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4"/>
  </p:sldMasterIdLst>
  <p:notesMasterIdLst>
    <p:notesMasterId r:id="rId29"/>
  </p:notesMasterIdLst>
  <p:sldIdLst>
    <p:sldId id="374" r:id="rId5"/>
    <p:sldId id="444" r:id="rId6"/>
    <p:sldId id="377" r:id="rId7"/>
    <p:sldId id="259" r:id="rId8"/>
    <p:sldId id="2566" r:id="rId9"/>
    <p:sldId id="711" r:id="rId10"/>
    <p:sldId id="2569" r:id="rId11"/>
    <p:sldId id="3507" r:id="rId12"/>
    <p:sldId id="3547" r:id="rId13"/>
    <p:sldId id="3561" r:id="rId14"/>
    <p:sldId id="3509" r:id="rId15"/>
    <p:sldId id="3512" r:id="rId16"/>
    <p:sldId id="3562" r:id="rId17"/>
    <p:sldId id="3563" r:id="rId18"/>
    <p:sldId id="3555" r:id="rId19"/>
    <p:sldId id="3556" r:id="rId20"/>
    <p:sldId id="3557" r:id="rId21"/>
    <p:sldId id="3559" r:id="rId22"/>
    <p:sldId id="3558" r:id="rId23"/>
    <p:sldId id="3546" r:id="rId24"/>
    <p:sldId id="3549" r:id="rId25"/>
    <p:sldId id="3505" r:id="rId26"/>
    <p:sldId id="1729" r:id="rId27"/>
    <p:sldId id="452" r:id="rId28"/>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COMTE Adeline (Gaz Réseau Distribution France)" initials="LA(RDF" lastIdx="1" clrIdx="0">
    <p:extLst>
      <p:ext uri="{19B8F6BF-5375-455C-9EA6-DF929625EA0E}">
        <p15:presenceInfo xmlns:p15="http://schemas.microsoft.com/office/powerpoint/2012/main" userId="S::HK1034@grdf.fr::3970184a-ae7a-4dd6-a86f-3df83d5c58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56"/>
    <a:srgbClr val="6A88B2"/>
    <a:srgbClr val="C8D2E1"/>
    <a:srgbClr val="00A9C2"/>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0A34A-6BC8-4AA6-A325-4D4B739FEBD9}" v="27" dt="2021-04-08T08:44:28.805"/>
    <p1510:client id="{D4017962-DB0D-4EBD-A307-A3569A4AC7C9}" v="2" dt="2021-04-07T09:52:02.065"/>
  </p1510:revLst>
</p1510:revInfo>
</file>

<file path=ppt/tableStyles.xml><?xml version="1.0" encoding="utf-8"?>
<a:tblStyleLst xmlns:a="http://schemas.openxmlformats.org/drawingml/2006/main" def="{E806A7B0-3C02-4E7A-B828-C26A76D6FC83}">
  <a:tblStyle styleId="{E806A7B0-3C02-4E7A-B828-C26A76D6FC8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18" autoAdjust="0"/>
  </p:normalViewPr>
  <p:slideViewPr>
    <p:cSldViewPr snapToGrid="0">
      <p:cViewPr varScale="1">
        <p:scale>
          <a:sx n="74" d="100"/>
          <a:sy n="74" d="100"/>
        </p:scale>
        <p:origin x="4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POUVERREAU" userId="2511eb8d-4797-46a5-9e5f-4b82320b616d" providerId="ADAL" clId="{D4017962-DB0D-4EBD-A307-A3569A4AC7C9}"/>
    <pc:docChg chg="undo redo custSel delSld modSld">
      <pc:chgData name="Sophie POUVERREAU" userId="2511eb8d-4797-46a5-9e5f-4b82320b616d" providerId="ADAL" clId="{D4017962-DB0D-4EBD-A307-A3569A4AC7C9}" dt="2021-04-07T09:59:30.438" v="218" actId="1592"/>
      <pc:docMkLst>
        <pc:docMk/>
      </pc:docMkLst>
      <pc:sldChg chg="modSp mod">
        <pc:chgData name="Sophie POUVERREAU" userId="2511eb8d-4797-46a5-9e5f-4b82320b616d" providerId="ADAL" clId="{D4017962-DB0D-4EBD-A307-A3569A4AC7C9}" dt="2021-04-07T09:53:00.337" v="97" actId="20577"/>
        <pc:sldMkLst>
          <pc:docMk/>
          <pc:sldMk cId="3169200508" sldId="377"/>
        </pc:sldMkLst>
        <pc:spChg chg="mod">
          <ac:chgData name="Sophie POUVERREAU" userId="2511eb8d-4797-46a5-9e5f-4b82320b616d" providerId="ADAL" clId="{D4017962-DB0D-4EBD-A307-A3569A4AC7C9}" dt="2021-04-07T09:53:00.337" v="97" actId="20577"/>
          <ac:spMkLst>
            <pc:docMk/>
            <pc:sldMk cId="3169200508" sldId="377"/>
            <ac:spMk id="8" creationId="{2B7C01AE-ABAE-4B0C-8594-D1412140C12A}"/>
          </ac:spMkLst>
        </pc:spChg>
      </pc:sldChg>
      <pc:sldChg chg="modNotesTx">
        <pc:chgData name="Sophie POUVERREAU" userId="2511eb8d-4797-46a5-9e5f-4b82320b616d" providerId="ADAL" clId="{D4017962-DB0D-4EBD-A307-A3569A4AC7C9}" dt="2021-04-07T09:57:37.907" v="186" actId="5793"/>
        <pc:sldMkLst>
          <pc:docMk/>
          <pc:sldMk cId="3129476558" sldId="452"/>
        </pc:sldMkLst>
      </pc:sldChg>
      <pc:sldChg chg="modSp mod">
        <pc:chgData name="Sophie POUVERREAU" userId="2511eb8d-4797-46a5-9e5f-4b82320b616d" providerId="ADAL" clId="{D4017962-DB0D-4EBD-A307-A3569A4AC7C9}" dt="2021-04-07T09:54:33.487" v="101" actId="1076"/>
        <pc:sldMkLst>
          <pc:docMk/>
          <pc:sldMk cId="2458019353" sldId="1729"/>
        </pc:sldMkLst>
        <pc:spChg chg="mod">
          <ac:chgData name="Sophie POUVERREAU" userId="2511eb8d-4797-46a5-9e5f-4b82320b616d" providerId="ADAL" clId="{D4017962-DB0D-4EBD-A307-A3569A4AC7C9}" dt="2021-04-07T09:54:28.747" v="100" actId="14100"/>
          <ac:spMkLst>
            <pc:docMk/>
            <pc:sldMk cId="2458019353" sldId="1729"/>
            <ac:spMk id="52" creationId="{B026F23B-D69A-411A-8305-E2C9C7EE7FB6}"/>
          </ac:spMkLst>
        </pc:spChg>
        <pc:picChg chg="mod">
          <ac:chgData name="Sophie POUVERREAU" userId="2511eb8d-4797-46a5-9e5f-4b82320b616d" providerId="ADAL" clId="{D4017962-DB0D-4EBD-A307-A3569A4AC7C9}" dt="2021-04-07T09:54:33.487" v="101" actId="1076"/>
          <ac:picMkLst>
            <pc:docMk/>
            <pc:sldMk cId="2458019353" sldId="1729"/>
            <ac:picMk id="49" creationId="{5F2B476A-A3B1-44B0-BE7D-0CD4C605EF0C}"/>
          </ac:picMkLst>
        </pc:picChg>
        <pc:picChg chg="mod">
          <ac:chgData name="Sophie POUVERREAU" userId="2511eb8d-4797-46a5-9e5f-4b82320b616d" providerId="ADAL" clId="{D4017962-DB0D-4EBD-A307-A3569A4AC7C9}" dt="2021-04-07T09:54:11.291" v="99" actId="1076"/>
          <ac:picMkLst>
            <pc:docMk/>
            <pc:sldMk cId="2458019353" sldId="1729"/>
            <ac:picMk id="51" creationId="{D5C632CD-6C2A-4944-AB36-0AB083B2AF83}"/>
          </ac:picMkLst>
        </pc:picChg>
      </pc:sldChg>
      <pc:sldChg chg="addSp delSp mod">
        <pc:chgData name="Sophie POUVERREAU" userId="2511eb8d-4797-46a5-9e5f-4b82320b616d" providerId="ADAL" clId="{D4017962-DB0D-4EBD-A307-A3569A4AC7C9}" dt="2021-04-07T09:57:39.751" v="187" actId="478"/>
        <pc:sldMkLst>
          <pc:docMk/>
          <pc:sldMk cId="2243927877" sldId="2570"/>
        </pc:sldMkLst>
        <pc:spChg chg="add del">
          <ac:chgData name="Sophie POUVERREAU" userId="2511eb8d-4797-46a5-9e5f-4b82320b616d" providerId="ADAL" clId="{D4017962-DB0D-4EBD-A307-A3569A4AC7C9}" dt="2021-04-07T09:57:39.751" v="187" actId="478"/>
          <ac:spMkLst>
            <pc:docMk/>
            <pc:sldMk cId="2243927877" sldId="2570"/>
            <ac:spMk id="7" creationId="{E990BF72-E766-4713-B084-1FB41766D756}"/>
          </ac:spMkLst>
        </pc:spChg>
      </pc:sldChg>
      <pc:sldChg chg="modSp mod">
        <pc:chgData name="Sophie POUVERREAU" userId="2511eb8d-4797-46a5-9e5f-4b82320b616d" providerId="ADAL" clId="{D4017962-DB0D-4EBD-A307-A3569A4AC7C9}" dt="2021-04-07T09:58:54.164" v="201" actId="20577"/>
        <pc:sldMkLst>
          <pc:docMk/>
          <pc:sldMk cId="3823387289" sldId="3512"/>
        </pc:sldMkLst>
        <pc:spChg chg="mod">
          <ac:chgData name="Sophie POUVERREAU" userId="2511eb8d-4797-46a5-9e5f-4b82320b616d" providerId="ADAL" clId="{D4017962-DB0D-4EBD-A307-A3569A4AC7C9}" dt="2021-04-07T09:58:54.164" v="201" actId="20577"/>
          <ac:spMkLst>
            <pc:docMk/>
            <pc:sldMk cId="3823387289" sldId="3512"/>
            <ac:spMk id="2" creationId="{82C0D2AC-15DE-44C3-A57F-B209DE750FCA}"/>
          </ac:spMkLst>
        </pc:spChg>
        <pc:picChg chg="mod">
          <ac:chgData name="Sophie POUVERREAU" userId="2511eb8d-4797-46a5-9e5f-4b82320b616d" providerId="ADAL" clId="{D4017962-DB0D-4EBD-A307-A3569A4AC7C9}" dt="2021-04-07T09:56:40.444" v="132" actId="1076"/>
          <ac:picMkLst>
            <pc:docMk/>
            <pc:sldMk cId="3823387289" sldId="3512"/>
            <ac:picMk id="3" creationId="{9E57FC66-FFD8-464B-AC7E-B230A6B951B1}"/>
          </ac:picMkLst>
        </pc:picChg>
        <pc:picChg chg="mod">
          <ac:chgData name="Sophie POUVERREAU" userId="2511eb8d-4797-46a5-9e5f-4b82320b616d" providerId="ADAL" clId="{D4017962-DB0D-4EBD-A307-A3569A4AC7C9}" dt="2021-04-07T09:57:30.883" v="177" actId="1076"/>
          <ac:picMkLst>
            <pc:docMk/>
            <pc:sldMk cId="3823387289" sldId="3512"/>
            <ac:picMk id="5" creationId="{78DFF655-C246-4F35-88DB-513D5842350A}"/>
          </ac:picMkLst>
        </pc:picChg>
      </pc:sldChg>
      <pc:sldChg chg="modSp mod delCm">
        <pc:chgData name="Sophie POUVERREAU" userId="2511eb8d-4797-46a5-9e5f-4b82320b616d" providerId="ADAL" clId="{D4017962-DB0D-4EBD-A307-A3569A4AC7C9}" dt="2021-04-07T09:59:30.438" v="218" actId="1592"/>
        <pc:sldMkLst>
          <pc:docMk/>
          <pc:sldMk cId="1385635801" sldId="3556"/>
        </pc:sldMkLst>
        <pc:spChg chg="mod">
          <ac:chgData name="Sophie POUVERREAU" userId="2511eb8d-4797-46a5-9e5f-4b82320b616d" providerId="ADAL" clId="{D4017962-DB0D-4EBD-A307-A3569A4AC7C9}" dt="2021-04-07T09:59:22.924" v="217" actId="20577"/>
          <ac:spMkLst>
            <pc:docMk/>
            <pc:sldMk cId="1385635801" sldId="3556"/>
            <ac:spMk id="4" creationId="{C2394748-D78A-4765-9DE8-8592BC141824}"/>
          </ac:spMkLst>
        </pc:spChg>
      </pc:sldChg>
      <pc:sldChg chg="modSp mod">
        <pc:chgData name="Sophie POUVERREAU" userId="2511eb8d-4797-46a5-9e5f-4b82320b616d" providerId="ADAL" clId="{D4017962-DB0D-4EBD-A307-A3569A4AC7C9}" dt="2021-04-07T09:50:25.936" v="27" actId="20577"/>
        <pc:sldMkLst>
          <pc:docMk/>
          <pc:sldMk cId="2490771480" sldId="3559"/>
        </pc:sldMkLst>
        <pc:spChg chg="mod">
          <ac:chgData name="Sophie POUVERREAU" userId="2511eb8d-4797-46a5-9e5f-4b82320b616d" providerId="ADAL" clId="{D4017962-DB0D-4EBD-A307-A3569A4AC7C9}" dt="2021-04-07T09:50:25.936" v="27" actId="20577"/>
          <ac:spMkLst>
            <pc:docMk/>
            <pc:sldMk cId="2490771480" sldId="3559"/>
            <ac:spMk id="3" creationId="{48C4429F-4AED-43EB-B44A-04BE7F3C88BA}"/>
          </ac:spMkLst>
        </pc:spChg>
      </pc:sldChg>
      <pc:sldChg chg="addSp modSp mod modNotesTx">
        <pc:chgData name="Sophie POUVERREAU" userId="2511eb8d-4797-46a5-9e5f-4b82320b616d" providerId="ADAL" clId="{D4017962-DB0D-4EBD-A307-A3569A4AC7C9}" dt="2021-04-07T09:53:11.012" v="98" actId="20577"/>
        <pc:sldMkLst>
          <pc:docMk/>
          <pc:sldMk cId="3824651285" sldId="3563"/>
        </pc:sldMkLst>
        <pc:spChg chg="mod">
          <ac:chgData name="Sophie POUVERREAU" userId="2511eb8d-4797-46a5-9e5f-4b82320b616d" providerId="ADAL" clId="{D4017962-DB0D-4EBD-A307-A3569A4AC7C9}" dt="2021-04-07T09:53:11.012" v="98" actId="20577"/>
          <ac:spMkLst>
            <pc:docMk/>
            <pc:sldMk cId="3824651285" sldId="3563"/>
            <ac:spMk id="2" creationId="{AB54C80B-FD22-4E85-8D87-BB9559B227D8}"/>
          </ac:spMkLst>
        </pc:spChg>
        <pc:spChg chg="add mod">
          <ac:chgData name="Sophie POUVERREAU" userId="2511eb8d-4797-46a5-9e5f-4b82320b616d" providerId="ADAL" clId="{D4017962-DB0D-4EBD-A307-A3569A4AC7C9}" dt="2021-04-07T09:51:49.911" v="64"/>
          <ac:spMkLst>
            <pc:docMk/>
            <pc:sldMk cId="3824651285" sldId="3563"/>
            <ac:spMk id="3" creationId="{44268BE7-45B5-4115-86FE-D8EFB62C6D1F}"/>
          </ac:spMkLst>
        </pc:spChg>
      </pc:sldChg>
      <pc:sldChg chg="del">
        <pc:chgData name="Sophie POUVERREAU" userId="2511eb8d-4797-46a5-9e5f-4b82320b616d" providerId="ADAL" clId="{D4017962-DB0D-4EBD-A307-A3569A4AC7C9}" dt="2021-04-07T09:51:53.782" v="65" actId="47"/>
        <pc:sldMkLst>
          <pc:docMk/>
          <pc:sldMk cId="1277700011" sldId="3564"/>
        </pc:sldMkLst>
      </pc:sldChg>
      <pc:sldChg chg="delSp del mod">
        <pc:chgData name="Sophie POUVERREAU" userId="2511eb8d-4797-46a5-9e5f-4b82320b616d" providerId="ADAL" clId="{D4017962-DB0D-4EBD-A307-A3569A4AC7C9}" dt="2021-04-07T09:52:09.229" v="69" actId="47"/>
        <pc:sldMkLst>
          <pc:docMk/>
          <pc:sldMk cId="1679102790" sldId="3565"/>
        </pc:sldMkLst>
        <pc:spChg chg="del">
          <ac:chgData name="Sophie POUVERREAU" userId="2511eb8d-4797-46a5-9e5f-4b82320b616d" providerId="ADAL" clId="{D4017962-DB0D-4EBD-A307-A3569A4AC7C9}" dt="2021-04-07T09:51:46.440" v="63" actId="21"/>
          <ac:spMkLst>
            <pc:docMk/>
            <pc:sldMk cId="1679102790" sldId="3565"/>
            <ac:spMk id="9" creationId="{02092B00-8938-4DAB-993C-EB27C0D644C6}"/>
          </ac:spMkLst>
        </pc:spChg>
      </pc:sldChg>
      <pc:sldChg chg="del">
        <pc:chgData name="Sophie POUVERREAU" userId="2511eb8d-4797-46a5-9e5f-4b82320b616d" providerId="ADAL" clId="{D4017962-DB0D-4EBD-A307-A3569A4AC7C9}" dt="2021-04-07T09:51:55.311" v="66" actId="47"/>
        <pc:sldMkLst>
          <pc:docMk/>
          <pc:sldMk cId="205387920" sldId="3566"/>
        </pc:sldMkLst>
      </pc:sldChg>
    </pc:docChg>
  </pc:docChgLst>
  <pc:docChgLst>
    <pc:chgData name="Sophie POUVERREAU" userId="S::s-pouverreau@fnogec.org::2511eb8d-4797-46a5-9e5f-4b82320b616d" providerId="AD" clId="Web-{6DC0A34A-6BC8-4AA6-A325-4D4B739FEBD9}"/>
    <pc:docChg chg="modSld">
      <pc:chgData name="Sophie POUVERREAU" userId="S::s-pouverreau@fnogec.org::2511eb8d-4797-46a5-9e5f-4b82320b616d" providerId="AD" clId="Web-{6DC0A34A-6BC8-4AA6-A325-4D4B739FEBD9}" dt="2021-04-08T08:44:28.805" v="21" actId="1076"/>
      <pc:docMkLst>
        <pc:docMk/>
      </pc:docMkLst>
      <pc:sldChg chg="modSp">
        <pc:chgData name="Sophie POUVERREAU" userId="S::s-pouverreau@fnogec.org::2511eb8d-4797-46a5-9e5f-4b82320b616d" providerId="AD" clId="Web-{6DC0A34A-6BC8-4AA6-A325-4D4B739FEBD9}" dt="2021-04-08T08:44:28.805" v="21" actId="1076"/>
        <pc:sldMkLst>
          <pc:docMk/>
          <pc:sldMk cId="2624045205" sldId="374"/>
        </pc:sldMkLst>
        <pc:spChg chg="mod">
          <ac:chgData name="Sophie POUVERREAU" userId="S::s-pouverreau@fnogec.org::2511eb8d-4797-46a5-9e5f-4b82320b616d" providerId="AD" clId="Web-{6DC0A34A-6BC8-4AA6-A325-4D4B739FEBD9}" dt="2021-04-08T08:44:28.805" v="21" actId="1076"/>
          <ac:spMkLst>
            <pc:docMk/>
            <pc:sldMk cId="2624045205" sldId="374"/>
            <ac:spMk id="3" creationId="{B22EFA02-4BE3-F04C-9AF0-2B23A1998A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dirty="0"/>
              <a:t>Le tertiaire dans le bâtiment correspond aux bâtiments occupés par les activités du secteur tertiaire c'est-à-dire caractérisées par la délivrance de services (immatériels) : commerces, bureaux, santé, enseignement, infrastructures collectives destinées aux sports, aux loisirs, aux transports, CHR - cafés/hôtels/restaurants -, et tous les E.R.P - établissements destinés à recevoir du public.</a:t>
            </a:r>
          </a:p>
          <a:p>
            <a:pPr marL="139700" indent="0">
              <a:buNone/>
            </a:pPr>
            <a:endParaRPr lang="fr-FR" dirty="0"/>
          </a:p>
          <a:p>
            <a:pPr marL="139700" indent="0">
              <a:buNone/>
            </a:pPr>
            <a:r>
              <a:rPr lang="fr-FR" dirty="0"/>
              <a:t>Il est aussi possible de se référer à la définition des trois secteurs économiques principaux de Jean Fourastié et de l’économiste anglais Colin Clark, qui est plus rigoureuse:</a:t>
            </a:r>
          </a:p>
          <a:p>
            <a:pPr marL="139700" indent="0">
              <a:buNone/>
            </a:pPr>
            <a:endParaRPr lang="fr-FR" dirty="0"/>
          </a:p>
          <a:p>
            <a:pPr marL="139700" indent="0">
              <a:buNone/>
            </a:pPr>
            <a:r>
              <a:rPr lang="fr-FR" dirty="0"/>
              <a:t>Le secteur primaire = agriculture (à laquelle il faut y adjoindre l'élevage), la pêche, l'exploitation forestière ainsi que les exploitations minières et gisements (gaz et pétrole) ;</a:t>
            </a:r>
          </a:p>
          <a:p>
            <a:pPr marL="139700" indent="0">
              <a:buNone/>
            </a:pPr>
            <a:endParaRPr lang="fr-FR" dirty="0"/>
          </a:p>
          <a:p>
            <a:pPr marL="139700" indent="0">
              <a:buNone/>
            </a:pPr>
            <a:r>
              <a:rPr lang="fr-FR" dirty="0"/>
              <a:t>Le secteur secondaire = industries manufacturières, construction</a:t>
            </a:r>
          </a:p>
          <a:p>
            <a:pPr marL="139700" indent="0">
              <a:buNone/>
            </a:pPr>
            <a:endParaRPr lang="fr-FR" dirty="0"/>
          </a:p>
          <a:p>
            <a:pPr marL="139700" indent="0">
              <a:buNone/>
            </a:pPr>
            <a:r>
              <a:rPr lang="fr-FR" dirty="0"/>
              <a:t>Le secteur tertiaire regroupe toutes les activités économiques qui ne font pas partie des deux autres,</a:t>
            </a:r>
          </a:p>
          <a:p>
            <a:pPr algn="just"/>
            <a:endParaRPr lang="fr-FR" b="1" dirty="0">
              <a:latin typeface="Arial" panose="020B0604020202020204" pitchFamily="34" charset="0"/>
              <a:ea typeface="Times New Roman" panose="02020603050405020304" pitchFamily="18" charset="0"/>
            </a:endParaRPr>
          </a:p>
          <a:p>
            <a:pPr algn="just"/>
            <a:r>
              <a:rPr lang="fr-FR" b="1" dirty="0">
                <a:latin typeface="Arial" panose="020B0604020202020204" pitchFamily="34" charset="0"/>
                <a:ea typeface="Times New Roman" panose="02020603050405020304" pitchFamily="18" charset="0"/>
              </a:rPr>
              <a:t>Les bâtiments scolaires dont la surface plancher est supérieur à 1000 m² sont soumis au dispositif Eco énergie tertiaire dont l’objectif principal est la réduction importantes des consommations en énergie finale d’ci 2020.</a:t>
            </a:r>
            <a:endParaRPr lang="fr-FR" sz="1800" dirty="0">
              <a:latin typeface="Times New Roman" panose="02020603050405020304" pitchFamily="18" charset="0"/>
              <a:ea typeface="Times New Roman" panose="02020603050405020304" pitchFamily="18" charset="0"/>
            </a:endParaRPr>
          </a:p>
          <a:p>
            <a:pPr algn="just"/>
            <a:endParaRPr lang="fr-FR" dirty="0">
              <a:latin typeface="Arial" panose="020B0604020202020204" pitchFamily="34" charset="0"/>
              <a:ea typeface="Times New Roman" panose="02020603050405020304" pitchFamily="18" charset="0"/>
            </a:endParaRPr>
          </a:p>
          <a:p>
            <a:pPr algn="just"/>
            <a:r>
              <a:rPr lang="fr-FR" dirty="0">
                <a:latin typeface="Arial" panose="020B0604020202020204" pitchFamily="34" charset="0"/>
                <a:ea typeface="Times New Roman" panose="02020603050405020304" pitchFamily="18" charset="0"/>
              </a:rPr>
              <a:t>Objectifs webinar :</a:t>
            </a:r>
          </a:p>
          <a:p>
            <a:pPr lvl="1" algn="just"/>
            <a:r>
              <a:rPr lang="fr-FR" dirty="0">
                <a:latin typeface="Arial" panose="020B0604020202020204" pitchFamily="34" charset="0"/>
                <a:ea typeface="Times New Roman" panose="02020603050405020304" pitchFamily="18" charset="0"/>
              </a:rPr>
              <a:t>Quelles sont les conséquences de cette réglementation ? </a:t>
            </a:r>
          </a:p>
          <a:p>
            <a:pPr lvl="1" algn="just"/>
            <a:r>
              <a:rPr lang="fr-FR" dirty="0">
                <a:latin typeface="Arial" panose="020B0604020202020204" pitchFamily="34" charset="0"/>
                <a:ea typeface="Times New Roman" panose="02020603050405020304" pitchFamily="18" charset="0"/>
              </a:rPr>
              <a:t>Quelles obligations en découlent pour les établissements scolaires, Ogec et associations propriétaires ? </a:t>
            </a:r>
          </a:p>
          <a:p>
            <a:pPr lvl="1" algn="just"/>
            <a:r>
              <a:rPr lang="fr-FR" dirty="0">
                <a:latin typeface="Arial" panose="020B0604020202020204" pitchFamily="34" charset="0"/>
                <a:ea typeface="Times New Roman" panose="02020603050405020304" pitchFamily="18" charset="0"/>
              </a:rPr>
              <a:t>Quelles sont actions à mener courant 2021 ?</a:t>
            </a:r>
            <a:endParaRPr lang="fr-FR" sz="1800" dirty="0">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213190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39700" indent="0" algn="just">
              <a:buNone/>
            </a:pPr>
            <a:r>
              <a:rPr lang="fr-FR" u="sng" dirty="0">
                <a:solidFill>
                  <a:schemeClr val="accent4"/>
                </a:solidFill>
              </a:rPr>
              <a:t>Obligation d’action </a:t>
            </a:r>
            <a:r>
              <a:rPr lang="fr-FR" dirty="0">
                <a:solidFill>
                  <a:schemeClr val="accent4"/>
                </a:solidFill>
              </a:rPr>
              <a:t>et non pas de travaux qui vise </a:t>
            </a:r>
            <a:r>
              <a:rPr lang="fr-FR" u="sng" dirty="0">
                <a:solidFill>
                  <a:schemeClr val="accent4"/>
                </a:solidFill>
              </a:rPr>
              <a:t>tous les usages énergétiques </a:t>
            </a:r>
            <a:r>
              <a:rPr lang="fr-FR" dirty="0">
                <a:solidFill>
                  <a:schemeClr val="accent4"/>
                </a:solidFill>
              </a:rPr>
              <a:t>: les usages RT (chauffage, ventilation, climatisation) et non RT (ordinateurs, ascenseurs, restauration, froid..)</a:t>
            </a:r>
          </a:p>
          <a:p>
            <a:pPr marL="139700" indent="0" algn="just">
              <a:buNone/>
            </a:pPr>
            <a:endParaRPr lang="fr-FR" u="sng" dirty="0">
              <a:solidFill>
                <a:schemeClr val="accent4"/>
              </a:solidFill>
            </a:endParaRPr>
          </a:p>
          <a:p>
            <a:pPr marL="139700" indent="0" algn="just">
              <a:buNone/>
            </a:pPr>
            <a:r>
              <a:rPr lang="fr-FR" u="sng" dirty="0">
                <a:solidFill>
                  <a:schemeClr val="accent4"/>
                </a:solidFill>
              </a:rPr>
              <a:t>Double obligation d’action </a:t>
            </a:r>
            <a:r>
              <a:rPr lang="fr-FR" dirty="0">
                <a:solidFill>
                  <a:schemeClr val="accent4"/>
                </a:solidFill>
              </a:rPr>
              <a:t>: (1) réduire les consommations d’énergie et (2) afficher les résultats obtenus</a:t>
            </a:r>
          </a:p>
          <a:p>
            <a:pPr algn="just"/>
            <a:endParaRPr lang="fr-FR" dirty="0">
              <a:solidFill>
                <a:schemeClr val="accent4"/>
              </a:solidFill>
            </a:endParaRPr>
          </a:p>
          <a:p>
            <a:pPr marL="139700" indent="0" algn="just">
              <a:spcAft>
                <a:spcPts val="600"/>
              </a:spcAft>
              <a:buNone/>
            </a:pPr>
            <a:r>
              <a:rPr lang="fr-FR" dirty="0">
                <a:solidFill>
                  <a:schemeClr val="accent4"/>
                </a:solidFill>
              </a:rPr>
              <a:t>Tout ce qui est </a:t>
            </a:r>
            <a:r>
              <a:rPr lang="fr-FR" u="sng" dirty="0">
                <a:solidFill>
                  <a:schemeClr val="accent4"/>
                </a:solidFill>
              </a:rPr>
              <a:t>produit et autoconsommé </a:t>
            </a:r>
            <a:r>
              <a:rPr lang="fr-FR" dirty="0">
                <a:solidFill>
                  <a:schemeClr val="accent4"/>
                </a:solidFill>
              </a:rPr>
              <a:t>comme le photovoltaïque est bien pris en compte, puisque cela vient diminuer la facture d’achat d’énergie. </a:t>
            </a:r>
          </a:p>
          <a:p>
            <a:pPr marL="139700" indent="0" algn="just">
              <a:spcAft>
                <a:spcPts val="600"/>
              </a:spcAft>
              <a:buNone/>
            </a:pPr>
            <a:endParaRPr lang="fr-FR" dirty="0">
              <a:solidFill>
                <a:schemeClr val="accent4"/>
              </a:solidFill>
            </a:endParaRPr>
          </a:p>
          <a:p>
            <a:pPr marL="139700" indent="0" algn="just">
              <a:spcAft>
                <a:spcPts val="600"/>
              </a:spcAft>
              <a:buNone/>
            </a:pPr>
            <a:r>
              <a:rPr lang="fr-FR" dirty="0">
                <a:solidFill>
                  <a:schemeClr val="accent4"/>
                </a:solidFill>
              </a:rPr>
              <a:t>La </a:t>
            </a:r>
            <a:r>
              <a:rPr lang="fr-FR" u="sng" dirty="0">
                <a:solidFill>
                  <a:schemeClr val="accent4"/>
                </a:solidFill>
              </a:rPr>
              <a:t>chaleur fatale autoconsommée </a:t>
            </a:r>
            <a:r>
              <a:rPr lang="fr-FR" dirty="0">
                <a:solidFill>
                  <a:schemeClr val="accent4"/>
                </a:solidFill>
              </a:rPr>
              <a:t>par le bâtiment comme dans un Datacenter fait partie des améliorations et se déduit de la consommation énergétique finale à atteindre</a:t>
            </a:r>
          </a:p>
          <a:p>
            <a:pPr algn="just">
              <a:spcAft>
                <a:spcPts val="600"/>
              </a:spcAft>
            </a:pPr>
            <a:endParaRPr lang="fr-FR" dirty="0">
              <a:solidFill>
                <a:schemeClr val="accent4"/>
              </a:solidFill>
            </a:endParaRPr>
          </a:p>
          <a:p>
            <a:pPr algn="just">
              <a:spcAft>
                <a:spcPts val="600"/>
              </a:spcAft>
            </a:pPr>
            <a:r>
              <a:rPr lang="fr-FR" b="1" dirty="0">
                <a:solidFill>
                  <a:schemeClr val="accent4"/>
                </a:solidFill>
              </a:rPr>
              <a:t>3 types de modulations : </a:t>
            </a:r>
          </a:p>
          <a:p>
            <a:pPr marL="285750" indent="-285750" algn="just">
              <a:spcAft>
                <a:spcPts val="600"/>
              </a:spcAft>
              <a:buFontTx/>
              <a:buChar char="-"/>
            </a:pPr>
            <a:r>
              <a:rPr lang="fr-FR" sz="1200" dirty="0">
                <a:solidFill>
                  <a:schemeClr val="accent4"/>
                </a:solidFill>
              </a:rPr>
              <a:t>Volume d’activité</a:t>
            </a:r>
          </a:p>
          <a:p>
            <a:pPr marL="285750" indent="-285750" algn="just">
              <a:spcAft>
                <a:spcPts val="600"/>
              </a:spcAft>
              <a:buFontTx/>
              <a:buChar char="-"/>
            </a:pPr>
            <a:r>
              <a:rPr lang="fr-FR" sz="1200" dirty="0">
                <a:solidFill>
                  <a:schemeClr val="accent4"/>
                </a:solidFill>
              </a:rPr>
              <a:t>Contraintes sur le bâti</a:t>
            </a:r>
          </a:p>
          <a:p>
            <a:pPr marL="285750" indent="-285750" algn="just">
              <a:spcAft>
                <a:spcPts val="600"/>
              </a:spcAft>
              <a:buFontTx/>
              <a:buChar char="-"/>
            </a:pPr>
            <a:r>
              <a:rPr lang="fr-FR" sz="1200" dirty="0">
                <a:solidFill>
                  <a:schemeClr val="accent4"/>
                </a:solidFill>
              </a:rPr>
              <a:t>Coûts des actions</a:t>
            </a:r>
          </a:p>
          <a:p>
            <a:pPr marL="139700" indent="0">
              <a:buNone/>
            </a:pPr>
            <a:endParaRPr lang="fr-FR" dirty="0"/>
          </a:p>
          <a:p>
            <a:pPr marL="139700" indent="0">
              <a:buNone/>
            </a:pPr>
            <a:r>
              <a:rPr lang="fr-FR" u="sng" dirty="0"/>
              <a:t>Plusieurs seuils définis par sous-branche du tertiaire.</a:t>
            </a:r>
            <a:r>
              <a:rPr lang="fr-FR" dirty="0"/>
              <a:t> </a:t>
            </a:r>
          </a:p>
          <a:p>
            <a:pPr marL="139700" indent="0">
              <a:buNone/>
            </a:pPr>
            <a:r>
              <a:rPr lang="fr-FR" dirty="0"/>
              <a:t>Ex en enseignement, des seuils sont définis pour :</a:t>
            </a:r>
          </a:p>
          <a:p>
            <a:pPr marL="139700" indent="0">
              <a:buNone/>
            </a:pPr>
            <a:r>
              <a:rPr lang="fr-FR" dirty="0"/>
              <a:t>-école maternelle</a:t>
            </a:r>
          </a:p>
          <a:p>
            <a:pPr marL="139700" indent="0">
              <a:buNone/>
            </a:pPr>
            <a:r>
              <a:rPr lang="fr-FR" dirty="0"/>
              <a:t>-école élémentaire</a:t>
            </a:r>
          </a:p>
          <a:p>
            <a:pPr marL="139700" indent="0">
              <a:buNone/>
            </a:pPr>
            <a:r>
              <a:rPr lang="fr-FR" dirty="0"/>
              <a:t>-salle multi activités &amp; périscolaire</a:t>
            </a:r>
          </a:p>
          <a:p>
            <a:pPr marL="139700" indent="0">
              <a:buNone/>
            </a:pPr>
            <a:r>
              <a:rPr lang="fr-FR" dirty="0"/>
              <a:t>- internat primaire</a:t>
            </a:r>
          </a:p>
          <a:p>
            <a:pPr marL="139700" indent="0">
              <a:buNone/>
            </a:pPr>
            <a:r>
              <a:rPr lang="fr-FR" dirty="0"/>
              <a:t>-collège</a:t>
            </a:r>
          </a:p>
          <a:p>
            <a:pPr marL="139700" indent="0">
              <a:buNone/>
            </a:pPr>
            <a:r>
              <a:rPr lang="fr-FR" dirty="0"/>
              <a:t>-lycée d’enseignement général</a:t>
            </a:r>
          </a:p>
          <a:p>
            <a:pPr marL="139700" indent="0">
              <a:buNone/>
            </a:pPr>
            <a:r>
              <a:rPr lang="fr-FR" dirty="0"/>
              <a:t>-lycée d’enseignement général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-lycée d’enseignement professionnel </a:t>
            </a:r>
          </a:p>
          <a:p>
            <a:pPr marL="139700" indent="0">
              <a:buNone/>
            </a:pPr>
            <a:r>
              <a:rPr lang="fr-FR" dirty="0"/>
              <a:t>-lycée d’enseignement professionnel agricole</a:t>
            </a:r>
          </a:p>
          <a:p>
            <a:endParaRPr lang="fr-FR" dirty="0"/>
          </a:p>
        </p:txBody>
      </p:sp>
      <p:sp>
        <p:nvSpPr>
          <p:cNvPr id="4" name="Espace réservé du numéro de diapositive 3"/>
          <p:cNvSpPr>
            <a:spLocks noGrp="1"/>
          </p:cNvSpPr>
          <p:nvPr>
            <p:ph type="sldNum" sz="quarter" idx="5"/>
          </p:nvPr>
        </p:nvSpPr>
        <p:spPr/>
        <p:txBody>
          <a:bodyPr/>
          <a:lstStyle/>
          <a:p>
            <a:fld id="{B8962589-2883-EF4C-AFDB-F46E7ED593D2}" type="slidenum">
              <a:rPr lang="fr-FR" smtClean="0"/>
              <a:t>11</a:t>
            </a:fld>
            <a:endParaRPr lang="fr-FR"/>
          </a:p>
        </p:txBody>
      </p:sp>
    </p:spTree>
    <p:extLst>
      <p:ext uri="{BB962C8B-B14F-4D97-AF65-F5344CB8AC3E}">
        <p14:creationId xmlns:p14="http://schemas.microsoft.com/office/powerpoint/2010/main" val="403201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39700" indent="0">
              <a:buNone/>
            </a:pPr>
            <a:r>
              <a:rPr lang="fr-FR" dirty="0"/>
              <a:t>La notation Éco Énergie tertiaire qualifie l’avancée dans la démarche de réduction des consommations d’énergie, au regard des résultats obtenus par rapport à l’objectif en valeur absolue qui constitue la référence pour chaque catégorie. Elle va d’un niveau de consommation énergétique annuelle insatisfaisant (feuille grise) à un niveau excellent (trois feuilles vertes).</a:t>
            </a:r>
            <a:endParaRPr lang="en-US" dirty="0"/>
          </a:p>
        </p:txBody>
      </p:sp>
    </p:spTree>
    <p:extLst>
      <p:ext uri="{BB962C8B-B14F-4D97-AF65-F5344CB8AC3E}">
        <p14:creationId xmlns:p14="http://schemas.microsoft.com/office/powerpoint/2010/main" val="3420001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fr-FR" dirty="0"/>
              <a:t>OPERAT </a:t>
            </a:r>
          </a:p>
          <a:p>
            <a:pPr marL="0" lvl="0" indent="0" algn="l" rtl="0">
              <a:spcBef>
                <a:spcPts val="0"/>
              </a:spcBef>
              <a:spcAft>
                <a:spcPts val="0"/>
              </a:spcAft>
              <a:buNone/>
            </a:pPr>
            <a:r>
              <a:rPr lang="fr-FR" dirty="0"/>
              <a:t>1ère étape : créer un compte sur la plateforme OPERAT et déclarer les bâtiments pour identifier le patrimoine tertiaire dont la surface de plancher &gt; 1000 m². </a:t>
            </a:r>
          </a:p>
          <a:p>
            <a:pPr marL="0" lvl="0" indent="0" algn="l" rtl="0">
              <a:spcBef>
                <a:spcPts val="0"/>
              </a:spcBef>
              <a:spcAft>
                <a:spcPts val="0"/>
              </a:spcAft>
              <a:buNone/>
            </a:pPr>
            <a:r>
              <a:rPr lang="fr-FR" dirty="0"/>
              <a:t>(identifier chaque bâtiment, partie de bâtiment, ou ensemble de bâtiment où des activités tertiaire sont exercées et les surfaces soumises à obligation + consommations annuelles par type d’énergie + renseignement sur les indicateurs d’intensité d’usage)</a:t>
            </a:r>
            <a:endParaRPr lang="en-US" dirty="0"/>
          </a:p>
          <a:p>
            <a:pPr marL="139700" indent="0">
              <a:buNone/>
            </a:pPr>
            <a:endParaRPr lang="en-US" dirty="0"/>
          </a:p>
        </p:txBody>
      </p:sp>
    </p:spTree>
    <p:extLst>
      <p:ext uri="{BB962C8B-B14F-4D97-AF65-F5344CB8AC3E}">
        <p14:creationId xmlns:p14="http://schemas.microsoft.com/office/powerpoint/2010/main" val="416615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4792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audit énergétique vise à établir et à planifier un programme de travaux pour améliorer la performance énergétique du patrimoine bâti. Il </a:t>
            </a:r>
            <a:r>
              <a:rPr lang="fr-FR" b="0" i="0" dirty="0">
                <a:solidFill>
                  <a:srgbClr val="111111"/>
                </a:solidFill>
                <a:effectLst/>
                <a:latin typeface="Arial" panose="020B0604020202020204" pitchFamily="34" charset="0"/>
              </a:rPr>
              <a:t>est réalisé par un bureau d’études spécialisé.</a:t>
            </a:r>
          </a:p>
          <a:p>
            <a:pPr marL="139700" indent="0">
              <a:buNone/>
            </a:pPr>
            <a:endParaRPr lang="fr-FR" b="0" i="0" dirty="0">
              <a:solidFill>
                <a:srgbClr val="535354"/>
              </a:solidFill>
              <a:effectLst/>
              <a:latin typeface="Roboto"/>
            </a:endParaRPr>
          </a:p>
          <a:p>
            <a:pPr marL="139700" indent="0">
              <a:buNone/>
            </a:pPr>
            <a:r>
              <a:rPr lang="fr-FR" b="0" i="0" dirty="0">
                <a:solidFill>
                  <a:srgbClr val="535354"/>
                </a:solidFill>
                <a:effectLst/>
                <a:latin typeface="Roboto"/>
              </a:rPr>
              <a:t>L’audit énergétique doit non seulement hiérarchiser les solutions possibles, mais aussi préciser dans les grandes lignes les solutions techniques adaptées, identifier les résultats attendus et en chiffrer les coûts et les impacts avec fiabilité.</a:t>
            </a:r>
            <a:endParaRPr lang="fr-FR" dirty="0"/>
          </a:p>
        </p:txBody>
      </p:sp>
    </p:spTree>
    <p:extLst>
      <p:ext uri="{BB962C8B-B14F-4D97-AF65-F5344CB8AC3E}">
        <p14:creationId xmlns:p14="http://schemas.microsoft.com/office/powerpoint/2010/main" val="264984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fr-FR" sz="1100" b="1" dirty="0">
                <a:latin typeface="Barlow"/>
              </a:rPr>
              <a:t>Exploiter les données collectées </a:t>
            </a:r>
            <a:r>
              <a:rPr lang="fr-FR" sz="1100" dirty="0">
                <a:latin typeface="Barlow"/>
              </a:rPr>
              <a:t>après les avoir rendues anonymes pour pouvoir comparer les situations des bâtiments d’un même usage dans un même climat, grâce à la classification des bâtiments par catégories et sous catégories. Chaque maître d’ouvrage pourra ainsi se situer en termes d’efforts et de consommation finale réelle par rapport aux bâtiments d’autres acteurs du même secteur d’activés au niveau national, régional et départemental. </a:t>
            </a:r>
          </a:p>
          <a:p>
            <a:endParaRPr lang="en-US" dirty="0"/>
          </a:p>
        </p:txBody>
      </p:sp>
    </p:spTree>
    <p:extLst>
      <p:ext uri="{BB962C8B-B14F-4D97-AF65-F5344CB8AC3E}">
        <p14:creationId xmlns:p14="http://schemas.microsoft.com/office/powerpoint/2010/main" val="2519643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100" i="1" dirty="0"/>
              <a:t>« Pour la vérification du respect de ces objectifs, les assujettis peuvent mutualiser les résultats à l'échelle de tout ou partie de leur patrimoine soumis à l'obligation mentionnée à l'article L 111-10-3, dans des conditions prévues par un arrêté des ministres chargés de la construction, de l'énergie et du domaine ».</a:t>
            </a:r>
          </a:p>
          <a:p>
            <a:pPr algn="just"/>
            <a:endParaRPr lang="fr-FR" sz="1100" dirty="0"/>
          </a:p>
          <a:p>
            <a:pPr algn="just"/>
            <a:r>
              <a:rPr lang="fr-FR" sz="1100" b="1" dirty="0"/>
              <a:t>Il s’agit donc d’une mutualisation des résultats et non un objectif à part entière à l’échelle de tout ou partie d’un patrimoine.</a:t>
            </a:r>
          </a:p>
          <a:p>
            <a:pPr algn="just">
              <a:spcAft>
                <a:spcPts val="600"/>
              </a:spcAft>
            </a:pPr>
            <a:r>
              <a:rPr lang="fr-FR" sz="1100" b="1" dirty="0"/>
              <a:t> </a:t>
            </a:r>
            <a:br>
              <a:rPr lang="fr-FR" sz="1100" dirty="0"/>
            </a:br>
            <a:r>
              <a:rPr lang="fr-FR" sz="1100" dirty="0"/>
              <a:t>Il s’agit en fait d’apprécier la consommation d’énergie totale sur l’ensemble du patrimoine et de permettre de compenser les « moins bons » résultats de certaines entités fonctionnelles qui n’ont pas atteint l’un des objectifs qui leur étaient assignés par les bons ou excellents résultats obtenus par d’autres entités fonctionnelles qui ont atteint l’un des objectifs. </a:t>
            </a:r>
          </a:p>
          <a:p>
            <a:pPr algn="just">
              <a:spcAft>
                <a:spcPts val="600"/>
              </a:spcAft>
            </a:pPr>
            <a:r>
              <a:rPr lang="fr-FR" sz="1100" dirty="0"/>
              <a:t>Pour résumer, les objectifs exprimés en kWh/m²/an peuvent être traduit par une consommation maximale à ne pas dépasser exprimée en kWh/an (surface en m² x objectif en kWh/m²/an) pour chaque entité fonctionnelle assujettie. A l’échelle de tout ou partie d’un patrimoine, cela correspondrait à la consommation maximale totale de l’ensemble des entités fonctionnelles incorporées dans ce patrimoine. Chaque année la personne morale ou physique représentant la structure du patrimoine assujetti pourra accéder à ces données agrégées à l’échelle du patrimoine qu’il aura défini (national, régional, départemental…ou échantillon selon son choix). Il pourra donc mesurer l’avancement de ses résultats.</a:t>
            </a:r>
          </a:p>
          <a:p>
            <a:pPr marL="139700" indent="0">
              <a:buNone/>
            </a:pPr>
            <a:endParaRPr lang="en-US" dirty="0"/>
          </a:p>
        </p:txBody>
      </p:sp>
    </p:spTree>
    <p:extLst>
      <p:ext uri="{BB962C8B-B14F-4D97-AF65-F5344CB8AC3E}">
        <p14:creationId xmlns:p14="http://schemas.microsoft.com/office/powerpoint/2010/main" val="34222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39700" indent="0">
              <a:buNone/>
            </a:pPr>
            <a:r>
              <a:rPr lang="fr-FR" dirty="0"/>
              <a:t>La modulation du plan d’action par un dossier technique </a:t>
            </a:r>
          </a:p>
          <a:p>
            <a:pPr marL="139700" indent="0">
              <a:buNone/>
            </a:pPr>
            <a:r>
              <a:rPr lang="fr-FR" dirty="0"/>
              <a:t>Si vous jugez impossible d’atteindre les objectifs, vous pouvez aller plus loin en termes d’ajustement en réalisant un dossier technique qui justifie la réalité des contraintes techniques, patrimoniales ou économiques de la rénovation énergétique du bâtiment et fixe un objectif en relation avec le programme d’action. Là aussi, ces objectifs pourront se moduler d’ici 2030 si les conditions d’utilisation du bâtiment ne sont plus les conditions nominales utilisées pour déterminer ces objectifs </a:t>
            </a:r>
          </a:p>
          <a:p>
            <a:pPr marL="139700" indent="0">
              <a:buNone/>
            </a:pPr>
            <a:endParaRPr lang="en-US" dirty="0"/>
          </a:p>
        </p:txBody>
      </p:sp>
    </p:spTree>
    <p:extLst>
      <p:ext uri="{BB962C8B-B14F-4D97-AF65-F5344CB8AC3E}">
        <p14:creationId xmlns:p14="http://schemas.microsoft.com/office/powerpoint/2010/main" val="3334679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1770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pPr/>
              <a:t>23</a:t>
            </a:fld>
            <a:endParaRPr lang="fr-FR"/>
          </a:p>
        </p:txBody>
      </p:sp>
    </p:spTree>
    <p:extLst>
      <p:ext uri="{BB962C8B-B14F-4D97-AF65-F5344CB8AC3E}">
        <p14:creationId xmlns:p14="http://schemas.microsoft.com/office/powerpoint/2010/main" val="208725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marL="139700" indent="0">
              <a:buNone/>
            </a:pPr>
            <a:r>
              <a:rPr lang="fr-FR" dirty="0"/>
              <a:t>CEGIBAT = centre d’expertise du gaz et du bâtiment de GRDF</a:t>
            </a:r>
          </a:p>
        </p:txBody>
      </p:sp>
    </p:spTree>
    <p:extLst>
      <p:ext uri="{BB962C8B-B14F-4D97-AF65-F5344CB8AC3E}">
        <p14:creationId xmlns:p14="http://schemas.microsoft.com/office/powerpoint/2010/main" val="746587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marL="139700" indent="0">
              <a:buNone/>
            </a:pPr>
            <a:endParaRPr lang="fr-FR" dirty="0"/>
          </a:p>
        </p:txBody>
      </p:sp>
    </p:spTree>
    <p:extLst>
      <p:ext uri="{BB962C8B-B14F-4D97-AF65-F5344CB8AC3E}">
        <p14:creationId xmlns:p14="http://schemas.microsoft.com/office/powerpoint/2010/main" val="264026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3031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fr-FR" dirty="0">
                <a:solidFill>
                  <a:schemeClr val="accent2"/>
                </a:solidFill>
              </a:rPr>
              <a:t>Créée en 2007, GRDF est le </a:t>
            </a:r>
            <a:r>
              <a:rPr lang="fr-FR" b="1" dirty="0">
                <a:solidFill>
                  <a:schemeClr val="accent2"/>
                </a:solidFill>
              </a:rPr>
              <a:t>PRINCIPAL OPERATEUR DU RESEAU DE DISTRIBUTION DE GAZ </a:t>
            </a:r>
            <a:r>
              <a:rPr lang="fr-FR" dirty="0">
                <a:solidFill>
                  <a:schemeClr val="accent2"/>
                </a:solidFill>
              </a:rPr>
              <a:t>en France.</a:t>
            </a:r>
          </a:p>
          <a:p>
            <a:r>
              <a:rPr lang="fr-FR" dirty="0"/>
              <a:t>77% de  la population habite une commune desservie en gaz par GRDF. </a:t>
            </a:r>
          </a:p>
        </p:txBody>
      </p:sp>
      <p:sp>
        <p:nvSpPr>
          <p:cNvPr id="4" name="Espace réservé du numéro de diapositive 3"/>
          <p:cNvSpPr>
            <a:spLocks noGrp="1"/>
          </p:cNvSpPr>
          <p:nvPr>
            <p:ph type="sldNum" sz="quarter" idx="5"/>
          </p:nvPr>
        </p:nvSpPr>
        <p:spPr/>
        <p:txBody>
          <a:bodyPr/>
          <a:lstStyle/>
          <a:p>
            <a:fld id="{22411D39-3CCC-4554-AE5D-59D89980ABBD}" type="slidenum">
              <a:rPr lang="fr-FR" smtClean="0"/>
              <a:t>5</a:t>
            </a:fld>
            <a:endParaRPr lang="fr-FR"/>
          </a:p>
        </p:txBody>
      </p:sp>
    </p:spTree>
    <p:extLst>
      <p:ext uri="{BB962C8B-B14F-4D97-AF65-F5344CB8AC3E}">
        <p14:creationId xmlns:p14="http://schemas.microsoft.com/office/powerpoint/2010/main" val="264847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8962589-2883-EF4C-AFDB-F46E7ED593D2}" type="slidenum">
              <a:rPr lang="fr-FR" smtClean="0"/>
              <a:t>6</a:t>
            </a:fld>
            <a:endParaRPr lang="fr-FR"/>
          </a:p>
        </p:txBody>
      </p:sp>
    </p:spTree>
    <p:extLst>
      <p:ext uri="{BB962C8B-B14F-4D97-AF65-F5344CB8AC3E}">
        <p14:creationId xmlns:p14="http://schemas.microsoft.com/office/powerpoint/2010/main" val="283678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189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2"/>
                </a:solidFill>
              </a:rPr>
              <a:t>Depuis 2010, des discussions sur des obligations de travaux d’amélioration de la performance énergétique dans le tertiaire mais qui n’ont pas abouti..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solidFill>
                  <a:schemeClr val="accent2"/>
                </a:solidFill>
              </a:rPr>
              <a:t>Juillet 2010 </a:t>
            </a:r>
            <a:r>
              <a:rPr lang="fr-FR" sz="1200" b="1" dirty="0">
                <a:solidFill>
                  <a:schemeClr val="accent2"/>
                </a:solidFill>
              </a:rPr>
              <a:t>Loi Grenelle II </a:t>
            </a:r>
            <a:r>
              <a:rPr lang="fr-FR" sz="1200" dirty="0">
                <a:solidFill>
                  <a:schemeClr val="accent2"/>
                </a:solidFill>
              </a:rPr>
              <a:t>e décret d’application n’est jamais sorti)</a:t>
            </a:r>
          </a:p>
          <a:p>
            <a:pPr algn="just"/>
            <a:r>
              <a:rPr lang="fr-FR" sz="1200" i="1" dirty="0">
                <a:solidFill>
                  <a:schemeClr val="accent2"/>
                </a:solidFill>
              </a:rPr>
              <a:t>Août</a:t>
            </a:r>
            <a:r>
              <a:rPr lang="fr-FR" sz="1200" dirty="0">
                <a:solidFill>
                  <a:schemeClr val="accent2"/>
                </a:solidFill>
              </a:rPr>
              <a:t> </a:t>
            </a:r>
            <a:r>
              <a:rPr lang="fr-FR" sz="1200" i="1" dirty="0">
                <a:solidFill>
                  <a:schemeClr val="accent2"/>
                </a:solidFill>
              </a:rPr>
              <a:t>2015</a:t>
            </a:r>
            <a:r>
              <a:rPr lang="fr-FR" sz="1200" dirty="0">
                <a:solidFill>
                  <a:schemeClr val="accent2"/>
                </a:solidFill>
              </a:rPr>
              <a:t> : </a:t>
            </a:r>
            <a:r>
              <a:rPr lang="fr-FR" sz="1200" b="1" dirty="0">
                <a:solidFill>
                  <a:schemeClr val="accent2"/>
                </a:solidFill>
              </a:rPr>
              <a:t>LTECV </a:t>
            </a:r>
            <a:r>
              <a:rPr lang="fr-FR" sz="1200" i="1" dirty="0">
                <a:solidFill>
                  <a:schemeClr val="accent2"/>
                </a:solidFill>
              </a:rPr>
              <a:t>Mai 2017 </a:t>
            </a:r>
            <a:r>
              <a:rPr lang="fr-FR" sz="1200" dirty="0">
                <a:solidFill>
                  <a:schemeClr val="accent2"/>
                </a:solidFill>
              </a:rPr>
              <a:t>Décret d’application de la loi de transition énergétique </a:t>
            </a:r>
          </a:p>
          <a:p>
            <a:pPr algn="just"/>
            <a:r>
              <a:rPr lang="fr-FR" sz="1200" b="1" dirty="0">
                <a:solidFill>
                  <a:srgbClr val="C00000"/>
                </a:solidFill>
                <a:sym typeface="Wingdings" panose="05000000000000000000" pitchFamily="2" charset="2"/>
              </a:rPr>
              <a:t> Juin </a:t>
            </a:r>
            <a:r>
              <a:rPr lang="fr-FR" sz="1200" b="1" dirty="0">
                <a:solidFill>
                  <a:srgbClr val="C00000"/>
                </a:solidFill>
              </a:rPr>
              <a:t>2018 </a:t>
            </a:r>
            <a:r>
              <a:rPr lang="fr-FR" sz="1200" dirty="0">
                <a:solidFill>
                  <a:srgbClr val="C00000"/>
                </a:solidFill>
              </a:rPr>
              <a:t>: annulation du décret tertiaire par le Conseil d’Etat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accent2"/>
              </a:solidFill>
            </a:endParaRPr>
          </a:p>
          <a:p>
            <a:endParaRPr lang="fr-FR" dirty="0"/>
          </a:p>
        </p:txBody>
      </p:sp>
      <p:sp>
        <p:nvSpPr>
          <p:cNvPr id="4" name="Espace réservé du numéro de diapositive 3"/>
          <p:cNvSpPr>
            <a:spLocks noGrp="1"/>
          </p:cNvSpPr>
          <p:nvPr>
            <p:ph type="sldNum" sz="quarter" idx="5"/>
          </p:nvPr>
        </p:nvSpPr>
        <p:spPr/>
        <p:txBody>
          <a:bodyPr/>
          <a:lstStyle/>
          <a:p>
            <a:fld id="{B8962589-2883-EF4C-AFDB-F46E7ED593D2}" type="slidenum">
              <a:rPr lang="fr-FR" smtClean="0"/>
              <a:t>9</a:t>
            </a:fld>
            <a:endParaRPr lang="fr-FR"/>
          </a:p>
        </p:txBody>
      </p:sp>
    </p:spTree>
    <p:extLst>
      <p:ext uri="{BB962C8B-B14F-4D97-AF65-F5344CB8AC3E}">
        <p14:creationId xmlns:p14="http://schemas.microsoft.com/office/powerpoint/2010/main" val="69109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Article R111-22 du Code de l’urbanisme = définition de la surface plancher</a:t>
            </a:r>
            <a:endParaRPr lang="en-US" dirty="0"/>
          </a:p>
        </p:txBody>
      </p:sp>
    </p:spTree>
    <p:extLst>
      <p:ext uri="{BB962C8B-B14F-4D97-AF65-F5344CB8AC3E}">
        <p14:creationId xmlns:p14="http://schemas.microsoft.com/office/powerpoint/2010/main" val="394987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a:off x="3047925" y="-75"/>
            <a:ext cx="60960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241225" y="1770000"/>
            <a:ext cx="6509100" cy="16035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2935400" y="1846200"/>
            <a:ext cx="5814900" cy="9108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2935400" y="2604625"/>
            <a:ext cx="5814900" cy="451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8750300" y="4356125"/>
            <a:ext cx="393600" cy="393600"/>
          </a:xfrm>
          <a:prstGeom prst="rect">
            <a:avLst/>
          </a:prstGeom>
          <a:solidFill>
            <a:srgbClr val="C40056"/>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877500" y="393525"/>
            <a:ext cx="7872900" cy="8067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0" name="Google Shape;30;p5"/>
          <p:cNvSpPr txBox="1">
            <a:spLocks noGrp="1"/>
          </p:cNvSpPr>
          <p:nvPr>
            <p:ph type="body" idx="1"/>
          </p:nvPr>
        </p:nvSpPr>
        <p:spPr>
          <a:xfrm>
            <a:off x="1556331" y="1349141"/>
            <a:ext cx="7085700" cy="29385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31" name="Google Shape;31;p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32" name="Google Shape;32;p5"/>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74"/>
        <p:cNvGrpSpPr/>
        <p:nvPr/>
      </p:nvGrpSpPr>
      <p:grpSpPr>
        <a:xfrm>
          <a:off x="0" y="0"/>
          <a:ext cx="0" cy="0"/>
          <a:chOff x="0" y="0"/>
          <a:chExt cx="0" cy="0"/>
        </a:xfrm>
      </p:grpSpPr>
      <p:sp>
        <p:nvSpPr>
          <p:cNvPr id="75" name="Google Shape;75;p11"/>
          <p:cNvSpPr/>
          <p:nvPr/>
        </p:nvSpPr>
        <p:spPr>
          <a:xfrm>
            <a:off x="1222300" y="-8743"/>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a:off x="8750300" y="4356125"/>
            <a:ext cx="393600" cy="3936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5" name="Google Shape;63;p9">
            <a:extLst>
              <a:ext uri="{FF2B5EF4-FFF2-40B4-BE49-F238E27FC236}">
                <a16:creationId xmlns:a16="http://schemas.microsoft.com/office/drawing/2014/main" id="{CA3BDF16-680A-2147-8C33-F1BB20F282A0}"/>
              </a:ext>
            </a:extLst>
          </p:cNvPr>
          <p:cNvSpPr/>
          <p:nvPr userDrawn="1"/>
        </p:nvSpPr>
        <p:spPr>
          <a:xfrm>
            <a:off x="877400" y="72575"/>
            <a:ext cx="7872900" cy="8067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p9">
            <a:extLst>
              <a:ext uri="{FF2B5EF4-FFF2-40B4-BE49-F238E27FC236}">
                <a16:creationId xmlns:a16="http://schemas.microsoft.com/office/drawing/2014/main" id="{207C3E2B-6103-2746-B2BF-861CD21E9FF2}"/>
              </a:ext>
            </a:extLst>
          </p:cNvPr>
          <p:cNvSpPr txBox="1">
            <a:spLocks noGrp="1"/>
          </p:cNvSpPr>
          <p:nvPr>
            <p:ph type="title"/>
          </p:nvPr>
        </p:nvSpPr>
        <p:spPr>
          <a:xfrm>
            <a:off x="1213275" y="84638"/>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7" name="Google Shape;66;p9">
            <a:extLst>
              <a:ext uri="{FF2B5EF4-FFF2-40B4-BE49-F238E27FC236}">
                <a16:creationId xmlns:a16="http://schemas.microsoft.com/office/drawing/2014/main" id="{8D1686CF-1B57-954F-8B19-0BE6565AB139}"/>
              </a:ext>
            </a:extLst>
          </p:cNvPr>
          <p:cNvSpPr/>
          <p:nvPr userDrawn="1"/>
        </p:nvSpPr>
        <p:spPr>
          <a:xfrm>
            <a:off x="7948188" y="7257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81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5F581F-A204-44EE-A547-AD76B4B6A4F2}" type="slidenum">
              <a:rPr lang="fr-FR" smtClean="0"/>
              <a:t>‹N°›</a:t>
            </a:fld>
            <a:endParaRPr lang="fr-FR"/>
          </a:p>
        </p:txBody>
      </p:sp>
      <p:sp>
        <p:nvSpPr>
          <p:cNvPr id="7" name="Espace réservé du titre 1"/>
          <p:cNvSpPr>
            <a:spLocks noGrp="1"/>
          </p:cNvSpPr>
          <p:nvPr>
            <p:ph type="title"/>
          </p:nvPr>
        </p:nvSpPr>
        <p:spPr>
          <a:xfrm>
            <a:off x="365190" y="169069"/>
            <a:ext cx="8391858" cy="762404"/>
          </a:xfrm>
          <a:prstGeom prst="rect">
            <a:avLst/>
          </a:prstGeom>
        </p:spPr>
        <p:txBody>
          <a:bodyPr vert="horz" lIns="72000" tIns="45720" rIns="72000" bIns="45720" rtlCol="0" anchor="t">
            <a:noAutofit/>
          </a:bodyPr>
          <a:lstStyle/>
          <a:p>
            <a:r>
              <a:rPr lang="fr-FR"/>
              <a:t>Modifiez le style du titre</a:t>
            </a:r>
            <a:endParaRPr lang="fr-FR" dirty="0"/>
          </a:p>
        </p:txBody>
      </p:sp>
      <p:sp>
        <p:nvSpPr>
          <p:cNvPr id="9" name="Espace réservé du texte 8"/>
          <p:cNvSpPr>
            <a:spLocks noGrp="1"/>
          </p:cNvSpPr>
          <p:nvPr>
            <p:ph type="body" sz="quarter" idx="13" hasCustomPrompt="1"/>
          </p:nvPr>
        </p:nvSpPr>
        <p:spPr>
          <a:xfrm>
            <a:off x="365190" y="1356122"/>
            <a:ext cx="8391858" cy="3213497"/>
          </a:xfrm>
        </p:spPr>
        <p:txBody>
          <a:bodyPr lIns="72000" rIns="72000"/>
          <a:lstStyle>
            <a:lvl1pPr>
              <a:buClr>
                <a:schemeClr val="accent2"/>
              </a:buClr>
              <a:defRPr/>
            </a:lvl1pPr>
          </a:lstStyle>
          <a:p>
            <a:pPr lvl="0"/>
            <a:r>
              <a:rPr lang="fr-FR" dirty="0"/>
              <a:t>Cliquez pour modifier les styles du texte du masque</a:t>
            </a:r>
          </a:p>
          <a:p>
            <a:pPr lvl="0"/>
            <a:r>
              <a:rPr lang="fr-FR" dirty="0"/>
              <a:t>Deuxième niveau</a:t>
            </a:r>
          </a:p>
          <a:p>
            <a:pPr lvl="0"/>
            <a:r>
              <a:rPr lang="fr-FR" dirty="0"/>
              <a:t>Troisième niveau</a:t>
            </a:r>
          </a:p>
          <a:p>
            <a:pPr lvl="0"/>
            <a:r>
              <a:rPr lang="fr-FR" dirty="0"/>
              <a:t>Quatrième niveau</a:t>
            </a:r>
          </a:p>
          <a:p>
            <a:pPr lvl="0"/>
            <a:r>
              <a:rPr lang="fr-FR" dirty="0"/>
              <a:t>Cinquième niveau</a:t>
            </a:r>
          </a:p>
        </p:txBody>
      </p:sp>
      <p:sp>
        <p:nvSpPr>
          <p:cNvPr id="11" name="Rectangle 10"/>
          <p:cNvSpPr/>
          <p:nvPr/>
        </p:nvSpPr>
        <p:spPr>
          <a:xfrm>
            <a:off x="294494" y="897184"/>
            <a:ext cx="309729" cy="34289"/>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Tree>
    <p:extLst>
      <p:ext uri="{BB962C8B-B14F-4D97-AF65-F5344CB8AC3E}">
        <p14:creationId xmlns:p14="http://schemas.microsoft.com/office/powerpoint/2010/main" val="183144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 text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691680" y="244375"/>
            <a:ext cx="6984008" cy="383086"/>
          </a:xfrm>
        </p:spPr>
        <p:txBody>
          <a:bodyPr/>
          <a:lstStyle>
            <a:lvl1pPr>
              <a:defRPr/>
            </a:lvl1pPr>
          </a:lstStyle>
          <a:p>
            <a:r>
              <a:rPr lang="fr-FR" dirty="0"/>
              <a:t>Titre de la slide</a:t>
            </a:r>
          </a:p>
        </p:txBody>
      </p:sp>
      <p:sp>
        <p:nvSpPr>
          <p:cNvPr id="3" name="Espace réservé du numéro de diapositive 2"/>
          <p:cNvSpPr>
            <a:spLocks noGrp="1"/>
          </p:cNvSpPr>
          <p:nvPr>
            <p:ph type="sldNum" sz="quarter" idx="10"/>
          </p:nvPr>
        </p:nvSpPr>
        <p:spPr/>
        <p:txBody>
          <a:bodyPr/>
          <a:lstStyle/>
          <a:p>
            <a:fld id="{646E7B68-C406-4B5C-B79D-A1CDE10CB85D}" type="slidenum">
              <a:rPr lang="fr-FR" smtClean="0"/>
              <a:pPr/>
              <a:t>‹N°›</a:t>
            </a:fld>
            <a:endParaRPr lang="fr-FR" dirty="0"/>
          </a:p>
        </p:txBody>
      </p:sp>
      <p:sp>
        <p:nvSpPr>
          <p:cNvPr id="5" name="Espace réservé du texte 4"/>
          <p:cNvSpPr>
            <a:spLocks noGrp="1"/>
          </p:cNvSpPr>
          <p:nvPr>
            <p:ph type="body" sz="quarter" idx="11"/>
          </p:nvPr>
        </p:nvSpPr>
        <p:spPr>
          <a:xfrm>
            <a:off x="827584" y="951310"/>
            <a:ext cx="7848104" cy="3673078"/>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06794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F036AFD7-7AFC-4FB7-BE0C-7A6F8FE9E288}" type="datetime1">
              <a:rPr lang="fr-FR" smtClean="0"/>
              <a:t>08/04/2021</a:t>
            </a:fld>
            <a:endParaRPr lang="fr-FR"/>
          </a:p>
        </p:txBody>
      </p:sp>
      <p:sp>
        <p:nvSpPr>
          <p:cNvPr id="12" name="Espace réservé du numéro de diapositive 11"/>
          <p:cNvSpPr>
            <a:spLocks noGrp="1"/>
          </p:cNvSpPr>
          <p:nvPr>
            <p:ph type="sldNum" sz="quarter" idx="11"/>
          </p:nvPr>
        </p:nvSpPr>
        <p:spPr bwMode="gray"/>
        <p:txBody>
          <a:bodyPr/>
          <a:lstStyle/>
          <a:p>
            <a:fld id="{4C6BA88C-5E69-4F0D-957E-821410484F2B}" type="slidenum">
              <a:rPr lang="fr-FR" smtClean="0"/>
              <a:t>‹N°›</a:t>
            </a:fld>
            <a:endParaRPr lang="fr-FR"/>
          </a:p>
        </p:txBody>
      </p:sp>
      <p:sp>
        <p:nvSpPr>
          <p:cNvPr id="13" name="Espace réservé du pied de page 12"/>
          <p:cNvSpPr>
            <a:spLocks noGrp="1"/>
          </p:cNvSpPr>
          <p:nvPr>
            <p:ph type="ftr" sz="quarter" idx="12"/>
          </p:nvPr>
        </p:nvSpPr>
        <p:spPr bwMode="gray"/>
        <p:txBody>
          <a:bodyPr/>
          <a:lstStyle/>
          <a:p>
            <a:endParaRPr lang="fr-FR"/>
          </a:p>
        </p:txBody>
      </p:sp>
      <p:sp>
        <p:nvSpPr>
          <p:cNvPr id="5" name="Espace réservé du texte 4"/>
          <p:cNvSpPr>
            <a:spLocks noGrp="1"/>
          </p:cNvSpPr>
          <p:nvPr>
            <p:ph type="body" sz="quarter" idx="13" hasCustomPrompt="1"/>
          </p:nvPr>
        </p:nvSpPr>
        <p:spPr bwMode="gray">
          <a:xfrm>
            <a:off x="1763714" y="303611"/>
            <a:ext cx="7056437" cy="864394"/>
          </a:xfrm>
        </p:spPr>
        <p:txBody>
          <a:bodyPr/>
          <a:lstStyle>
            <a:lvl1pPr>
              <a:lnSpc>
                <a:spcPct val="100000"/>
              </a:lnSpc>
              <a:spcBef>
                <a:spcPts val="0"/>
              </a:spcBef>
              <a:spcAft>
                <a:spcPts val="0"/>
              </a:spcAft>
              <a:defRPr sz="2175">
                <a:solidFill>
                  <a:schemeClr val="accent6"/>
                </a:solidFill>
                <a:latin typeface="+mn-lt"/>
              </a:defRPr>
            </a:lvl1pPr>
            <a:lvl2pPr>
              <a:lnSpc>
                <a:spcPct val="100000"/>
              </a:lnSpc>
              <a:spcBef>
                <a:spcPts val="0"/>
              </a:spcBef>
              <a:spcAft>
                <a:spcPts val="0"/>
              </a:spcAft>
              <a:defRPr sz="1575"/>
            </a:lvl2pPr>
          </a:lstStyle>
          <a:p>
            <a:pPr lvl="0"/>
            <a:r>
              <a:rPr lang="fr-FR"/>
              <a:t>Titre</a:t>
            </a:r>
          </a:p>
          <a:p>
            <a:pPr lvl="1"/>
            <a:r>
              <a:rPr lang="fr-FR"/>
              <a:t>Sous-titre</a:t>
            </a:r>
          </a:p>
        </p:txBody>
      </p:sp>
      <p:sp>
        <p:nvSpPr>
          <p:cNvPr id="7" name="Espace réservé du contenu 6"/>
          <p:cNvSpPr>
            <a:spLocks noGrp="1"/>
          </p:cNvSpPr>
          <p:nvPr>
            <p:ph sz="quarter" idx="14" hasCustomPrompt="1"/>
          </p:nvPr>
        </p:nvSpPr>
        <p:spPr bwMode="gray">
          <a:xfrm>
            <a:off x="1368426" y="1491855"/>
            <a:ext cx="7451725" cy="3077765"/>
          </a:xfrm>
        </p:spPr>
        <p:txBody>
          <a:bodyPr/>
          <a:lstStyle>
            <a:lvl5pPr>
              <a:defRPr/>
            </a:lvl5pPr>
            <a:lvl6pPr>
              <a:defRPr/>
            </a:lvl6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Tree>
    <p:extLst>
      <p:ext uri="{BB962C8B-B14F-4D97-AF65-F5344CB8AC3E}">
        <p14:creationId xmlns:p14="http://schemas.microsoft.com/office/powerpoint/2010/main" val="21171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2DB2F9C-E71B-B545-B257-E1C65CA446D5}" type="slidenum">
              <a:rPr lang="fr-FR" smtClean="0"/>
              <a:t>‹N°›</a:t>
            </a:fld>
            <a:endParaRPr lang="fr-FR"/>
          </a:p>
        </p:txBody>
      </p:sp>
      <p:sp>
        <p:nvSpPr>
          <p:cNvPr id="7" name="Espace réservé du titre 1"/>
          <p:cNvSpPr>
            <a:spLocks noGrp="1"/>
          </p:cNvSpPr>
          <p:nvPr>
            <p:ph type="title"/>
          </p:nvPr>
        </p:nvSpPr>
        <p:spPr>
          <a:xfrm>
            <a:off x="365190" y="169069"/>
            <a:ext cx="8391858" cy="762404"/>
          </a:xfrm>
          <a:prstGeom prst="rect">
            <a:avLst/>
          </a:prstGeom>
        </p:spPr>
        <p:txBody>
          <a:bodyPr vert="horz" lIns="72000" tIns="45720" rIns="72000" bIns="45720" rtlCol="0" anchor="t">
            <a:noAutofit/>
          </a:bodyPr>
          <a:lstStyle/>
          <a:p>
            <a:r>
              <a:rPr lang="fr-FR"/>
              <a:t>Modifiez le style du titre</a:t>
            </a:r>
          </a:p>
        </p:txBody>
      </p:sp>
      <p:sp>
        <p:nvSpPr>
          <p:cNvPr id="9" name="Rectangle 8"/>
          <p:cNvSpPr/>
          <p:nvPr userDrawn="1"/>
        </p:nvSpPr>
        <p:spPr>
          <a:xfrm>
            <a:off x="294494" y="897184"/>
            <a:ext cx="309729" cy="34289"/>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Tree>
    <p:extLst>
      <p:ext uri="{BB962C8B-B14F-4D97-AF65-F5344CB8AC3E}">
        <p14:creationId xmlns:p14="http://schemas.microsoft.com/office/powerpoint/2010/main" val="42152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UX CONTENUS ">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DB2F9C-E71B-B545-B257-E1C65CA446D5}" type="slidenum">
              <a:rPr lang="fr-FR" smtClean="0"/>
              <a:t>‹N°›</a:t>
            </a:fld>
            <a:endParaRPr lang="fr-FR"/>
          </a:p>
        </p:txBody>
      </p:sp>
      <p:sp>
        <p:nvSpPr>
          <p:cNvPr id="9" name="Espace réservé du texte 2"/>
          <p:cNvSpPr>
            <a:spLocks noGrp="1"/>
          </p:cNvSpPr>
          <p:nvPr>
            <p:ph idx="1" hasCustomPrompt="1"/>
          </p:nvPr>
        </p:nvSpPr>
        <p:spPr>
          <a:xfrm>
            <a:off x="365038" y="349370"/>
            <a:ext cx="4098616" cy="4220249"/>
          </a:xfrm>
          <a:prstGeom prst="rect">
            <a:avLst/>
          </a:prstGeom>
        </p:spPr>
        <p:txBody>
          <a:bodyPr vert="horz" lIns="72000" tIns="45720" rIns="90000" bIns="45720" rtlCol="0" anchor="t">
            <a:noAutofit/>
          </a:bodyPr>
          <a:lstStyle/>
          <a:p>
            <a:pPr lvl="0"/>
            <a:r>
              <a:rPr lang="fr-FR"/>
              <a:t>Cliquez pour modifier les styles du texte du masque</a:t>
            </a:r>
          </a:p>
          <a:p>
            <a:pPr lvl="0"/>
            <a:r>
              <a:rPr lang="fr-FR"/>
              <a:t>Deuxième niveau</a:t>
            </a:r>
          </a:p>
          <a:p>
            <a:pPr lvl="0"/>
            <a:r>
              <a:rPr lang="fr-FR"/>
              <a:t>Troisième niveau</a:t>
            </a:r>
          </a:p>
          <a:p>
            <a:pPr lvl="0"/>
            <a:r>
              <a:rPr lang="fr-FR"/>
              <a:t>Quatrième niveau</a:t>
            </a:r>
          </a:p>
          <a:p>
            <a:pPr lvl="0"/>
            <a:r>
              <a:rPr lang="fr-FR"/>
              <a:t>Cinquième niveau</a:t>
            </a:r>
          </a:p>
        </p:txBody>
      </p:sp>
      <p:sp>
        <p:nvSpPr>
          <p:cNvPr id="10" name="Espace réservé du texte 2"/>
          <p:cNvSpPr>
            <a:spLocks noGrp="1"/>
          </p:cNvSpPr>
          <p:nvPr>
            <p:ph idx="13" hasCustomPrompt="1"/>
          </p:nvPr>
        </p:nvSpPr>
        <p:spPr>
          <a:xfrm>
            <a:off x="4688560" y="349370"/>
            <a:ext cx="4068488" cy="4220249"/>
          </a:xfrm>
          <a:prstGeom prst="rect">
            <a:avLst/>
          </a:prstGeom>
        </p:spPr>
        <p:txBody>
          <a:bodyPr vert="horz" lIns="72000" tIns="45720" rIns="90000" bIns="45720" rtlCol="0" anchor="t">
            <a:noAutofit/>
          </a:bodyPr>
          <a:lstStyle/>
          <a:p>
            <a:pPr lvl="0"/>
            <a:r>
              <a:rPr lang="fr-FR"/>
              <a:t>Cliquez pour modifier les styles du texte du masque</a:t>
            </a:r>
          </a:p>
          <a:p>
            <a:pPr lvl="0"/>
            <a:r>
              <a:rPr lang="fr-FR"/>
              <a:t>Deuxième niveau</a:t>
            </a:r>
          </a:p>
          <a:p>
            <a:pPr lvl="0"/>
            <a:r>
              <a:rPr lang="fr-FR"/>
              <a:t>Troisième niveau</a:t>
            </a:r>
          </a:p>
          <a:p>
            <a:pPr lvl="0"/>
            <a:r>
              <a:rPr lang="fr-FR"/>
              <a:t>Quatrième niveau</a:t>
            </a:r>
          </a:p>
          <a:p>
            <a:pPr lvl="0"/>
            <a:r>
              <a:rPr lang="fr-FR"/>
              <a:t>Cinquième niveau</a:t>
            </a:r>
          </a:p>
        </p:txBody>
      </p:sp>
    </p:spTree>
    <p:extLst>
      <p:ext uri="{BB962C8B-B14F-4D97-AF65-F5344CB8AC3E}">
        <p14:creationId xmlns:p14="http://schemas.microsoft.com/office/powerpoint/2010/main" val="192682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736C652A-7F71-4B3F-8631-A34E0C7BB5B0}" type="datetime1">
              <a:rPr lang="fr-FR" smtClean="0"/>
              <a:t>08/04/2021</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Actualités rénovation tertiaire</a:t>
            </a:r>
          </a:p>
        </p:txBody>
      </p:sp>
      <p:sp>
        <p:nvSpPr>
          <p:cNvPr id="5" name="Espace réservé du texte 4"/>
          <p:cNvSpPr>
            <a:spLocks noGrp="1"/>
          </p:cNvSpPr>
          <p:nvPr>
            <p:ph type="body" sz="quarter" idx="13" hasCustomPrompt="1"/>
          </p:nvPr>
        </p:nvSpPr>
        <p:spPr bwMode="gray">
          <a:xfrm>
            <a:off x="1763714" y="303610"/>
            <a:ext cx="7056437" cy="864394"/>
          </a:xfrm>
        </p:spPr>
        <p:txBody>
          <a:bodyPr/>
          <a:lstStyle>
            <a:lvl1pPr>
              <a:lnSpc>
                <a:spcPct val="100000"/>
              </a:lnSpc>
              <a:spcBef>
                <a:spcPts val="0"/>
              </a:spcBef>
              <a:spcAft>
                <a:spcPts val="0"/>
              </a:spcAft>
              <a:defRPr sz="2175">
                <a:solidFill>
                  <a:schemeClr val="accent6"/>
                </a:solidFill>
                <a:latin typeface="+mn-lt"/>
              </a:defRPr>
            </a:lvl1pPr>
            <a:lvl2pPr>
              <a:lnSpc>
                <a:spcPct val="100000"/>
              </a:lnSpc>
              <a:spcBef>
                <a:spcPts val="0"/>
              </a:spcBef>
              <a:spcAft>
                <a:spcPts val="0"/>
              </a:spcAft>
              <a:defRPr sz="1575"/>
            </a:lvl2pPr>
          </a:lstStyle>
          <a:p>
            <a:pPr lvl="0"/>
            <a:r>
              <a:rPr lang="fr-FR" dirty="0"/>
              <a:t>Titre</a:t>
            </a:r>
          </a:p>
          <a:p>
            <a:pPr lvl="1"/>
            <a:r>
              <a:rPr lang="fr-FR" dirty="0"/>
              <a:t>Sous-titre</a:t>
            </a:r>
          </a:p>
        </p:txBody>
      </p:sp>
      <p:sp>
        <p:nvSpPr>
          <p:cNvPr id="7" name="Espace réservé du contenu 6"/>
          <p:cNvSpPr>
            <a:spLocks noGrp="1"/>
          </p:cNvSpPr>
          <p:nvPr>
            <p:ph sz="quarter" idx="14" hasCustomPrompt="1"/>
          </p:nvPr>
        </p:nvSpPr>
        <p:spPr bwMode="gray">
          <a:xfrm>
            <a:off x="1368426" y="1491854"/>
            <a:ext cx="7451725" cy="3077765"/>
          </a:xfrm>
        </p:spPr>
        <p:txBody>
          <a:bodyPr/>
          <a:lstStyle>
            <a:lvl5pPr>
              <a:defRPr/>
            </a:lvl5pPr>
            <a:lvl6pPr>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Tree>
    <p:extLst>
      <p:ext uri="{BB962C8B-B14F-4D97-AF65-F5344CB8AC3E}">
        <p14:creationId xmlns:p14="http://schemas.microsoft.com/office/powerpoint/2010/main" val="306491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11" cstate="screen">
            <a:grayscl/>
            <a:lum/>
            <a:extLst>
              <a:ext uri="{28A0092B-C50C-407E-A947-70E740481C1C}">
                <a14:useLocalDpi xmlns:a14="http://schemas.microsoft.com/office/drawing/2010/main"/>
              </a:ext>
            </a:extLst>
          </a:blip>
          <a:srcRect/>
          <a:stretch>
            <a:fillRect r="25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1pPr>
            <a:lvl2pPr lvl="1">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2pPr>
            <a:lvl3pPr lvl="2">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3pPr>
            <a:lvl4pPr lvl="3">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4pPr>
            <a:lvl5pPr lvl="4">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5pPr>
            <a:lvl6pPr lvl="5">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6pPr>
            <a:lvl7pPr lvl="6">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7pPr>
            <a:lvl8pPr lvl="7">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8pPr>
            <a:lvl9pPr lvl="8">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1556331" y="1349141"/>
            <a:ext cx="7085700" cy="29385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D9D9D9"/>
              </a:buClr>
              <a:buSzPts val="2600"/>
              <a:buFont typeface="Barlow"/>
              <a:buChar char="▪"/>
              <a:defRPr sz="2600">
                <a:solidFill>
                  <a:srgbClr val="434343"/>
                </a:solidFill>
                <a:latin typeface="Barlow"/>
                <a:ea typeface="Barlow"/>
                <a:cs typeface="Barlow"/>
                <a:sym typeface="Barlow"/>
              </a:defRPr>
            </a:lvl1pPr>
            <a:lvl2pPr marL="914400" lvl="1"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2pPr>
            <a:lvl3pPr marL="1371600" lvl="2"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3pPr>
            <a:lvl4pPr marL="1828800" lvl="3"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4pPr>
            <a:lvl5pPr marL="2286000" lvl="4"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5pPr>
            <a:lvl6pPr marL="2743200" lvl="5"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6pPr>
            <a:lvl7pPr marL="3200400" lvl="6"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7pPr>
            <a:lvl8pPr marL="3657600" lvl="7"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8pPr>
            <a:lvl9pPr marL="4114800" lvl="8"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lvl1pPr lvl="0" algn="ctr">
              <a:buNone/>
              <a:defRPr sz="1200" b="1">
                <a:solidFill>
                  <a:srgbClr val="FFFFFF"/>
                </a:solidFill>
                <a:latin typeface="Barlow"/>
                <a:ea typeface="Barlow"/>
                <a:cs typeface="Barlow"/>
                <a:sym typeface="Barlow"/>
              </a:defRPr>
            </a:lvl1pPr>
            <a:lvl2pPr lvl="1" algn="ctr">
              <a:buNone/>
              <a:defRPr sz="1200" b="1">
                <a:solidFill>
                  <a:srgbClr val="FFFFFF"/>
                </a:solidFill>
                <a:latin typeface="Barlow"/>
                <a:ea typeface="Barlow"/>
                <a:cs typeface="Barlow"/>
                <a:sym typeface="Barlow"/>
              </a:defRPr>
            </a:lvl2pPr>
            <a:lvl3pPr lvl="2" algn="ctr">
              <a:buNone/>
              <a:defRPr sz="1200" b="1">
                <a:solidFill>
                  <a:srgbClr val="FFFFFF"/>
                </a:solidFill>
                <a:latin typeface="Barlow"/>
                <a:ea typeface="Barlow"/>
                <a:cs typeface="Barlow"/>
                <a:sym typeface="Barlow"/>
              </a:defRPr>
            </a:lvl3pPr>
            <a:lvl4pPr lvl="3" algn="ctr">
              <a:buNone/>
              <a:defRPr sz="1200" b="1">
                <a:solidFill>
                  <a:srgbClr val="FFFFFF"/>
                </a:solidFill>
                <a:latin typeface="Barlow"/>
                <a:ea typeface="Barlow"/>
                <a:cs typeface="Barlow"/>
                <a:sym typeface="Barlow"/>
              </a:defRPr>
            </a:lvl4pPr>
            <a:lvl5pPr lvl="4" algn="ctr">
              <a:buNone/>
              <a:defRPr sz="1200" b="1">
                <a:solidFill>
                  <a:srgbClr val="FFFFFF"/>
                </a:solidFill>
                <a:latin typeface="Barlow"/>
                <a:ea typeface="Barlow"/>
                <a:cs typeface="Barlow"/>
                <a:sym typeface="Barlow"/>
              </a:defRPr>
            </a:lvl5pPr>
            <a:lvl6pPr lvl="5" algn="ctr">
              <a:buNone/>
              <a:defRPr sz="1200" b="1">
                <a:solidFill>
                  <a:srgbClr val="FFFFFF"/>
                </a:solidFill>
                <a:latin typeface="Barlow"/>
                <a:ea typeface="Barlow"/>
                <a:cs typeface="Barlow"/>
                <a:sym typeface="Barlow"/>
              </a:defRPr>
            </a:lvl6pPr>
            <a:lvl7pPr lvl="6" algn="ctr">
              <a:buNone/>
              <a:defRPr sz="1200" b="1">
                <a:solidFill>
                  <a:srgbClr val="FFFFFF"/>
                </a:solidFill>
                <a:latin typeface="Barlow"/>
                <a:ea typeface="Barlow"/>
                <a:cs typeface="Barlow"/>
                <a:sym typeface="Barlow"/>
              </a:defRPr>
            </a:lvl7pPr>
            <a:lvl8pPr lvl="7" algn="ctr">
              <a:buNone/>
              <a:defRPr sz="1200" b="1">
                <a:solidFill>
                  <a:srgbClr val="FFFFFF"/>
                </a:solidFill>
                <a:latin typeface="Barlow"/>
                <a:ea typeface="Barlow"/>
                <a:cs typeface="Barlow"/>
                <a:sym typeface="Barlow"/>
              </a:defRPr>
            </a:lvl8pPr>
            <a:lvl9pPr lvl="8" algn="ctr">
              <a:buNone/>
              <a:defRPr sz="1200" b="1">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68" r:id="rId3"/>
    <p:sldLayoutId id="2147483671" r:id="rId4"/>
    <p:sldLayoutId id="2147483672" r:id="rId5"/>
    <p:sldLayoutId id="2147483673" r:id="rId6"/>
    <p:sldLayoutId id="2147483674" r:id="rId7"/>
    <p:sldLayoutId id="2147483675" r:id="rId8"/>
    <p:sldLayoutId id="214748367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jfif"/><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C3D038-AE84-5F45-94BB-ECF9EB86AD1C}"/>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1" name="Image 10">
            <a:extLst>
              <a:ext uri="{FF2B5EF4-FFF2-40B4-BE49-F238E27FC236}">
                <a16:creationId xmlns:a16="http://schemas.microsoft.com/office/drawing/2014/main" id="{82E59138-F8BB-0D4D-B9BB-09467010A212}"/>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1585226" y="1056156"/>
            <a:ext cx="6008816" cy="3428422"/>
          </a:xfrm>
          <a:prstGeom prst="rect">
            <a:avLst/>
          </a:prstGeom>
        </p:spPr>
      </p:pic>
      <p:sp>
        <p:nvSpPr>
          <p:cNvPr id="2" name="Espace réservé du numéro de diapositive 1">
            <a:extLst>
              <a:ext uri="{FF2B5EF4-FFF2-40B4-BE49-F238E27FC236}">
                <a16:creationId xmlns:a16="http://schemas.microsoft.com/office/drawing/2014/main" id="{EF3475F3-90F1-F244-B06B-BE51E1A41F2E}"/>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1" i="0" u="none" strike="noStrike" kern="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fr-FR" sz="1200" b="1" i="0" u="none" strike="noStrike" kern="0" cap="none" spc="0" normalizeH="0" baseline="0" noProof="0">
              <a:ln>
                <a:noFill/>
              </a:ln>
              <a:solidFill>
                <a:srgbClr val="FFFFFF"/>
              </a:solidFill>
              <a:effectLst/>
              <a:uLnTx/>
              <a:uFillTx/>
              <a:latin typeface="Barlow"/>
              <a:sym typeface="Barlow"/>
            </a:endParaRPr>
          </a:p>
        </p:txBody>
      </p:sp>
      <p:sp>
        <p:nvSpPr>
          <p:cNvPr id="5" name="Ellipse 4">
            <a:extLst>
              <a:ext uri="{FF2B5EF4-FFF2-40B4-BE49-F238E27FC236}">
                <a16:creationId xmlns:a16="http://schemas.microsoft.com/office/drawing/2014/main" id="{15FE25D6-8DBE-A945-85EE-3C1DEBA4686E}"/>
              </a:ext>
            </a:extLst>
          </p:cNvPr>
          <p:cNvSpPr/>
          <p:nvPr/>
        </p:nvSpPr>
        <p:spPr>
          <a:xfrm>
            <a:off x="1879918" y="4046479"/>
            <a:ext cx="1056705" cy="1056705"/>
          </a:xfrm>
          <a:prstGeom prst="ellipse">
            <a:avLst/>
          </a:prstGeom>
          <a:solidFill>
            <a:srgbClr val="6A8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Image 5">
            <a:extLst>
              <a:ext uri="{FF2B5EF4-FFF2-40B4-BE49-F238E27FC236}">
                <a16:creationId xmlns:a16="http://schemas.microsoft.com/office/drawing/2014/main" id="{09D0F6A6-8CDC-0947-9D7A-8A9F090072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5454" y="4188644"/>
            <a:ext cx="841838" cy="754374"/>
          </a:xfrm>
          <a:prstGeom prst="rect">
            <a:avLst/>
          </a:prstGeom>
        </p:spPr>
      </p:pic>
      <p:sp>
        <p:nvSpPr>
          <p:cNvPr id="7" name="Ellipse 6">
            <a:extLst>
              <a:ext uri="{FF2B5EF4-FFF2-40B4-BE49-F238E27FC236}">
                <a16:creationId xmlns:a16="http://schemas.microsoft.com/office/drawing/2014/main" id="{C27CBE4F-D82D-7D4C-9AE5-629F0E4DA47C}"/>
              </a:ext>
            </a:extLst>
          </p:cNvPr>
          <p:cNvSpPr/>
          <p:nvPr/>
        </p:nvSpPr>
        <p:spPr>
          <a:xfrm>
            <a:off x="4761195" y="1381065"/>
            <a:ext cx="2560311" cy="2560311"/>
          </a:xfrm>
          <a:prstGeom prst="ellipse">
            <a:avLst/>
          </a:prstGeom>
          <a:solidFill>
            <a:srgbClr val="6A88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800" u="none" strike="noStrike" kern="0" cap="none" spc="0" normalizeH="0" baseline="0" noProof="0" dirty="0">
              <a:ln>
                <a:noFill/>
              </a:ln>
              <a:solidFill>
                <a:srgbClr val="FFFFFF"/>
              </a:solidFill>
              <a:effectLst/>
              <a:uLnTx/>
              <a:uFillTx/>
              <a:latin typeface="Fira Sans Medium" panose="020B0503050000020004" pitchFamily="34" charset="0"/>
              <a:sym typeface="Arial"/>
            </a:endParaRPr>
          </a:p>
        </p:txBody>
      </p:sp>
      <p:sp>
        <p:nvSpPr>
          <p:cNvPr id="8" name="ZoneTexte 7">
            <a:extLst>
              <a:ext uri="{FF2B5EF4-FFF2-40B4-BE49-F238E27FC236}">
                <a16:creationId xmlns:a16="http://schemas.microsoft.com/office/drawing/2014/main" id="{E88DD859-3C04-4E45-B498-E048E21C3920}"/>
              </a:ext>
            </a:extLst>
          </p:cNvPr>
          <p:cNvSpPr txBox="1"/>
          <p:nvPr/>
        </p:nvSpPr>
        <p:spPr>
          <a:xfrm>
            <a:off x="1509311" y="197958"/>
            <a:ext cx="71683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dirty="0">
                <a:solidFill>
                  <a:srgbClr val="C40056"/>
                </a:solidFill>
                <a:latin typeface="Fira Sans Medium" panose="020B0503050000020004" pitchFamily="34" charset="0"/>
              </a:rPr>
              <a:t>WEBINAR</a:t>
            </a:r>
            <a:endParaRPr kumimoji="0" lang="fr-FR" sz="2000" b="0" i="0" u="none" strike="noStrike" kern="0" cap="none" spc="0" normalizeH="0" baseline="0" noProof="0" dirty="0">
              <a:ln>
                <a:noFill/>
              </a:ln>
              <a:solidFill>
                <a:srgbClr val="C40056"/>
              </a:solidFill>
              <a:effectLst/>
              <a:uLnTx/>
              <a:uFillTx/>
              <a:latin typeface="Fira Sans Medium" panose="020B05030500000200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Fira Sans Medium" panose="020B0503050000020004" pitchFamily="34" charset="0"/>
                <a:cs typeface="Arial"/>
                <a:sym typeface="Arial"/>
              </a:rPr>
              <a:t>RÉSEAU DES OGEC &amp; ÉTABLISSEMENTS PRIVÉS CATHOLIQUES</a:t>
            </a:r>
          </a:p>
        </p:txBody>
      </p:sp>
      <p:sp>
        <p:nvSpPr>
          <p:cNvPr id="9" name="Ellipse 8">
            <a:extLst>
              <a:ext uri="{FF2B5EF4-FFF2-40B4-BE49-F238E27FC236}">
                <a16:creationId xmlns:a16="http://schemas.microsoft.com/office/drawing/2014/main" id="{6B804921-C2B5-1D40-A5D9-53EF489F82CE}"/>
              </a:ext>
            </a:extLst>
          </p:cNvPr>
          <p:cNvSpPr/>
          <p:nvPr/>
        </p:nvSpPr>
        <p:spPr>
          <a:xfrm>
            <a:off x="1405283" y="883306"/>
            <a:ext cx="611701" cy="611701"/>
          </a:xfrm>
          <a:prstGeom prst="ellipse">
            <a:avLst/>
          </a:prstGeom>
          <a:solidFill>
            <a:srgbClr val="6A88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2" name="Connecteur droit 11">
            <a:extLst>
              <a:ext uri="{FF2B5EF4-FFF2-40B4-BE49-F238E27FC236}">
                <a16:creationId xmlns:a16="http://schemas.microsoft.com/office/drawing/2014/main" id="{81976144-5CBF-954F-980B-3B7E92BD14CC}"/>
              </a:ext>
            </a:extLst>
          </p:cNvPr>
          <p:cNvCxnSpPr/>
          <p:nvPr/>
        </p:nvCxnSpPr>
        <p:spPr>
          <a:xfrm>
            <a:off x="1334818" y="2543499"/>
            <a:ext cx="0" cy="4414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D055C-6145-F246-927A-22B7722692A2}"/>
              </a:ext>
            </a:extLst>
          </p:cNvPr>
          <p:cNvCxnSpPr/>
          <p:nvPr/>
        </p:nvCxnSpPr>
        <p:spPr>
          <a:xfrm>
            <a:off x="7824959" y="2543499"/>
            <a:ext cx="0" cy="4414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C49A994-0D5F-B34A-87C2-CB37A9F97071}"/>
              </a:ext>
            </a:extLst>
          </p:cNvPr>
          <p:cNvSpPr/>
          <p:nvPr/>
        </p:nvSpPr>
        <p:spPr>
          <a:xfrm>
            <a:off x="-1" y="0"/>
            <a:ext cx="178433"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3DEA92AB-62E8-D147-A283-B9562D451AE9}"/>
              </a:ext>
            </a:extLst>
          </p:cNvPr>
          <p:cNvSpPr/>
          <p:nvPr/>
        </p:nvSpPr>
        <p:spPr>
          <a:xfrm rot="5400000">
            <a:off x="1379110" y="-1366771"/>
            <a:ext cx="182457"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8119CEF2-79DA-D141-B3A2-B37E6A3EAFCA}"/>
              </a:ext>
            </a:extLst>
          </p:cNvPr>
          <p:cNvSpPr/>
          <p:nvPr/>
        </p:nvSpPr>
        <p:spPr>
          <a:xfrm rot="5400000">
            <a:off x="7596877" y="3594272"/>
            <a:ext cx="182457"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a:extLst>
              <a:ext uri="{FF2B5EF4-FFF2-40B4-BE49-F238E27FC236}">
                <a16:creationId xmlns:a16="http://schemas.microsoft.com/office/drawing/2014/main" id="{2934FF25-40CF-E249-9DFA-69A229A6AD07}"/>
              </a:ext>
            </a:extLst>
          </p:cNvPr>
          <p:cNvSpPr/>
          <p:nvPr/>
        </p:nvSpPr>
        <p:spPr>
          <a:xfrm>
            <a:off x="8969778" y="2210950"/>
            <a:ext cx="178433"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ZoneTexte 2">
            <a:extLst>
              <a:ext uri="{FF2B5EF4-FFF2-40B4-BE49-F238E27FC236}">
                <a16:creationId xmlns:a16="http://schemas.microsoft.com/office/drawing/2014/main" id="{B22EFA02-4BE3-F04C-9AF0-2B23A1998AC9}"/>
              </a:ext>
            </a:extLst>
          </p:cNvPr>
          <p:cNvSpPr txBox="1"/>
          <p:nvPr/>
        </p:nvSpPr>
        <p:spPr>
          <a:xfrm>
            <a:off x="4810087" y="2016407"/>
            <a:ext cx="2511419" cy="1292662"/>
          </a:xfrm>
          <a:prstGeom prst="rect">
            <a:avLst/>
          </a:prstGeom>
          <a:noFill/>
        </p:spPr>
        <p:txBody>
          <a:bodyPr wrap="square" lIns="91440" tIns="45720" rIns="91440" bIns="45720" rtlCol="0" anchor="t">
            <a:spAutoFit/>
          </a:bodyPr>
          <a:lstStyle/>
          <a:p>
            <a:pPr algn="ctr"/>
            <a:r>
              <a:rPr lang="fr-FR" sz="2400" b="1" dirty="0">
                <a:solidFill>
                  <a:schemeClr val="bg1"/>
                </a:solidFill>
                <a:latin typeface="Fira Sans Medium"/>
              </a:rPr>
              <a:t> </a:t>
            </a:r>
            <a:r>
              <a:rPr lang="fr-FR" sz="1800" b="1" dirty="0">
                <a:solidFill>
                  <a:schemeClr val="bg1"/>
                </a:solidFill>
              </a:rPr>
              <a:t>Dispositif </a:t>
            </a:r>
            <a:endParaRPr lang="fr-FR" sz="1800">
              <a:solidFill>
                <a:schemeClr val="bg1"/>
              </a:solidFill>
            </a:endParaRPr>
          </a:p>
          <a:p>
            <a:pPr algn="ctr"/>
            <a:r>
              <a:rPr lang="fr-FR" sz="1800" b="1" dirty="0">
                <a:solidFill>
                  <a:schemeClr val="bg1"/>
                </a:solidFill>
              </a:rPr>
              <a:t>Éco-énergie tertiaire: quelles actions à mener rapidement ?</a:t>
            </a:r>
            <a:endParaRPr lang="fr-FR" sz="1800">
              <a:solidFill>
                <a:schemeClr val="bg1"/>
              </a:solidFill>
            </a:endParaRPr>
          </a:p>
        </p:txBody>
      </p:sp>
    </p:spTree>
    <p:extLst>
      <p:ext uri="{BB962C8B-B14F-4D97-AF65-F5344CB8AC3E}">
        <p14:creationId xmlns:p14="http://schemas.microsoft.com/office/powerpoint/2010/main" val="262404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9D45E-789C-4EBA-B2EE-7252E92AA122}"/>
              </a:ext>
            </a:extLst>
          </p:cNvPr>
          <p:cNvSpPr>
            <a:spLocks noGrp="1"/>
          </p:cNvSpPr>
          <p:nvPr>
            <p:ph type="title"/>
          </p:nvPr>
        </p:nvSpPr>
        <p:spPr/>
        <p:txBody>
          <a:bodyPr/>
          <a:lstStyle/>
          <a:p>
            <a:r>
              <a:rPr lang="fr-FR" dirty="0"/>
              <a:t>Assujettis au décret tertiaire</a:t>
            </a:r>
            <a:endParaRPr lang="en-US" dirty="0"/>
          </a:p>
        </p:txBody>
      </p:sp>
      <p:sp>
        <p:nvSpPr>
          <p:cNvPr id="3" name="Espace réservé du texte 2">
            <a:extLst>
              <a:ext uri="{FF2B5EF4-FFF2-40B4-BE49-F238E27FC236}">
                <a16:creationId xmlns:a16="http://schemas.microsoft.com/office/drawing/2014/main" id="{6696F8CF-4B3A-4EED-8EDF-9ADA95E1493F}"/>
              </a:ext>
            </a:extLst>
          </p:cNvPr>
          <p:cNvSpPr>
            <a:spLocks noGrp="1"/>
          </p:cNvSpPr>
          <p:nvPr>
            <p:ph type="body" idx="1"/>
          </p:nvPr>
        </p:nvSpPr>
        <p:spPr>
          <a:xfrm>
            <a:off x="1556330" y="1349141"/>
            <a:ext cx="7238045" cy="2938500"/>
          </a:xfrm>
        </p:spPr>
        <p:txBody>
          <a:bodyPr/>
          <a:lstStyle/>
          <a:p>
            <a:pPr marL="66675" algn="just">
              <a:spcBef>
                <a:spcPts val="450"/>
              </a:spcBef>
              <a:buClr>
                <a:srgbClr val="C40056"/>
              </a:buClr>
              <a:buSzPct val="120000"/>
            </a:pPr>
            <a:r>
              <a:rPr lang="fr-FR" sz="1600" b="1" dirty="0">
                <a:solidFill>
                  <a:schemeClr val="tx1"/>
                </a:solidFill>
                <a:cs typeface="Arial" pitchFamily="34" charset="0"/>
              </a:rPr>
              <a:t>Propriétaire ou exploitant d’un établissement abritant des activités tertiaires </a:t>
            </a:r>
          </a:p>
          <a:p>
            <a:pPr marL="66675" algn="just">
              <a:spcBef>
                <a:spcPts val="450"/>
              </a:spcBef>
              <a:buClr>
                <a:srgbClr val="C40056"/>
              </a:buClr>
              <a:buSzPct val="120000"/>
            </a:pPr>
            <a:r>
              <a:rPr lang="fr-FR" sz="1600" b="1" dirty="0">
                <a:solidFill>
                  <a:schemeClr val="tx1"/>
                </a:solidFill>
                <a:cs typeface="Arial" pitchFamily="34" charset="0"/>
              </a:rPr>
              <a:t>Tous les bâtiments à usage tertiaire existants </a:t>
            </a:r>
            <a:r>
              <a:rPr lang="fr-FR" sz="1600" dirty="0">
                <a:solidFill>
                  <a:schemeClr val="tx1"/>
                </a:solidFill>
                <a:cs typeface="Arial" pitchFamily="34" charset="0"/>
              </a:rPr>
              <a:t>à la date de publication de la loi ELAN (24/11/2018)</a:t>
            </a:r>
          </a:p>
          <a:p>
            <a:pPr marL="0" indent="0" algn="just">
              <a:spcBef>
                <a:spcPts val="450"/>
              </a:spcBef>
              <a:buClr>
                <a:srgbClr val="C40056"/>
              </a:buClr>
              <a:buSzPct val="120000"/>
              <a:buNone/>
            </a:pPr>
            <a:endParaRPr lang="fr-FR" sz="1600" b="1" dirty="0">
              <a:solidFill>
                <a:schemeClr val="tx1"/>
              </a:solidFill>
              <a:cs typeface="Arial" pitchFamily="34" charset="0"/>
            </a:endParaRPr>
          </a:p>
          <a:p>
            <a:pPr marL="66675" algn="just">
              <a:spcBef>
                <a:spcPts val="450"/>
              </a:spcBef>
              <a:buClr>
                <a:srgbClr val="C40056"/>
              </a:buClr>
              <a:buSzPct val="120000"/>
            </a:pPr>
            <a:endParaRPr lang="fr-FR" sz="1600" b="1" dirty="0">
              <a:solidFill>
                <a:schemeClr val="tx1"/>
              </a:solidFill>
              <a:cs typeface="Arial" pitchFamily="34" charset="0"/>
            </a:endParaRPr>
          </a:p>
          <a:p>
            <a:pPr marL="66675" algn="just">
              <a:spcBef>
                <a:spcPts val="450"/>
              </a:spcBef>
              <a:buClr>
                <a:srgbClr val="C40056"/>
              </a:buClr>
              <a:buSzPct val="120000"/>
            </a:pPr>
            <a:endParaRPr lang="fr-FR" sz="1600" b="1" dirty="0">
              <a:solidFill>
                <a:schemeClr val="tx1"/>
              </a:solidFill>
              <a:cs typeface="Arial" pitchFamily="34" charset="0"/>
            </a:endParaRPr>
          </a:p>
          <a:p>
            <a:pPr marL="66675" algn="just">
              <a:spcBef>
                <a:spcPts val="450"/>
              </a:spcBef>
              <a:buClr>
                <a:srgbClr val="C40056"/>
              </a:buClr>
              <a:buSzPct val="120000"/>
            </a:pPr>
            <a:endParaRPr lang="fr-FR" sz="1600" b="1" dirty="0">
              <a:solidFill>
                <a:schemeClr val="tx1"/>
              </a:solidFill>
              <a:cs typeface="Arial" pitchFamily="34" charset="0"/>
            </a:endParaRPr>
          </a:p>
          <a:p>
            <a:pPr marL="0" indent="0" algn="just">
              <a:spcBef>
                <a:spcPts val="450"/>
              </a:spcBef>
              <a:buClr>
                <a:srgbClr val="C40056"/>
              </a:buClr>
              <a:buSzPct val="120000"/>
              <a:buNone/>
            </a:pPr>
            <a:r>
              <a:rPr lang="fr-FR" sz="1400" b="1" i="1" dirty="0">
                <a:solidFill>
                  <a:schemeClr val="tx1"/>
                </a:solidFill>
                <a:cs typeface="Arial" pitchFamily="34" charset="0"/>
              </a:rPr>
              <a:t>Sont exclus les logements, constructions provisoires, lieu de culte, </a:t>
            </a:r>
            <a:r>
              <a:rPr lang="fr-FR" sz="1400" i="1" dirty="0">
                <a:solidFill>
                  <a:schemeClr val="tx1"/>
                </a:solidFill>
                <a:cs typeface="Arial" pitchFamily="34" charset="0"/>
              </a:rPr>
              <a:t>bâtiments industriels ou agricoles et les services de sécurité intérieure.</a:t>
            </a:r>
          </a:p>
          <a:p>
            <a:pPr marL="66675" algn="just">
              <a:spcBef>
                <a:spcPts val="450"/>
              </a:spcBef>
              <a:buClr>
                <a:srgbClr val="C40056"/>
              </a:buClr>
              <a:buSzPct val="120000"/>
            </a:pPr>
            <a:r>
              <a:rPr lang="fr-FR" sz="1600" dirty="0">
                <a:solidFill>
                  <a:schemeClr val="tx1"/>
                </a:solidFill>
                <a:cs typeface="Arial" pitchFamily="34" charset="0"/>
              </a:rPr>
              <a:t>Possibilité de </a:t>
            </a:r>
            <a:r>
              <a:rPr lang="fr-FR" sz="1600" b="1" dirty="0">
                <a:solidFill>
                  <a:schemeClr val="tx1"/>
                </a:solidFill>
                <a:cs typeface="Arial" pitchFamily="34" charset="0"/>
              </a:rPr>
              <a:t>mutualiser les résultats à l’échelle de tout ou partie du patrimoine</a:t>
            </a:r>
            <a:r>
              <a:rPr lang="fr-FR" sz="1600" dirty="0">
                <a:solidFill>
                  <a:schemeClr val="tx1"/>
                </a:solidFill>
                <a:cs typeface="Arial" pitchFamily="34" charset="0"/>
              </a:rPr>
              <a:t> soumis à l’obligation et à différents niveaux géographiques (national, régional ou départemental)</a:t>
            </a:r>
          </a:p>
          <a:p>
            <a:endParaRPr lang="en-US" dirty="0"/>
          </a:p>
        </p:txBody>
      </p:sp>
      <p:sp>
        <p:nvSpPr>
          <p:cNvPr id="4" name="Espace réservé du numéro de diapositive 3">
            <a:extLst>
              <a:ext uri="{FF2B5EF4-FFF2-40B4-BE49-F238E27FC236}">
                <a16:creationId xmlns:a16="http://schemas.microsoft.com/office/drawing/2014/main" id="{C9695B13-2451-42C5-9351-0E59A743C2B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graphicFrame>
        <p:nvGraphicFramePr>
          <p:cNvPr id="5" name="Tableau 5">
            <a:extLst>
              <a:ext uri="{FF2B5EF4-FFF2-40B4-BE49-F238E27FC236}">
                <a16:creationId xmlns:a16="http://schemas.microsoft.com/office/drawing/2014/main" id="{D57017D2-3E20-4DA7-B4C4-CA21678D660B}"/>
              </a:ext>
            </a:extLst>
          </p:cNvPr>
          <p:cNvGraphicFramePr>
            <a:graphicFrameLocks noGrp="1"/>
          </p:cNvGraphicFramePr>
          <p:nvPr>
            <p:extLst>
              <p:ext uri="{D42A27DB-BD31-4B8C-83A1-F6EECF244321}">
                <p14:modId xmlns:p14="http://schemas.microsoft.com/office/powerpoint/2010/main" val="390080754"/>
              </p:ext>
            </p:extLst>
          </p:nvPr>
        </p:nvGraphicFramePr>
        <p:xfrm>
          <a:off x="1469177" y="2315636"/>
          <a:ext cx="7045312" cy="1158240"/>
        </p:xfrm>
        <a:graphic>
          <a:graphicData uri="http://schemas.openxmlformats.org/drawingml/2006/table">
            <a:tbl>
              <a:tblPr firstRow="1" bandRow="1">
                <a:tableStyleId>{E806A7B0-3C02-4E7A-B828-C26A76D6FC83}</a:tableStyleId>
              </a:tblPr>
              <a:tblGrid>
                <a:gridCol w="2249266">
                  <a:extLst>
                    <a:ext uri="{9D8B030D-6E8A-4147-A177-3AD203B41FA5}">
                      <a16:colId xmlns:a16="http://schemas.microsoft.com/office/drawing/2014/main" val="3776075612"/>
                    </a:ext>
                  </a:extLst>
                </a:gridCol>
                <a:gridCol w="2398023">
                  <a:extLst>
                    <a:ext uri="{9D8B030D-6E8A-4147-A177-3AD203B41FA5}">
                      <a16:colId xmlns:a16="http://schemas.microsoft.com/office/drawing/2014/main" val="2941382762"/>
                    </a:ext>
                  </a:extLst>
                </a:gridCol>
                <a:gridCol w="2398023">
                  <a:extLst>
                    <a:ext uri="{9D8B030D-6E8A-4147-A177-3AD203B41FA5}">
                      <a16:colId xmlns:a16="http://schemas.microsoft.com/office/drawing/2014/main" val="1065980993"/>
                    </a:ext>
                  </a:extLst>
                </a:gridCol>
              </a:tblGrid>
              <a:tr h="984325">
                <a:tc>
                  <a:txBody>
                    <a:bodyPr/>
                    <a:lstStyle/>
                    <a:p>
                      <a:r>
                        <a:rPr lang="fr-FR" b="1" dirty="0"/>
                        <a:t>Bâtiment exclusivement tertiaire </a:t>
                      </a:r>
                      <a:r>
                        <a:rPr lang="fr-FR" dirty="0"/>
                        <a:t>d’une surface de plancher </a:t>
                      </a:r>
                      <a:r>
                        <a:rPr lang="fr-FR" dirty="0">
                          <a:solidFill>
                            <a:srgbClr val="C40056"/>
                          </a:solidFill>
                        </a:rPr>
                        <a:t>&gt;1000m²</a:t>
                      </a:r>
                      <a:endParaRPr lang="en-US" dirty="0">
                        <a:solidFill>
                          <a:srgbClr val="C40056"/>
                        </a:solidFill>
                      </a:endParaRPr>
                    </a:p>
                  </a:txBody>
                  <a:tcPr>
                    <a:lnL w="9525" cap="flat" cmpd="sng">
                      <a:noFill/>
                      <a:prstDash val="solid"/>
                      <a:round/>
                      <a:headEnd type="none" w="sm" len="sm"/>
                      <a:tailEnd type="none" w="sm" len="sm"/>
                    </a:lnL>
                    <a:lnR w="12700" cap="flat" cmpd="sng" algn="ctr">
                      <a:solidFill>
                        <a:srgbClr val="C40056"/>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20000"/>
                        <a:lumOff val="80000"/>
                        <a:alpha val="36000"/>
                      </a:schemeClr>
                    </a:solidFill>
                  </a:tcPr>
                </a:tc>
                <a:tc>
                  <a:txBody>
                    <a:bodyPr/>
                    <a:lstStyle/>
                    <a:p>
                      <a:r>
                        <a:rPr lang="fr-FR" b="1" dirty="0"/>
                        <a:t>Bâtiment à usage mixte </a:t>
                      </a:r>
                      <a:r>
                        <a:rPr lang="fr-FR" dirty="0"/>
                        <a:t>avec une activité tertiaire dont </a:t>
                      </a:r>
                      <a:r>
                        <a:rPr lang="fr-FR" dirty="0">
                          <a:solidFill>
                            <a:srgbClr val="C40056"/>
                          </a:solidFill>
                        </a:rPr>
                        <a:t>le</a:t>
                      </a:r>
                      <a:r>
                        <a:rPr lang="fr-FR" dirty="0"/>
                        <a:t> </a:t>
                      </a:r>
                      <a:r>
                        <a:rPr lang="fr-FR" dirty="0">
                          <a:solidFill>
                            <a:srgbClr val="C40056"/>
                          </a:solidFill>
                        </a:rPr>
                        <a:t>cumul des surfaces des activités est &gt;1000m²</a:t>
                      </a:r>
                      <a:endParaRPr lang="en-US" dirty="0">
                        <a:solidFill>
                          <a:srgbClr val="C40056"/>
                        </a:solidFill>
                      </a:endParaRPr>
                    </a:p>
                  </a:txBody>
                  <a:tcPr>
                    <a:lnL w="12700" cap="flat" cmpd="sng" algn="ctr">
                      <a:solidFill>
                        <a:srgbClr val="C40056"/>
                      </a:solidFill>
                      <a:prstDash val="solid"/>
                      <a:round/>
                      <a:headEnd type="none" w="med" len="med"/>
                      <a:tailEnd type="none" w="med" len="med"/>
                    </a:lnL>
                    <a:lnR w="12700" cap="flat" cmpd="sng" algn="ctr">
                      <a:solidFill>
                        <a:srgbClr val="C40056"/>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20000"/>
                        <a:lumOff val="80000"/>
                        <a:alpha val="36000"/>
                      </a:schemeClr>
                    </a:solidFill>
                  </a:tcPr>
                </a:tc>
                <a:tc>
                  <a:txBody>
                    <a:bodyPr/>
                    <a:lstStyle/>
                    <a:p>
                      <a:r>
                        <a:rPr lang="fr-FR" b="1" dirty="0"/>
                        <a:t>Ensemble de bâtiments sur une même unité foncière </a:t>
                      </a:r>
                      <a:r>
                        <a:rPr lang="fr-FR" dirty="0"/>
                        <a:t>à usage tertiaire dont </a:t>
                      </a:r>
                      <a:r>
                        <a:rPr lang="fr-FR" dirty="0">
                          <a:solidFill>
                            <a:srgbClr val="C40056"/>
                          </a:solidFill>
                        </a:rPr>
                        <a:t>le cumul des surfaces des activités est &gt;1000m²</a:t>
                      </a:r>
                      <a:endParaRPr lang="en-US" dirty="0">
                        <a:solidFill>
                          <a:srgbClr val="C40056"/>
                        </a:solidFill>
                      </a:endParaRPr>
                    </a:p>
                  </a:txBody>
                  <a:tcPr>
                    <a:lnL w="12700" cap="flat" cmpd="sng" algn="ctr">
                      <a:solidFill>
                        <a:srgbClr val="C40056"/>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20000"/>
                        <a:lumOff val="80000"/>
                        <a:alpha val="36000"/>
                      </a:schemeClr>
                    </a:solidFill>
                  </a:tcPr>
                </a:tc>
                <a:extLst>
                  <a:ext uri="{0D108BD9-81ED-4DB2-BD59-A6C34878D82A}">
                    <a16:rowId xmlns:a16="http://schemas.microsoft.com/office/drawing/2014/main" val="823858704"/>
                  </a:ext>
                </a:extLst>
              </a:tr>
            </a:tbl>
          </a:graphicData>
        </a:graphic>
      </p:graphicFrame>
    </p:spTree>
    <p:extLst>
      <p:ext uri="{BB962C8B-B14F-4D97-AF65-F5344CB8AC3E}">
        <p14:creationId xmlns:p14="http://schemas.microsoft.com/office/powerpoint/2010/main" val="98419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5301D-0C92-4000-9DFB-2B534431A96D}"/>
              </a:ext>
            </a:extLst>
          </p:cNvPr>
          <p:cNvSpPr>
            <a:spLocks noGrp="1"/>
          </p:cNvSpPr>
          <p:nvPr>
            <p:ph type="title"/>
          </p:nvPr>
        </p:nvSpPr>
        <p:spPr>
          <a:xfrm>
            <a:off x="1213274" y="84638"/>
            <a:ext cx="6860339" cy="806700"/>
          </a:xfrm>
        </p:spPr>
        <p:txBody>
          <a:bodyPr/>
          <a:lstStyle/>
          <a:p>
            <a:r>
              <a:rPr lang="fr-FR" dirty="0">
                <a:solidFill>
                  <a:schemeClr val="bg1"/>
                </a:solidFill>
              </a:rPr>
              <a:t>Obligations de réduction des consommations finales </a:t>
            </a:r>
          </a:p>
        </p:txBody>
      </p:sp>
      <p:pic>
        <p:nvPicPr>
          <p:cNvPr id="6" name="Espace réservé du contenu 5">
            <a:extLst>
              <a:ext uri="{FF2B5EF4-FFF2-40B4-BE49-F238E27FC236}">
                <a16:creationId xmlns:a16="http://schemas.microsoft.com/office/drawing/2014/main" id="{D4A8F40E-B2E9-41BE-BE53-D6D14DD5AB16}"/>
              </a:ext>
            </a:extLst>
          </p:cNvPr>
          <p:cNvPicPr>
            <a:picLocks noGrp="1" noChangeAspect="1"/>
          </p:cNvPicPr>
          <p:nvPr>
            <p:ph idx="4294967295"/>
          </p:nvPr>
        </p:nvPicPr>
        <p:blipFill>
          <a:blip r:embed="rId3"/>
          <a:stretch>
            <a:fillRect/>
          </a:stretch>
        </p:blipFill>
        <p:spPr>
          <a:xfrm>
            <a:off x="1264781" y="1343025"/>
            <a:ext cx="3425825" cy="2036763"/>
          </a:xfrm>
          <a:prstGeom prst="rect">
            <a:avLst/>
          </a:prstGeom>
        </p:spPr>
      </p:pic>
      <p:sp>
        <p:nvSpPr>
          <p:cNvPr id="5" name="Espace réservé du contenu 4">
            <a:extLst>
              <a:ext uri="{FF2B5EF4-FFF2-40B4-BE49-F238E27FC236}">
                <a16:creationId xmlns:a16="http://schemas.microsoft.com/office/drawing/2014/main" id="{8ABBC557-3841-4DA1-A828-A1615ECF54DA}"/>
              </a:ext>
            </a:extLst>
          </p:cNvPr>
          <p:cNvSpPr>
            <a:spLocks noGrp="1"/>
          </p:cNvSpPr>
          <p:nvPr>
            <p:ph idx="4294967295"/>
          </p:nvPr>
        </p:nvSpPr>
        <p:spPr>
          <a:xfrm>
            <a:off x="5222368" y="1349267"/>
            <a:ext cx="3921632" cy="2146300"/>
          </a:xfrm>
        </p:spPr>
        <p:txBody>
          <a:bodyPr/>
          <a:lstStyle/>
          <a:p>
            <a:pPr marL="0" indent="0">
              <a:buNone/>
            </a:pPr>
            <a:r>
              <a:rPr lang="fr-FR" sz="1400" dirty="0"/>
              <a:t>Seuil en valeur absolue : </a:t>
            </a:r>
            <a:r>
              <a:rPr lang="fr-FR" sz="1400" b="1" dirty="0"/>
              <a:t>C max = CVC + USE</a:t>
            </a:r>
          </a:p>
          <a:p>
            <a:pPr marL="0" indent="0">
              <a:buNone/>
            </a:pPr>
            <a:r>
              <a:rPr lang="fr-FR" sz="1100" dirty="0"/>
              <a:t>CVC : composante chauffage/ventilation/climatisation en kWh/m²/an  </a:t>
            </a:r>
          </a:p>
          <a:p>
            <a:pPr marL="0" indent="0">
              <a:buNone/>
            </a:pPr>
            <a:r>
              <a:rPr lang="fr-FR" sz="1100" dirty="0"/>
              <a:t>CVC dépend de la zone climatique et de l’altitude</a:t>
            </a:r>
          </a:p>
          <a:p>
            <a:pPr marL="0" indent="0">
              <a:buNone/>
            </a:pPr>
            <a:r>
              <a:rPr lang="fr-FR" sz="1100" dirty="0"/>
              <a:t>USE : composante de la consommation énergétique économe pour les usages spécifiques propres à l’activités ainsi qu’aux autres usages immobiliers tels que ECS et éclairage</a:t>
            </a:r>
          </a:p>
        </p:txBody>
      </p:sp>
      <p:sp>
        <p:nvSpPr>
          <p:cNvPr id="7" name="Rectangle : coins arrondis 6">
            <a:extLst>
              <a:ext uri="{FF2B5EF4-FFF2-40B4-BE49-F238E27FC236}">
                <a16:creationId xmlns:a16="http://schemas.microsoft.com/office/drawing/2014/main" id="{728D41A1-525E-4345-9D0D-4D8EB62C75A3}"/>
              </a:ext>
            </a:extLst>
          </p:cNvPr>
          <p:cNvSpPr/>
          <p:nvPr/>
        </p:nvSpPr>
        <p:spPr>
          <a:xfrm>
            <a:off x="1513524" y="1071736"/>
            <a:ext cx="2003204" cy="21193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Barlow" panose="020B0604020202020204"/>
              </a:rPr>
              <a:t>Option valeur relative</a:t>
            </a:r>
          </a:p>
        </p:txBody>
      </p:sp>
      <p:sp>
        <p:nvSpPr>
          <p:cNvPr id="8" name="Rectangle : coins arrondis 7">
            <a:extLst>
              <a:ext uri="{FF2B5EF4-FFF2-40B4-BE49-F238E27FC236}">
                <a16:creationId xmlns:a16="http://schemas.microsoft.com/office/drawing/2014/main" id="{F3E89293-D67E-4186-8E91-96FA37EE1DF4}"/>
              </a:ext>
            </a:extLst>
          </p:cNvPr>
          <p:cNvSpPr/>
          <p:nvPr/>
        </p:nvSpPr>
        <p:spPr>
          <a:xfrm>
            <a:off x="5918496" y="1071736"/>
            <a:ext cx="2003204" cy="21193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Barlow" panose="020B0604020202020204"/>
              </a:rPr>
              <a:t>Option valeur absolue</a:t>
            </a:r>
          </a:p>
        </p:txBody>
      </p:sp>
      <p:sp>
        <p:nvSpPr>
          <p:cNvPr id="9" name="Rectangle 8">
            <a:extLst>
              <a:ext uri="{FF2B5EF4-FFF2-40B4-BE49-F238E27FC236}">
                <a16:creationId xmlns:a16="http://schemas.microsoft.com/office/drawing/2014/main" id="{4EBE9663-FEDF-408C-BD56-F61B6BEF90BF}"/>
              </a:ext>
            </a:extLst>
          </p:cNvPr>
          <p:cNvSpPr/>
          <p:nvPr/>
        </p:nvSpPr>
        <p:spPr>
          <a:xfrm>
            <a:off x="5222368" y="3379788"/>
            <a:ext cx="3537000" cy="1223412"/>
          </a:xfrm>
          <a:prstGeom prst="rect">
            <a:avLst/>
          </a:prstGeom>
          <a:ln>
            <a:solidFill>
              <a:srgbClr val="0070C0"/>
            </a:solidFill>
          </a:ln>
        </p:spPr>
        <p:txBody>
          <a:bodyPr wrap="square">
            <a:spAutoFit/>
          </a:bodyPr>
          <a:lstStyle/>
          <a:p>
            <a:pPr algn="just"/>
            <a:r>
              <a:rPr lang="fr-FR" sz="1050" i="1" dirty="0">
                <a:latin typeface="H3CDIN"/>
              </a:rPr>
              <a:t>Dans le cas où les bâtiments concernés sont récents ou ont été rénovés depuis peu et qu’ils possèdent un niveau de consommation convenable, l’approche se fera plutôt sur la base des consommations absolues calculées selon le décret d’application, en fonction de données de modulation. Cela s’explique par la difficulté pour un bâtiment déjà globalement performant d’envisager de telles économies d’énergies. </a:t>
            </a:r>
            <a:endParaRPr lang="fr-FR" sz="1050" i="1" dirty="0"/>
          </a:p>
        </p:txBody>
      </p:sp>
      <p:pic>
        <p:nvPicPr>
          <p:cNvPr id="10" name="Graphique 9" descr="Ampoule et engrenage">
            <a:extLst>
              <a:ext uri="{FF2B5EF4-FFF2-40B4-BE49-F238E27FC236}">
                <a16:creationId xmlns:a16="http://schemas.microsoft.com/office/drawing/2014/main" id="{4BC05DCB-39E0-44B6-AF2C-7AC110C933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60576" y="3741369"/>
            <a:ext cx="394779" cy="394779"/>
          </a:xfrm>
          <a:prstGeom prst="rect">
            <a:avLst/>
          </a:prstGeom>
        </p:spPr>
      </p:pic>
      <p:sp>
        <p:nvSpPr>
          <p:cNvPr id="11" name="Rectangle 10">
            <a:extLst>
              <a:ext uri="{FF2B5EF4-FFF2-40B4-BE49-F238E27FC236}">
                <a16:creationId xmlns:a16="http://schemas.microsoft.com/office/drawing/2014/main" id="{9D7FB599-465E-4C78-AA3D-946941836917}"/>
              </a:ext>
            </a:extLst>
          </p:cNvPr>
          <p:cNvSpPr/>
          <p:nvPr/>
        </p:nvSpPr>
        <p:spPr>
          <a:xfrm>
            <a:off x="1251683" y="3495567"/>
            <a:ext cx="3282429" cy="1061829"/>
          </a:xfrm>
          <a:prstGeom prst="rect">
            <a:avLst/>
          </a:prstGeom>
          <a:solidFill>
            <a:schemeClr val="bg1"/>
          </a:solidFill>
          <a:ln>
            <a:solidFill>
              <a:srgbClr val="0070C0"/>
            </a:solidFill>
          </a:ln>
        </p:spPr>
        <p:txBody>
          <a:bodyPr wrap="square">
            <a:spAutoFit/>
          </a:bodyPr>
          <a:lstStyle/>
          <a:p>
            <a:pPr algn="just"/>
            <a:r>
              <a:rPr lang="fr-FR" sz="1050" b="1" i="1" dirty="0">
                <a:latin typeface="H3CDIN"/>
              </a:rPr>
              <a:t>GRDF peut vous aider à récupérer votre historique de données de consommation pour déterminer votre consommation de référence et la renseigner dans OPERAT. Il vous faudra transmettre les numéros des points de comptage gaz (PCE). </a:t>
            </a:r>
          </a:p>
          <a:p>
            <a:pPr algn="just"/>
            <a:endParaRPr lang="fr-FR" sz="1050" b="1" i="1" dirty="0">
              <a:latin typeface="H3CDIN"/>
            </a:endParaRPr>
          </a:p>
        </p:txBody>
      </p:sp>
    </p:spTree>
    <p:extLst>
      <p:ext uri="{BB962C8B-B14F-4D97-AF65-F5344CB8AC3E}">
        <p14:creationId xmlns:p14="http://schemas.microsoft.com/office/powerpoint/2010/main" val="363941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C0D2AC-15DE-44C3-A57F-B209DE750FCA}"/>
              </a:ext>
            </a:extLst>
          </p:cNvPr>
          <p:cNvSpPr>
            <a:spLocks noGrp="1"/>
          </p:cNvSpPr>
          <p:nvPr>
            <p:ph type="title"/>
          </p:nvPr>
        </p:nvSpPr>
        <p:spPr>
          <a:xfrm>
            <a:off x="1259613" y="-148979"/>
            <a:ext cx="6739500" cy="806700"/>
          </a:xfrm>
        </p:spPr>
        <p:txBody>
          <a:bodyPr/>
          <a:lstStyle/>
          <a:p>
            <a:r>
              <a:rPr lang="fr-FR" sz="2000" dirty="0">
                <a:solidFill>
                  <a:schemeClr val="bg1"/>
                </a:solidFill>
              </a:rPr>
              <a:t>Exemple seuils en valeurs absolues pour  l’enseignement </a:t>
            </a:r>
          </a:p>
        </p:txBody>
      </p:sp>
      <p:pic>
        <p:nvPicPr>
          <p:cNvPr id="3" name="Image 2">
            <a:extLst>
              <a:ext uri="{FF2B5EF4-FFF2-40B4-BE49-F238E27FC236}">
                <a16:creationId xmlns:a16="http://schemas.microsoft.com/office/drawing/2014/main" id="{9E57FC66-FFD8-464B-AC7E-B230A6B951B1}"/>
              </a:ext>
            </a:extLst>
          </p:cNvPr>
          <p:cNvPicPr>
            <a:picLocks noChangeAspect="1"/>
          </p:cNvPicPr>
          <p:nvPr/>
        </p:nvPicPr>
        <p:blipFill>
          <a:blip r:embed="rId2"/>
          <a:stretch>
            <a:fillRect/>
          </a:stretch>
        </p:blipFill>
        <p:spPr>
          <a:xfrm>
            <a:off x="906235" y="443988"/>
            <a:ext cx="7237510" cy="3916372"/>
          </a:xfrm>
          <a:prstGeom prst="rect">
            <a:avLst/>
          </a:prstGeom>
        </p:spPr>
      </p:pic>
      <p:pic>
        <p:nvPicPr>
          <p:cNvPr id="5" name="Image 4">
            <a:extLst>
              <a:ext uri="{FF2B5EF4-FFF2-40B4-BE49-F238E27FC236}">
                <a16:creationId xmlns:a16="http://schemas.microsoft.com/office/drawing/2014/main" id="{78DFF655-C246-4F35-88DB-513D5842350A}"/>
              </a:ext>
            </a:extLst>
          </p:cNvPr>
          <p:cNvPicPr>
            <a:picLocks noChangeAspect="1"/>
          </p:cNvPicPr>
          <p:nvPr/>
        </p:nvPicPr>
        <p:blipFill>
          <a:blip r:embed="rId3"/>
          <a:stretch>
            <a:fillRect/>
          </a:stretch>
        </p:blipFill>
        <p:spPr>
          <a:xfrm>
            <a:off x="1020962" y="4020895"/>
            <a:ext cx="7216803" cy="1491019"/>
          </a:xfrm>
          <a:prstGeom prst="rect">
            <a:avLst/>
          </a:prstGeom>
        </p:spPr>
      </p:pic>
      <p:sp>
        <p:nvSpPr>
          <p:cNvPr id="6" name="Rectangle 5">
            <a:extLst>
              <a:ext uri="{FF2B5EF4-FFF2-40B4-BE49-F238E27FC236}">
                <a16:creationId xmlns:a16="http://schemas.microsoft.com/office/drawing/2014/main" id="{106FB81B-56D1-484F-952B-F2B24870A251}"/>
              </a:ext>
            </a:extLst>
          </p:cNvPr>
          <p:cNvSpPr/>
          <p:nvPr/>
        </p:nvSpPr>
        <p:spPr>
          <a:xfrm>
            <a:off x="3682093" y="3654813"/>
            <a:ext cx="1510393" cy="1877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7" name="Rectangle 6">
            <a:extLst>
              <a:ext uri="{FF2B5EF4-FFF2-40B4-BE49-F238E27FC236}">
                <a16:creationId xmlns:a16="http://schemas.microsoft.com/office/drawing/2014/main" id="{8C50658C-1B16-4C2D-A887-FBE4DF275BAB}"/>
              </a:ext>
            </a:extLst>
          </p:cNvPr>
          <p:cNvSpPr/>
          <p:nvPr/>
        </p:nvSpPr>
        <p:spPr>
          <a:xfrm>
            <a:off x="1608365" y="1382433"/>
            <a:ext cx="3584121" cy="187778"/>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8" name="Rectangle 7">
            <a:extLst>
              <a:ext uri="{FF2B5EF4-FFF2-40B4-BE49-F238E27FC236}">
                <a16:creationId xmlns:a16="http://schemas.microsoft.com/office/drawing/2014/main" id="{002C8D07-3CF4-4F03-AC05-21849522288D}"/>
              </a:ext>
            </a:extLst>
          </p:cNvPr>
          <p:cNvSpPr/>
          <p:nvPr/>
        </p:nvSpPr>
        <p:spPr>
          <a:xfrm>
            <a:off x="1608366" y="1809275"/>
            <a:ext cx="1298120" cy="187778"/>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9" name="Rectangle 8">
            <a:extLst>
              <a:ext uri="{FF2B5EF4-FFF2-40B4-BE49-F238E27FC236}">
                <a16:creationId xmlns:a16="http://schemas.microsoft.com/office/drawing/2014/main" id="{C43B67D3-3C1F-4EB8-A61F-FC8139B0FA4A}"/>
              </a:ext>
            </a:extLst>
          </p:cNvPr>
          <p:cNvSpPr/>
          <p:nvPr/>
        </p:nvSpPr>
        <p:spPr>
          <a:xfrm>
            <a:off x="3502480" y="1833701"/>
            <a:ext cx="1690007" cy="18747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0" name="Rectangle 9">
            <a:extLst>
              <a:ext uri="{FF2B5EF4-FFF2-40B4-BE49-F238E27FC236}">
                <a16:creationId xmlns:a16="http://schemas.microsoft.com/office/drawing/2014/main" id="{4E4C49D2-F6C6-4DED-A7A7-2E3A30D821E3}"/>
              </a:ext>
            </a:extLst>
          </p:cNvPr>
          <p:cNvSpPr/>
          <p:nvPr/>
        </p:nvSpPr>
        <p:spPr>
          <a:xfrm>
            <a:off x="3877353" y="2164736"/>
            <a:ext cx="1389293" cy="1217148"/>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1" name="Rectangle 10">
            <a:extLst>
              <a:ext uri="{FF2B5EF4-FFF2-40B4-BE49-F238E27FC236}">
                <a16:creationId xmlns:a16="http://schemas.microsoft.com/office/drawing/2014/main" id="{7E991F31-6DEE-4B9F-85DB-26D1637B8165}"/>
              </a:ext>
            </a:extLst>
          </p:cNvPr>
          <p:cNvSpPr/>
          <p:nvPr/>
        </p:nvSpPr>
        <p:spPr>
          <a:xfrm>
            <a:off x="2063646" y="2178145"/>
            <a:ext cx="761198" cy="75305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2" name="Rectangle 11">
            <a:extLst>
              <a:ext uri="{FF2B5EF4-FFF2-40B4-BE49-F238E27FC236}">
                <a16:creationId xmlns:a16="http://schemas.microsoft.com/office/drawing/2014/main" id="{8F0B29D7-A7FC-459A-B19F-F21E816DD115}"/>
              </a:ext>
            </a:extLst>
          </p:cNvPr>
          <p:cNvSpPr/>
          <p:nvPr/>
        </p:nvSpPr>
        <p:spPr>
          <a:xfrm>
            <a:off x="2558545" y="3112289"/>
            <a:ext cx="347941" cy="327179"/>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3" name="ZoneTexte 12">
            <a:extLst>
              <a:ext uri="{FF2B5EF4-FFF2-40B4-BE49-F238E27FC236}">
                <a16:creationId xmlns:a16="http://schemas.microsoft.com/office/drawing/2014/main" id="{DB9EE86B-098E-4002-B15E-6815E3F468A7}"/>
              </a:ext>
            </a:extLst>
          </p:cNvPr>
          <p:cNvSpPr txBox="1"/>
          <p:nvPr/>
        </p:nvSpPr>
        <p:spPr>
          <a:xfrm>
            <a:off x="357580" y="3656761"/>
            <a:ext cx="506186" cy="253916"/>
          </a:xfrm>
          <a:prstGeom prst="rect">
            <a:avLst/>
          </a:prstGeom>
          <a:solidFill>
            <a:schemeClr val="bg1"/>
          </a:solidFill>
        </p:spPr>
        <p:txBody>
          <a:bodyPr wrap="square" rtlCol="0">
            <a:spAutoFit/>
          </a:bodyPr>
          <a:lstStyle/>
          <a:p>
            <a:r>
              <a:rPr lang="fr-FR" sz="1050" dirty="0">
                <a:solidFill>
                  <a:srgbClr val="FF0000"/>
                </a:solidFill>
              </a:rPr>
              <a:t>USE</a:t>
            </a:r>
          </a:p>
        </p:txBody>
      </p:sp>
      <p:sp>
        <p:nvSpPr>
          <p:cNvPr id="14" name="ZoneTexte 13">
            <a:extLst>
              <a:ext uri="{FF2B5EF4-FFF2-40B4-BE49-F238E27FC236}">
                <a16:creationId xmlns:a16="http://schemas.microsoft.com/office/drawing/2014/main" id="{20CB1A00-6B4C-4051-B33D-F93A7674A8E8}"/>
              </a:ext>
            </a:extLst>
          </p:cNvPr>
          <p:cNvSpPr txBox="1"/>
          <p:nvPr/>
        </p:nvSpPr>
        <p:spPr>
          <a:xfrm>
            <a:off x="271015" y="1556702"/>
            <a:ext cx="506186" cy="253916"/>
          </a:xfrm>
          <a:prstGeom prst="rect">
            <a:avLst/>
          </a:prstGeom>
          <a:noFill/>
        </p:spPr>
        <p:txBody>
          <a:bodyPr wrap="square" rtlCol="0">
            <a:spAutoFit/>
          </a:bodyPr>
          <a:lstStyle/>
          <a:p>
            <a:r>
              <a:rPr lang="fr-FR" sz="1050" dirty="0">
                <a:solidFill>
                  <a:schemeClr val="accent3"/>
                </a:solidFill>
              </a:rPr>
              <a:t>CVC</a:t>
            </a:r>
          </a:p>
        </p:txBody>
      </p:sp>
    </p:spTree>
    <p:extLst>
      <p:ext uri="{BB962C8B-B14F-4D97-AF65-F5344CB8AC3E}">
        <p14:creationId xmlns:p14="http://schemas.microsoft.com/office/powerpoint/2010/main" val="82791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D7DF2-C111-46E3-8D2C-A4033A27A6A6}"/>
              </a:ext>
            </a:extLst>
          </p:cNvPr>
          <p:cNvSpPr>
            <a:spLocks noGrp="1"/>
          </p:cNvSpPr>
          <p:nvPr>
            <p:ph type="title"/>
          </p:nvPr>
        </p:nvSpPr>
        <p:spPr/>
        <p:txBody>
          <a:bodyPr/>
          <a:lstStyle/>
          <a:p>
            <a:r>
              <a:rPr lang="fr-FR" dirty="0"/>
              <a:t>Obligations de suivi annuel</a:t>
            </a:r>
            <a:endParaRPr lang="en-US" dirty="0"/>
          </a:p>
        </p:txBody>
      </p:sp>
      <p:sp>
        <p:nvSpPr>
          <p:cNvPr id="3" name="Espace réservé du texte 2">
            <a:extLst>
              <a:ext uri="{FF2B5EF4-FFF2-40B4-BE49-F238E27FC236}">
                <a16:creationId xmlns:a16="http://schemas.microsoft.com/office/drawing/2014/main" id="{58D6844D-81D4-40A7-9AA4-B787D549CD94}"/>
              </a:ext>
            </a:extLst>
          </p:cNvPr>
          <p:cNvSpPr>
            <a:spLocks noGrp="1"/>
          </p:cNvSpPr>
          <p:nvPr>
            <p:ph type="body" idx="1"/>
          </p:nvPr>
        </p:nvSpPr>
        <p:spPr>
          <a:xfrm>
            <a:off x="1556330" y="1144678"/>
            <a:ext cx="7085700" cy="2938500"/>
          </a:xfrm>
        </p:spPr>
        <p:txBody>
          <a:bodyPr/>
          <a:lstStyle/>
          <a:p>
            <a:pPr marL="63500" indent="0">
              <a:buNone/>
            </a:pPr>
            <a:r>
              <a:rPr lang="fr-FR" sz="1800" dirty="0">
                <a:solidFill>
                  <a:srgbClr val="C40056"/>
                </a:solidFill>
              </a:rPr>
              <a:t>A partir de 2021, tous les 30 septembre de chaque année : </a:t>
            </a:r>
          </a:p>
          <a:p>
            <a:pPr>
              <a:buClr>
                <a:srgbClr val="C40056"/>
              </a:buClr>
              <a:buFont typeface="Arial" panose="020B0604020202020204" pitchFamily="34" charset="0"/>
              <a:buChar char="•"/>
            </a:pPr>
            <a:r>
              <a:rPr lang="fr-FR" sz="1600" dirty="0"/>
              <a:t>Déclaration des consommations énergétiques de l’année précédente sur la plateforme OPERAT de l’ADEME</a:t>
            </a:r>
          </a:p>
          <a:p>
            <a:pPr>
              <a:buClr>
                <a:srgbClr val="C40056"/>
              </a:buClr>
              <a:buFont typeface="Arial" panose="020B0604020202020204" pitchFamily="34" charset="0"/>
              <a:buChar char="•"/>
            </a:pPr>
            <a:r>
              <a:rPr lang="fr-FR" sz="1600" dirty="0">
                <a:solidFill>
                  <a:schemeClr val="tx1"/>
                </a:solidFill>
                <a:cs typeface="Arial" pitchFamily="34" charset="0"/>
                <a:sym typeface="Wingdings" panose="05000000000000000000" pitchFamily="2" charset="2"/>
              </a:rPr>
              <a:t>Système de notation</a:t>
            </a:r>
            <a:r>
              <a:rPr lang="fr-FR" sz="1600" b="1" dirty="0">
                <a:solidFill>
                  <a:schemeClr val="tx1"/>
                </a:solidFill>
                <a:latin typeface="Arial" pitchFamily="34" charset="0"/>
                <a:cs typeface="Arial" pitchFamily="34" charset="0"/>
              </a:rPr>
              <a:t> « </a:t>
            </a:r>
            <a:r>
              <a:rPr lang="fr-FR" sz="1600" b="1" dirty="0">
                <a:solidFill>
                  <a:schemeClr val="tx1"/>
                </a:solidFill>
                <a:cs typeface="Arial" pitchFamily="34" charset="0"/>
              </a:rPr>
              <a:t>Eco Energie Tertiaire </a:t>
            </a:r>
            <a:r>
              <a:rPr lang="fr-FR" sz="1600" dirty="0">
                <a:solidFill>
                  <a:schemeClr val="tx1"/>
                </a:solidFill>
                <a:cs typeface="Arial" pitchFamily="34" charset="0"/>
              </a:rPr>
              <a:t>» pour qualifier l’avancée dans la démarche de réduction des consommations, au regard des résultats obtenus par rapport aux objectifs attendus</a:t>
            </a:r>
          </a:p>
          <a:p>
            <a:pPr marL="63500" indent="0">
              <a:buClr>
                <a:srgbClr val="C40056"/>
              </a:buClr>
              <a:buNone/>
            </a:pPr>
            <a:endParaRPr lang="fr-FR" sz="1600" dirty="0">
              <a:solidFill>
                <a:schemeClr val="tx1"/>
              </a:solidFill>
              <a:cs typeface="Arial" pitchFamily="34" charset="0"/>
            </a:endParaRPr>
          </a:p>
          <a:p>
            <a:pPr marL="63500" indent="0">
              <a:buClr>
                <a:srgbClr val="C40056"/>
              </a:buClr>
              <a:buNone/>
            </a:pPr>
            <a:endParaRPr lang="fr-FR" sz="800" dirty="0">
              <a:solidFill>
                <a:srgbClr val="C40056"/>
              </a:solidFill>
              <a:cs typeface="Arial" pitchFamily="34" charset="0"/>
            </a:endParaRPr>
          </a:p>
          <a:p>
            <a:pPr marL="63500" indent="0">
              <a:buClr>
                <a:srgbClr val="C40056"/>
              </a:buClr>
              <a:buNone/>
            </a:pPr>
            <a:r>
              <a:rPr lang="fr-FR" sz="1600" dirty="0">
                <a:solidFill>
                  <a:srgbClr val="C40056"/>
                </a:solidFill>
                <a:cs typeface="Arial" pitchFamily="34" charset="0"/>
              </a:rPr>
              <a:t>Procédures de sanction administrative :</a:t>
            </a:r>
          </a:p>
          <a:p>
            <a:pPr>
              <a:buClr>
                <a:srgbClr val="C40056"/>
              </a:buClr>
              <a:buFont typeface="Arial" panose="020B0604020202020204" pitchFamily="34" charset="0"/>
              <a:buChar char="•"/>
            </a:pPr>
            <a:r>
              <a:rPr lang="fr-FR" sz="1600" dirty="0">
                <a:solidFill>
                  <a:schemeClr val="tx1"/>
                </a:solidFill>
                <a:cs typeface="Arial" pitchFamily="34" charset="0"/>
              </a:rPr>
              <a:t>Si absence de déclaration sur la plateforme : mise en demeure puis publication sur un site de l’Etat = « </a:t>
            </a:r>
            <a:r>
              <a:rPr lang="fr-FR" sz="1600" b="1" dirty="0" err="1">
                <a:solidFill>
                  <a:schemeClr val="tx1"/>
                </a:solidFill>
                <a:cs typeface="Arial" pitchFamily="34" charset="0"/>
              </a:rPr>
              <a:t>name</a:t>
            </a:r>
            <a:r>
              <a:rPr lang="fr-FR" sz="1600" b="1" dirty="0">
                <a:solidFill>
                  <a:schemeClr val="tx1"/>
                </a:solidFill>
                <a:cs typeface="Arial" pitchFamily="34" charset="0"/>
              </a:rPr>
              <a:t> and </a:t>
            </a:r>
            <a:r>
              <a:rPr lang="fr-FR" sz="1600" b="1" dirty="0" err="1">
                <a:solidFill>
                  <a:schemeClr val="tx1"/>
                </a:solidFill>
                <a:cs typeface="Arial" pitchFamily="34" charset="0"/>
              </a:rPr>
              <a:t>shame</a:t>
            </a:r>
            <a:r>
              <a:rPr lang="fr-FR" sz="1600" dirty="0">
                <a:solidFill>
                  <a:schemeClr val="tx1"/>
                </a:solidFill>
                <a:cs typeface="Arial" pitchFamily="34" charset="0"/>
              </a:rPr>
              <a:t> »</a:t>
            </a:r>
          </a:p>
          <a:p>
            <a:pPr>
              <a:buClr>
                <a:srgbClr val="C40056"/>
              </a:buClr>
              <a:buFont typeface="Arial" panose="020B0604020202020204" pitchFamily="34" charset="0"/>
              <a:buChar char="•"/>
            </a:pPr>
            <a:r>
              <a:rPr lang="fr-FR" sz="1600" dirty="0">
                <a:solidFill>
                  <a:schemeClr val="tx1"/>
                </a:solidFill>
                <a:cs typeface="Arial" pitchFamily="34" charset="0"/>
              </a:rPr>
              <a:t>Si non atteinte des objectifs : mise en demeure… et en dernier recours,  </a:t>
            </a:r>
            <a:r>
              <a:rPr lang="fr-FR" sz="1600" b="1" dirty="0">
                <a:solidFill>
                  <a:schemeClr val="tx1"/>
                </a:solidFill>
                <a:cs typeface="Arial" pitchFamily="34" charset="0"/>
              </a:rPr>
              <a:t>amende administrative (7500 € pour personnes morales)</a:t>
            </a:r>
          </a:p>
          <a:p>
            <a:pPr>
              <a:buClr>
                <a:srgbClr val="C40056"/>
              </a:buClr>
              <a:buFont typeface="Arial" panose="020B0604020202020204" pitchFamily="34" charset="0"/>
              <a:buChar char="•"/>
            </a:pPr>
            <a:endParaRPr lang="fr-FR" sz="1600" dirty="0">
              <a:solidFill>
                <a:schemeClr val="tx1"/>
              </a:solidFill>
              <a:cs typeface="Arial" pitchFamily="34" charset="0"/>
            </a:endParaRPr>
          </a:p>
          <a:p>
            <a:pPr>
              <a:buClr>
                <a:srgbClr val="C40056"/>
              </a:buClr>
              <a:buFont typeface="Arial" panose="020B0604020202020204" pitchFamily="34" charset="0"/>
              <a:buChar char="•"/>
            </a:pPr>
            <a:endParaRPr lang="fr-FR" sz="1600" dirty="0">
              <a:solidFill>
                <a:schemeClr val="tx1"/>
              </a:solidFill>
              <a:cs typeface="Arial" pitchFamily="34" charset="0"/>
            </a:endParaRPr>
          </a:p>
          <a:p>
            <a:pPr>
              <a:buClr>
                <a:srgbClr val="C40056"/>
              </a:buClr>
              <a:buFont typeface="Arial" panose="020B0604020202020204" pitchFamily="34" charset="0"/>
              <a:buChar char="•"/>
            </a:pPr>
            <a:endParaRPr lang="fr-FR" sz="1600" dirty="0">
              <a:solidFill>
                <a:schemeClr val="tx1"/>
              </a:solidFill>
              <a:cs typeface="Arial" pitchFamily="34" charset="0"/>
            </a:endParaRPr>
          </a:p>
          <a:p>
            <a:endParaRPr lang="fr-FR" sz="1600" dirty="0">
              <a:solidFill>
                <a:schemeClr val="tx1"/>
              </a:solidFill>
              <a:cs typeface="Arial" pitchFamily="34" charset="0"/>
            </a:endParaRPr>
          </a:p>
          <a:p>
            <a:endParaRPr lang="en-US" sz="1600" dirty="0"/>
          </a:p>
        </p:txBody>
      </p:sp>
      <p:sp>
        <p:nvSpPr>
          <p:cNvPr id="4" name="Espace réservé du numéro de diapositive 3">
            <a:extLst>
              <a:ext uri="{FF2B5EF4-FFF2-40B4-BE49-F238E27FC236}">
                <a16:creationId xmlns:a16="http://schemas.microsoft.com/office/drawing/2014/main" id="{AB37E57A-EC36-495C-9DA1-645F41139BB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pic>
        <p:nvPicPr>
          <p:cNvPr id="8" name="Image 7">
            <a:extLst>
              <a:ext uri="{FF2B5EF4-FFF2-40B4-BE49-F238E27FC236}">
                <a16:creationId xmlns:a16="http://schemas.microsoft.com/office/drawing/2014/main" id="{3DB4A2EA-8A20-40A2-A902-C55D86BD2E35}"/>
              </a:ext>
            </a:extLst>
          </p:cNvPr>
          <p:cNvPicPr>
            <a:picLocks noChangeAspect="1"/>
          </p:cNvPicPr>
          <p:nvPr/>
        </p:nvPicPr>
        <p:blipFill rotWithShape="1">
          <a:blip r:embed="rId3"/>
          <a:srcRect l="22668" t="39280" r="42652" b="48192"/>
          <a:stretch/>
        </p:blipFill>
        <p:spPr>
          <a:xfrm>
            <a:off x="3761333" y="2896624"/>
            <a:ext cx="2675694" cy="644376"/>
          </a:xfrm>
          <a:prstGeom prst="rect">
            <a:avLst/>
          </a:prstGeom>
        </p:spPr>
      </p:pic>
    </p:spTree>
    <p:extLst>
      <p:ext uri="{BB962C8B-B14F-4D97-AF65-F5344CB8AC3E}">
        <p14:creationId xmlns:p14="http://schemas.microsoft.com/office/powerpoint/2010/main" val="109023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4C80B-FD22-4E85-8D87-BB9559B227D8}"/>
              </a:ext>
            </a:extLst>
          </p:cNvPr>
          <p:cNvSpPr>
            <a:spLocks noGrp="1"/>
          </p:cNvSpPr>
          <p:nvPr>
            <p:ph type="ctrTitle"/>
          </p:nvPr>
        </p:nvSpPr>
        <p:spPr>
          <a:xfrm>
            <a:off x="2935400" y="2263636"/>
            <a:ext cx="5814900" cy="910800"/>
          </a:xfrm>
        </p:spPr>
        <p:txBody>
          <a:bodyPr/>
          <a:lstStyle/>
          <a:p>
            <a:r>
              <a:rPr lang="fr-FR" dirty="0"/>
              <a:t>3. Déclaration de données sur OPERAT</a:t>
            </a:r>
            <a:endParaRPr lang="en-US" dirty="0"/>
          </a:p>
        </p:txBody>
      </p:sp>
      <p:sp>
        <p:nvSpPr>
          <p:cNvPr id="3" name="Rectangle 2">
            <a:extLst>
              <a:ext uri="{FF2B5EF4-FFF2-40B4-BE49-F238E27FC236}">
                <a16:creationId xmlns:a16="http://schemas.microsoft.com/office/drawing/2014/main" id="{44268BE7-45B5-4115-86FE-D8EFB62C6D1F}"/>
              </a:ext>
            </a:extLst>
          </p:cNvPr>
          <p:cNvSpPr/>
          <p:nvPr/>
        </p:nvSpPr>
        <p:spPr>
          <a:xfrm>
            <a:off x="3156874" y="4457412"/>
            <a:ext cx="5507892" cy="584775"/>
          </a:xfrm>
          <a:prstGeom prst="rect">
            <a:avLst/>
          </a:prstGeom>
        </p:spPr>
        <p:txBody>
          <a:bodyPr wrap="square">
            <a:spAutoFit/>
          </a:bodyPr>
          <a:lstStyle/>
          <a:p>
            <a:pPr algn="just"/>
            <a:r>
              <a:rPr lang="fr-FR" sz="1600" b="1" dirty="0">
                <a:solidFill>
                  <a:schemeClr val="accent1"/>
                </a:solidFill>
                <a:latin typeface="Calibri" panose="020F0502020204030204" pitchFamily="34" charset="0"/>
              </a:rPr>
              <a:t>OPERAT : </a:t>
            </a:r>
            <a:r>
              <a:rPr lang="fr-FR" sz="1600" b="1" u="sng" dirty="0">
                <a:solidFill>
                  <a:schemeClr val="accent1"/>
                </a:solidFill>
                <a:latin typeface="Calibri" panose="020F0502020204030204" pitchFamily="34" charset="0"/>
              </a:rPr>
              <a:t>O</a:t>
            </a:r>
            <a:r>
              <a:rPr lang="fr-FR" sz="1600" b="1" dirty="0">
                <a:solidFill>
                  <a:schemeClr val="accent1"/>
                </a:solidFill>
                <a:latin typeface="Calibri" panose="020F0502020204030204" pitchFamily="34" charset="0"/>
              </a:rPr>
              <a:t>bservatoire de la </a:t>
            </a:r>
            <a:r>
              <a:rPr lang="fr-FR" sz="1600" b="1" u="sng" dirty="0">
                <a:solidFill>
                  <a:schemeClr val="accent1"/>
                </a:solidFill>
                <a:latin typeface="Calibri" panose="020F0502020204030204" pitchFamily="34" charset="0"/>
              </a:rPr>
              <a:t>P</a:t>
            </a:r>
            <a:r>
              <a:rPr lang="fr-FR" sz="1600" b="1" dirty="0">
                <a:solidFill>
                  <a:schemeClr val="accent1"/>
                </a:solidFill>
                <a:latin typeface="Calibri" panose="020F0502020204030204" pitchFamily="34" charset="0"/>
              </a:rPr>
              <a:t>erformance </a:t>
            </a:r>
            <a:r>
              <a:rPr lang="fr-FR" sz="1600" b="1" u="sng" dirty="0">
                <a:solidFill>
                  <a:schemeClr val="accent1"/>
                </a:solidFill>
                <a:latin typeface="Calibri" panose="020F0502020204030204" pitchFamily="34" charset="0"/>
              </a:rPr>
              <a:t>E</a:t>
            </a:r>
            <a:r>
              <a:rPr lang="fr-FR" sz="1600" b="1" dirty="0">
                <a:solidFill>
                  <a:schemeClr val="accent1"/>
                </a:solidFill>
                <a:latin typeface="Calibri" panose="020F0502020204030204" pitchFamily="34" charset="0"/>
              </a:rPr>
              <a:t>nergétique, de la </a:t>
            </a:r>
            <a:r>
              <a:rPr lang="fr-FR" sz="1600" b="1" u="sng" dirty="0">
                <a:solidFill>
                  <a:schemeClr val="accent1"/>
                </a:solidFill>
                <a:latin typeface="Calibri" panose="020F0502020204030204" pitchFamily="34" charset="0"/>
              </a:rPr>
              <a:t>R</a:t>
            </a:r>
            <a:r>
              <a:rPr lang="fr-FR" sz="1600" b="1" dirty="0">
                <a:solidFill>
                  <a:schemeClr val="accent1"/>
                </a:solidFill>
                <a:latin typeface="Calibri" panose="020F0502020204030204" pitchFamily="34" charset="0"/>
              </a:rPr>
              <a:t>énovation et des </a:t>
            </a:r>
            <a:r>
              <a:rPr lang="fr-FR" sz="1600" b="1" u="sng" dirty="0">
                <a:solidFill>
                  <a:schemeClr val="accent1"/>
                </a:solidFill>
                <a:latin typeface="Calibri" panose="020F0502020204030204" pitchFamily="34" charset="0"/>
              </a:rPr>
              <a:t>A</a:t>
            </a:r>
            <a:r>
              <a:rPr lang="fr-FR" sz="1600" b="1" dirty="0">
                <a:solidFill>
                  <a:schemeClr val="accent1"/>
                </a:solidFill>
                <a:latin typeface="Calibri" panose="020F0502020204030204" pitchFamily="34" charset="0"/>
              </a:rPr>
              <a:t>ctions du </a:t>
            </a:r>
            <a:r>
              <a:rPr lang="fr-FR" sz="1600" b="1" u="sng" dirty="0">
                <a:solidFill>
                  <a:schemeClr val="accent1"/>
                </a:solidFill>
                <a:latin typeface="Calibri" panose="020F0502020204030204" pitchFamily="34" charset="0"/>
              </a:rPr>
              <a:t>T</a:t>
            </a:r>
            <a:r>
              <a:rPr lang="fr-FR" sz="1600" b="1" dirty="0">
                <a:solidFill>
                  <a:schemeClr val="accent1"/>
                </a:solidFill>
                <a:latin typeface="Calibri" panose="020F0502020204030204" pitchFamily="34" charset="0"/>
              </a:rPr>
              <a:t>ertiaire</a:t>
            </a:r>
          </a:p>
        </p:txBody>
      </p:sp>
    </p:spTree>
    <p:extLst>
      <p:ext uri="{BB962C8B-B14F-4D97-AF65-F5344CB8AC3E}">
        <p14:creationId xmlns:p14="http://schemas.microsoft.com/office/powerpoint/2010/main" val="382465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30FEE74-D98D-4E4C-B6A8-4DA89D2A57E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15</a:t>
            </a:fld>
            <a:endParaRPr lang="fr-FR"/>
          </a:p>
        </p:txBody>
      </p:sp>
      <p:sp>
        <p:nvSpPr>
          <p:cNvPr id="3" name="Titre 2">
            <a:extLst>
              <a:ext uri="{FF2B5EF4-FFF2-40B4-BE49-F238E27FC236}">
                <a16:creationId xmlns:a16="http://schemas.microsoft.com/office/drawing/2014/main" id="{F481CB5F-2032-44DE-9A20-9560F8C7F017}"/>
              </a:ext>
            </a:extLst>
          </p:cNvPr>
          <p:cNvSpPr>
            <a:spLocks noGrp="1"/>
          </p:cNvSpPr>
          <p:nvPr>
            <p:ph type="title"/>
          </p:nvPr>
        </p:nvSpPr>
        <p:spPr>
          <a:xfrm>
            <a:off x="1202250" y="65520"/>
            <a:ext cx="6739500" cy="806700"/>
          </a:xfrm>
        </p:spPr>
        <p:txBody>
          <a:bodyPr/>
          <a:lstStyle/>
          <a:p>
            <a:pPr algn="ctr"/>
            <a:br>
              <a:rPr lang="fr-FR" dirty="0">
                <a:solidFill>
                  <a:schemeClr val="bg1"/>
                </a:solidFill>
                <a:sym typeface="Arial"/>
              </a:rPr>
            </a:br>
            <a:r>
              <a:rPr lang="fr-FR" dirty="0">
                <a:solidFill>
                  <a:schemeClr val="bg1"/>
                </a:solidFill>
                <a:sym typeface="Arial"/>
              </a:rPr>
              <a:t>Déclaration des bâtiments assujettis dans OPERAT</a:t>
            </a:r>
            <a:br>
              <a:rPr lang="fr-FR" dirty="0">
                <a:solidFill>
                  <a:schemeClr val="bg1"/>
                </a:solidFill>
                <a:sym typeface="Arial"/>
              </a:rPr>
            </a:br>
            <a:endParaRPr lang="fr-FR" dirty="0"/>
          </a:p>
        </p:txBody>
      </p:sp>
      <p:sp>
        <p:nvSpPr>
          <p:cNvPr id="4" name="Rectangle 3">
            <a:extLst>
              <a:ext uri="{FF2B5EF4-FFF2-40B4-BE49-F238E27FC236}">
                <a16:creationId xmlns:a16="http://schemas.microsoft.com/office/drawing/2014/main" id="{C2394748-D78A-4765-9DE8-8592BC141824}"/>
              </a:ext>
            </a:extLst>
          </p:cNvPr>
          <p:cNvSpPr/>
          <p:nvPr/>
        </p:nvSpPr>
        <p:spPr>
          <a:xfrm>
            <a:off x="1371600" y="1340015"/>
            <a:ext cx="7772400" cy="3323987"/>
          </a:xfrm>
          <a:prstGeom prst="rect">
            <a:avLst/>
          </a:prstGeom>
        </p:spPr>
        <p:txBody>
          <a:bodyPr wrap="square">
            <a:spAutoFit/>
          </a:bodyPr>
          <a:lstStyle/>
          <a:p>
            <a:pPr>
              <a:spcAft>
                <a:spcPts val="600"/>
              </a:spcAft>
            </a:pPr>
            <a:endParaRPr lang="fr-FR" dirty="0">
              <a:latin typeface="Calibri" panose="020F0502020204030204" pitchFamily="34" charset="0"/>
            </a:endParaRPr>
          </a:p>
          <a:p>
            <a:pPr marL="342900" indent="-342900">
              <a:spcAft>
                <a:spcPts val="600"/>
              </a:spcAft>
              <a:buClr>
                <a:srgbClr val="C40056"/>
              </a:buClr>
              <a:buFont typeface="+mj-lt"/>
              <a:buAutoNum type="arabicPeriod"/>
            </a:pPr>
            <a:r>
              <a:rPr lang="fr-FR" dirty="0">
                <a:latin typeface="Barlow"/>
              </a:rPr>
              <a:t>Créer un compte sur la plateforme OPERAT (possibilité de le déléguer à un tiers)</a:t>
            </a:r>
          </a:p>
          <a:p>
            <a:pPr marL="342900" indent="-342900">
              <a:spcAft>
                <a:spcPts val="600"/>
              </a:spcAft>
              <a:buClr>
                <a:srgbClr val="C40056"/>
              </a:buClr>
              <a:buFont typeface="+mj-lt"/>
              <a:buAutoNum type="arabicPeriod"/>
            </a:pPr>
            <a:r>
              <a:rPr lang="fr-FR" dirty="0">
                <a:latin typeface="Barlow"/>
              </a:rPr>
              <a:t>Identifier le patrimoine tertiaire de plus de 1000 m² de plancher </a:t>
            </a:r>
          </a:p>
          <a:p>
            <a:pPr marL="342900" indent="-342900">
              <a:spcAft>
                <a:spcPts val="600"/>
              </a:spcAft>
              <a:buClr>
                <a:srgbClr val="C40056"/>
              </a:buClr>
              <a:buFont typeface="+mj-lt"/>
              <a:buAutoNum type="arabicPeriod"/>
            </a:pPr>
            <a:r>
              <a:rPr lang="fr-FR" dirty="0">
                <a:latin typeface="Barlow"/>
              </a:rPr>
              <a:t>Déclarer pour chaque bâtiment, partie de bâtiment ou ensemble de bâtiment (si unité foncière) :</a:t>
            </a:r>
          </a:p>
          <a:p>
            <a:pPr marL="625475" lvl="1" indent="-268288">
              <a:spcAft>
                <a:spcPts val="600"/>
              </a:spcAft>
              <a:buClr>
                <a:srgbClr val="C40056"/>
              </a:buClr>
              <a:buFont typeface="Arial" panose="020B0604020202020204" pitchFamily="34" charset="0"/>
              <a:buChar char="•"/>
            </a:pPr>
            <a:r>
              <a:rPr lang="fr-FR" b="1" dirty="0">
                <a:latin typeface="Barlow"/>
              </a:rPr>
              <a:t>La où les activités tertiaires y sont exercées,</a:t>
            </a:r>
          </a:p>
          <a:p>
            <a:pPr marL="625475" lvl="1" indent="-268288">
              <a:spcAft>
                <a:spcPts val="600"/>
              </a:spcAft>
              <a:buClr>
                <a:srgbClr val="C40056"/>
              </a:buClr>
              <a:buFont typeface="Arial" panose="020B0604020202020204" pitchFamily="34" charset="0"/>
              <a:buChar char="•"/>
            </a:pPr>
            <a:r>
              <a:rPr lang="fr-FR" b="1" dirty="0">
                <a:latin typeface="Barlow"/>
              </a:rPr>
              <a:t>Les surfaces soumises à obligation (surface des planchers ou SHOB ou SHON), </a:t>
            </a:r>
          </a:p>
          <a:p>
            <a:pPr marL="625475" lvl="1" indent="-268288">
              <a:spcAft>
                <a:spcPts val="600"/>
              </a:spcAft>
              <a:buClr>
                <a:srgbClr val="C40056"/>
              </a:buClr>
              <a:buFont typeface="Arial" panose="020B0604020202020204" pitchFamily="34" charset="0"/>
              <a:buChar char="•"/>
            </a:pPr>
            <a:r>
              <a:rPr lang="fr-FR" b="1" dirty="0">
                <a:latin typeface="Barlow"/>
              </a:rPr>
              <a:t>Les consommations annuelles par type d’énergie</a:t>
            </a:r>
            <a:r>
              <a:rPr lang="fr-FR" dirty="0">
                <a:latin typeface="Barlow"/>
              </a:rPr>
              <a:t> (gaz, électricité, bois, réseau de chaleur) avec, le cas échéant : </a:t>
            </a:r>
          </a:p>
          <a:p>
            <a:pPr marL="541338">
              <a:spcAft>
                <a:spcPts val="600"/>
              </a:spcAft>
            </a:pPr>
            <a:r>
              <a:rPr lang="fr-FR" sz="1200" dirty="0">
                <a:latin typeface="Barlow"/>
              </a:rPr>
              <a:t>- </a:t>
            </a:r>
            <a:r>
              <a:rPr lang="fr-FR" sz="1200" dirty="0">
                <a:solidFill>
                  <a:schemeClr val="accent1"/>
                </a:solidFill>
                <a:latin typeface="Barlow"/>
              </a:rPr>
              <a:t>L’année de référence et les consommations de référence associées avec les justificatifs</a:t>
            </a:r>
            <a:r>
              <a:rPr lang="fr-FR" sz="1200" dirty="0">
                <a:latin typeface="Barlow"/>
              </a:rPr>
              <a:t> </a:t>
            </a:r>
          </a:p>
          <a:p>
            <a:pPr marL="541338">
              <a:spcAft>
                <a:spcPts val="600"/>
              </a:spcAft>
            </a:pPr>
            <a:r>
              <a:rPr lang="fr-FR" sz="1200" dirty="0">
                <a:latin typeface="Barlow"/>
              </a:rPr>
              <a:t>- Le renseignement des indicateurs d’intensité d’usage (nombre de jours ou d’heures d’utilisation par an), </a:t>
            </a:r>
          </a:p>
          <a:p>
            <a:pPr marL="541338">
              <a:spcAft>
                <a:spcPts val="600"/>
              </a:spcAft>
            </a:pPr>
            <a:r>
              <a:rPr lang="fr-FR" sz="1200" dirty="0">
                <a:latin typeface="Barlow"/>
              </a:rPr>
              <a:t>- Les consommations liées à la recharge des véhicules électriques, </a:t>
            </a:r>
          </a:p>
          <a:p>
            <a:pPr marL="541338">
              <a:spcAft>
                <a:spcPts val="600"/>
              </a:spcAft>
            </a:pPr>
            <a:r>
              <a:rPr lang="fr-FR" sz="1200" dirty="0">
                <a:latin typeface="Barlow"/>
              </a:rPr>
              <a:t>- Les droits d’accès et de transmission de données. </a:t>
            </a:r>
          </a:p>
        </p:txBody>
      </p:sp>
      <p:sp>
        <p:nvSpPr>
          <p:cNvPr id="5" name="Rectangle : coins arrondis 4">
            <a:extLst>
              <a:ext uri="{FF2B5EF4-FFF2-40B4-BE49-F238E27FC236}">
                <a16:creationId xmlns:a16="http://schemas.microsoft.com/office/drawing/2014/main" id="{DEDD1A66-DFF4-475D-98D4-92133645524F}"/>
              </a:ext>
            </a:extLst>
          </p:cNvPr>
          <p:cNvSpPr/>
          <p:nvPr/>
        </p:nvSpPr>
        <p:spPr>
          <a:xfrm>
            <a:off x="1945037" y="1038386"/>
            <a:ext cx="6406286" cy="472699"/>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solidFill>
                <a:latin typeface="Barlow"/>
              </a:rPr>
              <a:t>1</a:t>
            </a:r>
            <a:r>
              <a:rPr lang="fr-FR" sz="1600" baseline="30000" dirty="0">
                <a:solidFill>
                  <a:schemeClr val="accent1"/>
                </a:solidFill>
                <a:latin typeface="Barlow"/>
              </a:rPr>
              <a:t>ère</a:t>
            </a:r>
            <a:r>
              <a:rPr lang="fr-FR" sz="1600" dirty="0">
                <a:solidFill>
                  <a:schemeClr val="accent1"/>
                </a:solidFill>
                <a:latin typeface="Barlow"/>
              </a:rPr>
              <a:t> étape : déclarer et identifier son patrimoine tertiaire</a:t>
            </a:r>
          </a:p>
        </p:txBody>
      </p:sp>
      <p:sp>
        <p:nvSpPr>
          <p:cNvPr id="7" name="ZoneTexte 6">
            <a:extLst>
              <a:ext uri="{FF2B5EF4-FFF2-40B4-BE49-F238E27FC236}">
                <a16:creationId xmlns:a16="http://schemas.microsoft.com/office/drawing/2014/main" id="{ED4DA170-9E76-4839-89B6-F5F3C5EC2043}"/>
              </a:ext>
            </a:extLst>
          </p:cNvPr>
          <p:cNvSpPr txBox="1"/>
          <p:nvPr/>
        </p:nvSpPr>
        <p:spPr>
          <a:xfrm>
            <a:off x="7508587" y="3554388"/>
            <a:ext cx="1058334" cy="307777"/>
          </a:xfrm>
          <a:prstGeom prst="rect">
            <a:avLst/>
          </a:prstGeom>
          <a:noFill/>
        </p:spPr>
        <p:txBody>
          <a:bodyPr wrap="square" rtlCol="0">
            <a:spAutoFit/>
          </a:bodyPr>
          <a:lstStyle/>
          <a:p>
            <a:r>
              <a:rPr lang="fr-FR" b="1" dirty="0">
                <a:solidFill>
                  <a:schemeClr val="accent1"/>
                </a:solidFill>
                <a:sym typeface="Wingdings" panose="05000000000000000000" pitchFamily="2" charset="2"/>
              </a:rPr>
              <a:t> </a:t>
            </a:r>
            <a:r>
              <a:rPr lang="fr-FR" b="1" dirty="0">
                <a:solidFill>
                  <a:schemeClr val="accent1"/>
                </a:solidFill>
              </a:rPr>
              <a:t>2022</a:t>
            </a:r>
          </a:p>
        </p:txBody>
      </p:sp>
      <p:pic>
        <p:nvPicPr>
          <p:cNvPr id="10" name="Graphique 9" descr="Ampoule et engrenage">
            <a:extLst>
              <a:ext uri="{FF2B5EF4-FFF2-40B4-BE49-F238E27FC236}">
                <a16:creationId xmlns:a16="http://schemas.microsoft.com/office/drawing/2014/main" id="{1066BD17-9E53-452F-AC5A-DEC3DB66DD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0199" y="4607720"/>
            <a:ext cx="457200" cy="457200"/>
          </a:xfrm>
          <a:prstGeom prst="rect">
            <a:avLst/>
          </a:prstGeom>
        </p:spPr>
      </p:pic>
      <p:sp>
        <p:nvSpPr>
          <p:cNvPr id="11" name="ZoneTexte 10">
            <a:extLst>
              <a:ext uri="{FF2B5EF4-FFF2-40B4-BE49-F238E27FC236}">
                <a16:creationId xmlns:a16="http://schemas.microsoft.com/office/drawing/2014/main" id="{8F4C9050-CCD6-4A27-8FFE-DFB9A17F4897}"/>
              </a:ext>
            </a:extLst>
          </p:cNvPr>
          <p:cNvSpPr txBox="1"/>
          <p:nvPr/>
        </p:nvSpPr>
        <p:spPr>
          <a:xfrm>
            <a:off x="2333138" y="4634033"/>
            <a:ext cx="6141523" cy="430887"/>
          </a:xfrm>
          <a:prstGeom prst="rect">
            <a:avLst/>
          </a:prstGeom>
          <a:noFill/>
        </p:spPr>
        <p:txBody>
          <a:bodyPr wrap="square" rtlCol="0">
            <a:spAutoFit/>
          </a:bodyPr>
          <a:lstStyle/>
          <a:p>
            <a:r>
              <a:rPr lang="fr-FR" sz="1100" i="1" dirty="0">
                <a:solidFill>
                  <a:schemeClr val="accent1"/>
                </a:solidFill>
              </a:rPr>
              <a:t>Les renseignements sur les indications d’intensité d’usage ne sont pas obligatoires mais vous avez tout intérêt à les renseigner pour affiner vos objectifs</a:t>
            </a:r>
          </a:p>
        </p:txBody>
      </p:sp>
    </p:spTree>
    <p:extLst>
      <p:ext uri="{BB962C8B-B14F-4D97-AF65-F5344CB8AC3E}">
        <p14:creationId xmlns:p14="http://schemas.microsoft.com/office/powerpoint/2010/main" val="149188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30FEE74-D98D-4E4C-B6A8-4DA89D2A57E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16</a:t>
            </a:fld>
            <a:endParaRPr lang="fr-FR"/>
          </a:p>
        </p:txBody>
      </p:sp>
      <p:sp>
        <p:nvSpPr>
          <p:cNvPr id="3" name="Titre 2">
            <a:extLst>
              <a:ext uri="{FF2B5EF4-FFF2-40B4-BE49-F238E27FC236}">
                <a16:creationId xmlns:a16="http://schemas.microsoft.com/office/drawing/2014/main" id="{F481CB5F-2032-44DE-9A20-9560F8C7F017}"/>
              </a:ext>
            </a:extLst>
          </p:cNvPr>
          <p:cNvSpPr>
            <a:spLocks noGrp="1"/>
          </p:cNvSpPr>
          <p:nvPr>
            <p:ph type="title"/>
          </p:nvPr>
        </p:nvSpPr>
        <p:spPr>
          <a:xfrm>
            <a:off x="1129553" y="69470"/>
            <a:ext cx="7062652" cy="806700"/>
          </a:xfrm>
        </p:spPr>
        <p:txBody>
          <a:bodyPr/>
          <a:lstStyle/>
          <a:p>
            <a:r>
              <a:rPr lang="fr-FR" dirty="0">
                <a:latin typeface="Calibri" panose="020F0502020204030204" pitchFamily="34" charset="0"/>
              </a:rPr>
              <a:t>Co-responsabilité des propriétaires / exploitant</a:t>
            </a:r>
            <a:endParaRPr lang="fr-FR" dirty="0">
              <a:highlight>
                <a:srgbClr val="FFFF00"/>
              </a:highlight>
            </a:endParaRPr>
          </a:p>
        </p:txBody>
      </p:sp>
      <p:sp>
        <p:nvSpPr>
          <p:cNvPr id="4" name="Rectangle 3">
            <a:extLst>
              <a:ext uri="{FF2B5EF4-FFF2-40B4-BE49-F238E27FC236}">
                <a16:creationId xmlns:a16="http://schemas.microsoft.com/office/drawing/2014/main" id="{C2394748-D78A-4765-9DE8-8592BC141824}"/>
              </a:ext>
            </a:extLst>
          </p:cNvPr>
          <p:cNvSpPr/>
          <p:nvPr/>
        </p:nvSpPr>
        <p:spPr>
          <a:xfrm>
            <a:off x="1287780" y="1780969"/>
            <a:ext cx="7594600" cy="3411190"/>
          </a:xfrm>
          <a:prstGeom prst="rect">
            <a:avLst/>
          </a:prstGeom>
        </p:spPr>
        <p:txBody>
          <a:bodyPr wrap="square">
            <a:spAutoFit/>
          </a:bodyPr>
          <a:lstStyle/>
          <a:p>
            <a:pPr>
              <a:spcAft>
                <a:spcPts val="600"/>
              </a:spcAft>
            </a:pPr>
            <a:endParaRPr lang="fr-FR" dirty="0">
              <a:latin typeface="Calibri" panose="020F0502020204030204" pitchFamily="34" charset="0"/>
            </a:endParaRPr>
          </a:p>
          <a:p>
            <a:pPr marL="352425" indent="-285750" algn="just">
              <a:spcAft>
                <a:spcPts val="600"/>
              </a:spcAft>
              <a:buSzPct val="120000"/>
              <a:buFont typeface="Arial" panose="020B0604020202020204" pitchFamily="34" charset="0"/>
              <a:buChar char="•"/>
            </a:pPr>
            <a:r>
              <a:rPr lang="fr-FR" b="1" dirty="0">
                <a:latin typeface="Calibri" panose="020F0502020204030204" pitchFamily="34" charset="0"/>
              </a:rPr>
              <a:t>Les propriétaires / exploitants </a:t>
            </a:r>
            <a:r>
              <a:rPr lang="fr-FR" dirty="0">
                <a:latin typeface="Calibri" panose="020F0502020204030204" pitchFamily="34" charset="0"/>
              </a:rPr>
              <a:t>sont soumis à l'obligation pour les actions qui relèvent de leurs responsabilités (cf. dispositions contractuelles des baux et autres conventions immobilières). </a:t>
            </a:r>
          </a:p>
          <a:p>
            <a:pPr marL="352425" indent="-285750" algn="just">
              <a:spcAft>
                <a:spcPts val="600"/>
              </a:spcAft>
              <a:buSzPct val="120000"/>
              <a:buFont typeface="Arial" panose="020B0604020202020204" pitchFamily="34" charset="0"/>
              <a:buChar char="•"/>
            </a:pPr>
            <a:r>
              <a:rPr lang="fr-FR" dirty="0">
                <a:latin typeface="Calibri" panose="020F0502020204030204" pitchFamily="34" charset="0"/>
              </a:rPr>
              <a:t>Les propriétaires et les exploitants se communiquent mutuellement les consommations annuelles énergétiques réelles de l’ensemble des équipements et des systèmes dont ils assurent respectivement l’exploitation.</a:t>
            </a:r>
          </a:p>
          <a:p>
            <a:pPr marL="352425" indent="-285750" algn="just">
              <a:spcAft>
                <a:spcPts val="600"/>
              </a:spcAft>
              <a:buSzPct val="120000"/>
              <a:buFont typeface="Arial" panose="020B0604020202020204" pitchFamily="34" charset="0"/>
              <a:buChar char="•"/>
            </a:pPr>
            <a:r>
              <a:rPr lang="fr-FR" dirty="0">
                <a:latin typeface="Calibri" panose="020F0502020204030204" pitchFamily="34" charset="0"/>
              </a:rPr>
              <a:t>Possibilité à terme de déléguer la transmission des consommations d’énergie à un prestataire ou, aux gestionnaires de réseau de distribution d’énergie (sous réserve de leur capacité technique)</a:t>
            </a:r>
          </a:p>
          <a:p>
            <a:pPr marL="352425" indent="-285750" algn="just">
              <a:spcAft>
                <a:spcPts val="600"/>
              </a:spcAft>
              <a:buSzPct val="120000"/>
              <a:buFont typeface="Arial" panose="020B0604020202020204" pitchFamily="34" charset="0"/>
              <a:buChar char="•"/>
            </a:pPr>
            <a:r>
              <a:rPr lang="fr-FR" dirty="0">
                <a:latin typeface="Calibri" panose="020F0502020204030204" pitchFamily="34" charset="0"/>
              </a:rPr>
              <a:t>Possibilité pour l’exploitant (le preneur à bail) de déléguer cette transmission de données au propriétaire.</a:t>
            </a:r>
          </a:p>
          <a:p>
            <a:pPr marL="66675" algn="just">
              <a:spcAft>
                <a:spcPts val="600"/>
              </a:spcAft>
              <a:buSzPct val="120000"/>
            </a:pPr>
            <a:endParaRPr lang="fr-FR" dirty="0">
              <a:latin typeface="Calibri" panose="020F0502020204030204" pitchFamily="34" charset="0"/>
            </a:endParaRPr>
          </a:p>
          <a:p>
            <a:pPr marL="88900">
              <a:spcBef>
                <a:spcPts val="1000"/>
              </a:spcBef>
              <a:buClr>
                <a:schemeClr val="accent2"/>
              </a:buClr>
              <a:buSzPct val="120000"/>
            </a:pPr>
            <a:endParaRPr lang="fr-FR" baseline="30000" dirty="0">
              <a:solidFill>
                <a:schemeClr val="accent2"/>
              </a:solidFill>
              <a:latin typeface="Arial" pitchFamily="34" charset="0"/>
              <a:cs typeface="Arial" pitchFamily="34" charset="0"/>
            </a:endParaRPr>
          </a:p>
          <a:p>
            <a:pPr marL="352425" indent="-285750" algn="just">
              <a:spcAft>
                <a:spcPts val="600"/>
              </a:spcAft>
              <a:buSzPct val="120000"/>
              <a:buFont typeface="Arial" panose="020B0604020202020204" pitchFamily="34" charset="0"/>
              <a:buChar char="•"/>
            </a:pPr>
            <a:endParaRPr lang="fr-FR" dirty="0">
              <a:latin typeface="Calibri" panose="020F0502020204030204" pitchFamily="34" charset="0"/>
            </a:endParaRPr>
          </a:p>
        </p:txBody>
      </p:sp>
      <p:sp>
        <p:nvSpPr>
          <p:cNvPr id="5" name="Rectangle : coins arrondis 4">
            <a:extLst>
              <a:ext uri="{FF2B5EF4-FFF2-40B4-BE49-F238E27FC236}">
                <a16:creationId xmlns:a16="http://schemas.microsoft.com/office/drawing/2014/main" id="{2655E10B-37B2-4AF3-B384-5086258DBA50}"/>
              </a:ext>
            </a:extLst>
          </p:cNvPr>
          <p:cNvSpPr/>
          <p:nvPr/>
        </p:nvSpPr>
        <p:spPr>
          <a:xfrm>
            <a:off x="1739900" y="1125648"/>
            <a:ext cx="6779260" cy="748871"/>
          </a:xfrm>
          <a:prstGeom prst="roundRect">
            <a:avLst/>
          </a:prstGeom>
          <a:ln>
            <a:solidFill>
              <a:srgbClr val="6A88B2"/>
            </a:solidFill>
          </a:ln>
        </p:spPr>
        <p:style>
          <a:lnRef idx="2">
            <a:schemeClr val="accent1"/>
          </a:lnRef>
          <a:fillRef idx="1">
            <a:schemeClr val="lt1"/>
          </a:fillRef>
          <a:effectRef idx="0">
            <a:schemeClr val="accent1"/>
          </a:effectRef>
          <a:fontRef idx="minor">
            <a:schemeClr val="dk1"/>
          </a:fontRef>
        </p:style>
        <p:txBody>
          <a:bodyPr rtlCol="0" anchor="ctr"/>
          <a:lstStyle/>
          <a:p>
            <a:r>
              <a:rPr lang="fr-FR" dirty="0">
                <a:solidFill>
                  <a:schemeClr val="tx1"/>
                </a:solidFill>
                <a:latin typeface="Marianne"/>
              </a:rPr>
              <a:t>Les </a:t>
            </a:r>
            <a:r>
              <a:rPr lang="fr-FR" b="1" dirty="0">
                <a:solidFill>
                  <a:schemeClr val="tx1"/>
                </a:solidFill>
                <a:latin typeface="Marianne"/>
              </a:rPr>
              <a:t>obligations d’actions de réduction</a:t>
            </a:r>
            <a:r>
              <a:rPr lang="fr-FR" dirty="0">
                <a:solidFill>
                  <a:schemeClr val="tx1"/>
                </a:solidFill>
                <a:latin typeface="Marianne"/>
              </a:rPr>
              <a:t> des consommations d’énergies concernent autant les </a:t>
            </a:r>
            <a:r>
              <a:rPr lang="fr-FR" b="1" dirty="0">
                <a:solidFill>
                  <a:schemeClr val="tx1"/>
                </a:solidFill>
                <a:latin typeface="Marianne"/>
              </a:rPr>
              <a:t>propriétaires</a:t>
            </a:r>
            <a:r>
              <a:rPr lang="fr-FR" dirty="0">
                <a:solidFill>
                  <a:schemeClr val="tx1"/>
                </a:solidFill>
                <a:latin typeface="Marianne"/>
              </a:rPr>
              <a:t> que les </a:t>
            </a:r>
            <a:r>
              <a:rPr lang="fr-FR" b="1" dirty="0">
                <a:solidFill>
                  <a:schemeClr val="tx1"/>
                </a:solidFill>
                <a:latin typeface="Marianne"/>
              </a:rPr>
              <a:t>exploitants </a:t>
            </a:r>
            <a:r>
              <a:rPr lang="fr-FR" dirty="0">
                <a:solidFill>
                  <a:schemeClr val="tx1"/>
                </a:solidFill>
                <a:latin typeface="Marianne"/>
              </a:rPr>
              <a:t>des bâtiments ou parties de bâtiment assujettis.</a:t>
            </a:r>
          </a:p>
        </p:txBody>
      </p:sp>
    </p:spTree>
    <p:extLst>
      <p:ext uri="{BB962C8B-B14F-4D97-AF65-F5344CB8AC3E}">
        <p14:creationId xmlns:p14="http://schemas.microsoft.com/office/powerpoint/2010/main" val="1385635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D819D76-0525-4411-B91A-E4A25CCDD8B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17</a:t>
            </a:fld>
            <a:endParaRPr lang="fr-FR" dirty="0"/>
          </a:p>
        </p:txBody>
      </p:sp>
      <p:sp>
        <p:nvSpPr>
          <p:cNvPr id="3" name="Titre 2">
            <a:extLst>
              <a:ext uri="{FF2B5EF4-FFF2-40B4-BE49-F238E27FC236}">
                <a16:creationId xmlns:a16="http://schemas.microsoft.com/office/drawing/2014/main" id="{BEF24E6C-DC79-4B67-A097-B7055DA15725}"/>
              </a:ext>
            </a:extLst>
          </p:cNvPr>
          <p:cNvSpPr>
            <a:spLocks noGrp="1"/>
          </p:cNvSpPr>
          <p:nvPr>
            <p:ph type="title"/>
          </p:nvPr>
        </p:nvSpPr>
        <p:spPr/>
        <p:txBody>
          <a:bodyPr/>
          <a:lstStyle/>
          <a:p>
            <a:r>
              <a:rPr lang="fr-FR" dirty="0"/>
              <a:t>Double mission d’OPERAT</a:t>
            </a:r>
          </a:p>
        </p:txBody>
      </p:sp>
      <p:sp>
        <p:nvSpPr>
          <p:cNvPr id="5" name="Rectangle 4">
            <a:extLst>
              <a:ext uri="{FF2B5EF4-FFF2-40B4-BE49-F238E27FC236}">
                <a16:creationId xmlns:a16="http://schemas.microsoft.com/office/drawing/2014/main" id="{32D19EAC-4D1E-447D-9237-2074401828E4}"/>
              </a:ext>
            </a:extLst>
          </p:cNvPr>
          <p:cNvSpPr/>
          <p:nvPr/>
        </p:nvSpPr>
        <p:spPr>
          <a:xfrm>
            <a:off x="1352601" y="588407"/>
            <a:ext cx="7397799" cy="4062651"/>
          </a:xfrm>
          <a:prstGeom prst="rect">
            <a:avLst/>
          </a:prstGeom>
        </p:spPr>
        <p:txBody>
          <a:bodyPr wrap="square">
            <a:spAutoFit/>
          </a:bodyPr>
          <a:lstStyle/>
          <a:p>
            <a:pPr algn="just"/>
            <a:endParaRPr lang="fr-FR" sz="2000" dirty="0">
              <a:latin typeface="Calibri" panose="020F0502020204030204" pitchFamily="34" charset="0"/>
            </a:endParaRPr>
          </a:p>
          <a:p>
            <a:pPr marL="342900" indent="-342900" algn="just">
              <a:buClr>
                <a:srgbClr val="C40056"/>
              </a:buClr>
              <a:buFont typeface="+mj-lt"/>
              <a:buAutoNum type="arabicPeriod"/>
            </a:pPr>
            <a:r>
              <a:rPr lang="fr-FR" sz="1600" b="1" dirty="0">
                <a:latin typeface="Barlow"/>
              </a:rPr>
              <a:t>Recueillir et suivre les consommations </a:t>
            </a:r>
            <a:r>
              <a:rPr lang="fr-FR" sz="1600" dirty="0">
                <a:latin typeface="Barlow"/>
              </a:rPr>
              <a:t>de tous les bâtiments tertiaires de plus de 1000 m². </a:t>
            </a:r>
          </a:p>
          <a:p>
            <a:pPr marL="357188" algn="just">
              <a:buClr>
                <a:srgbClr val="C40056"/>
              </a:buClr>
            </a:pPr>
            <a:r>
              <a:rPr lang="fr-FR" dirty="0">
                <a:latin typeface="Barlow"/>
              </a:rPr>
              <a:t>La plateforme génère automatiquement : </a:t>
            </a:r>
          </a:p>
          <a:p>
            <a:pPr marL="642938" indent="-285750" algn="just">
              <a:buClr>
                <a:srgbClr val="C40056"/>
              </a:buClr>
              <a:buFont typeface="Arial" panose="020B0604020202020204" pitchFamily="34" charset="0"/>
              <a:buChar char="•"/>
            </a:pPr>
            <a:r>
              <a:rPr lang="fr-FR" dirty="0">
                <a:latin typeface="Barlow"/>
              </a:rPr>
              <a:t>Une modulation par rapport au volume d’activité à partir de la déclaration d’indicateur d’intensité d’usage, </a:t>
            </a:r>
          </a:p>
          <a:p>
            <a:pPr marL="642938" indent="-285750" algn="just">
              <a:buClr>
                <a:srgbClr val="C40056"/>
              </a:buClr>
              <a:buFont typeface="Arial" panose="020B0604020202020204" pitchFamily="34" charset="0"/>
              <a:buChar char="•"/>
            </a:pPr>
            <a:r>
              <a:rPr lang="fr-FR" dirty="0">
                <a:latin typeface="Barlow"/>
              </a:rPr>
              <a:t>Un ajustement des consommations annuelles en fonction des variations climatiques pour tenir compte de leur évolution d’ici 2050. </a:t>
            </a:r>
          </a:p>
          <a:p>
            <a:pPr marL="642938" indent="-285750" algn="just">
              <a:buClr>
                <a:srgbClr val="C40056"/>
              </a:buClr>
              <a:buFont typeface="Arial" panose="020B0604020202020204" pitchFamily="34" charset="0"/>
              <a:buChar char="•"/>
            </a:pPr>
            <a:r>
              <a:rPr lang="fr-FR" dirty="0">
                <a:latin typeface="Barlow"/>
              </a:rPr>
              <a:t>Une information sur les émissions de gaz à effets de serre selon la nature des énergies utilisées </a:t>
            </a:r>
          </a:p>
          <a:p>
            <a:pPr marL="642938" indent="-285750" algn="just">
              <a:buClr>
                <a:srgbClr val="C40056"/>
              </a:buClr>
              <a:buFont typeface="Arial" panose="020B0604020202020204" pitchFamily="34" charset="0"/>
              <a:buChar char="•"/>
            </a:pPr>
            <a:r>
              <a:rPr lang="fr-FR" dirty="0">
                <a:latin typeface="Barlow"/>
              </a:rPr>
              <a:t>Et, enfin l’attestation numérique annuelle mentionnée à l’article R.131-43 à la demande du propriétaire. </a:t>
            </a:r>
          </a:p>
          <a:p>
            <a:pPr algn="just">
              <a:buClr>
                <a:srgbClr val="C40056"/>
              </a:buClr>
            </a:pPr>
            <a:endParaRPr lang="fr-FR" sz="1600" dirty="0">
              <a:latin typeface="Barlow"/>
            </a:endParaRPr>
          </a:p>
          <a:p>
            <a:pPr marL="342900" indent="-342900" algn="just">
              <a:buClr>
                <a:srgbClr val="C40056"/>
              </a:buClr>
              <a:buFont typeface="+mj-lt"/>
              <a:buAutoNum type="arabicPeriod" startAt="2"/>
            </a:pPr>
            <a:r>
              <a:rPr lang="fr-FR" sz="1600" b="1" dirty="0">
                <a:latin typeface="Barlow"/>
              </a:rPr>
              <a:t>Exploiter les données collectées.</a:t>
            </a:r>
          </a:p>
          <a:p>
            <a:pPr algn="just">
              <a:buClr>
                <a:srgbClr val="C40056"/>
              </a:buClr>
            </a:pPr>
            <a:r>
              <a:rPr lang="fr-FR" sz="1600" dirty="0">
                <a:latin typeface="Barlow"/>
              </a:rPr>
              <a:t>Chaque maître d’ouvrage pourra ainsi se situer en termes d’efforts et de consommation finale réelle notamment par rapport aux bâtiments du même secteur d’activés au niveau national, régional et départemental. </a:t>
            </a:r>
          </a:p>
        </p:txBody>
      </p:sp>
    </p:spTree>
    <p:extLst>
      <p:ext uri="{BB962C8B-B14F-4D97-AF65-F5344CB8AC3E}">
        <p14:creationId xmlns:p14="http://schemas.microsoft.com/office/powerpoint/2010/main" val="1158266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FA614A8-845E-4D78-B507-C0CB2DB1A90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18</a:t>
            </a:fld>
            <a:endParaRPr lang="fr-FR"/>
          </a:p>
        </p:txBody>
      </p:sp>
      <p:sp>
        <p:nvSpPr>
          <p:cNvPr id="3" name="Titre 2">
            <a:extLst>
              <a:ext uri="{FF2B5EF4-FFF2-40B4-BE49-F238E27FC236}">
                <a16:creationId xmlns:a16="http://schemas.microsoft.com/office/drawing/2014/main" id="{48C4429F-4AED-43EB-B44A-04BE7F3C88BA}"/>
              </a:ext>
            </a:extLst>
          </p:cNvPr>
          <p:cNvSpPr>
            <a:spLocks noGrp="1"/>
          </p:cNvSpPr>
          <p:nvPr>
            <p:ph type="title"/>
          </p:nvPr>
        </p:nvSpPr>
        <p:spPr/>
        <p:txBody>
          <a:bodyPr/>
          <a:lstStyle/>
          <a:p>
            <a:r>
              <a:rPr lang="fr-FR" dirty="0"/>
              <a:t>Mutualisation des résultats</a:t>
            </a:r>
          </a:p>
        </p:txBody>
      </p:sp>
      <p:sp>
        <p:nvSpPr>
          <p:cNvPr id="4" name="Rectangle 3">
            <a:extLst>
              <a:ext uri="{FF2B5EF4-FFF2-40B4-BE49-F238E27FC236}">
                <a16:creationId xmlns:a16="http://schemas.microsoft.com/office/drawing/2014/main" id="{35F30198-24C8-4421-86A9-ECB66BC73290}"/>
              </a:ext>
            </a:extLst>
          </p:cNvPr>
          <p:cNvSpPr/>
          <p:nvPr/>
        </p:nvSpPr>
        <p:spPr>
          <a:xfrm>
            <a:off x="1242260" y="1053937"/>
            <a:ext cx="7508140" cy="3616375"/>
          </a:xfrm>
          <a:prstGeom prst="rect">
            <a:avLst/>
          </a:prstGeom>
        </p:spPr>
        <p:txBody>
          <a:bodyPr wrap="square">
            <a:spAutoFit/>
          </a:bodyPr>
          <a:lstStyle/>
          <a:p>
            <a:pPr algn="just"/>
            <a:r>
              <a:rPr lang="fr-FR" i="1" dirty="0">
                <a:latin typeface="Barlow"/>
              </a:rPr>
              <a:t>« Pour la vérification du respect de ces objectifs, les assujettis peuvent mutualiser les résultats à l'échelle de tout ou partie de leur patrimoine soumis à l'obligation mentionnée à l'article L 111-10-3, dans des conditions prévues par un arrêté des ministres chargés de la construction, de l'énergie et du domaine ».</a:t>
            </a:r>
          </a:p>
          <a:p>
            <a:pPr algn="just"/>
            <a:endParaRPr lang="fr-FR" dirty="0">
              <a:latin typeface="Barlow"/>
            </a:endParaRPr>
          </a:p>
          <a:p>
            <a:pPr algn="just"/>
            <a:r>
              <a:rPr lang="fr-FR" b="1" dirty="0">
                <a:latin typeface="Barlow"/>
              </a:rPr>
              <a:t>Il s’agit donc d’une mutualisation des résultats et non un objectif à part entière à l’échelle de tout ou partie d’un patrimoine.</a:t>
            </a:r>
          </a:p>
          <a:p>
            <a:pPr algn="just"/>
            <a:endParaRPr lang="fr-FR" b="1" dirty="0">
              <a:latin typeface="Barlow"/>
            </a:endParaRPr>
          </a:p>
          <a:p>
            <a:pPr marL="357188" indent="-357188">
              <a:buFont typeface="Wingdings" panose="05000000000000000000" pitchFamily="2" charset="2"/>
              <a:buChar char="Ø"/>
            </a:pPr>
            <a:r>
              <a:rPr lang="fr-FR" dirty="0">
                <a:latin typeface="Barlow"/>
              </a:rPr>
              <a:t>Apprécier la consommation d’énergie totale sur l’ensemble du patrimoine</a:t>
            </a:r>
          </a:p>
          <a:p>
            <a:pPr marL="357188" indent="-357188">
              <a:buFont typeface="Wingdings" panose="05000000000000000000" pitchFamily="2" charset="2"/>
              <a:buChar char="Ø"/>
            </a:pPr>
            <a:r>
              <a:rPr lang="fr-FR" dirty="0">
                <a:latin typeface="Barlow"/>
              </a:rPr>
              <a:t>Permettre de compenser les « moins bons » résultats de certaines entités fonctionnelles par les bons ou excellents résultats obtenus par d’autres entités fonctionnelles</a:t>
            </a:r>
          </a:p>
          <a:p>
            <a:pPr algn="just">
              <a:spcAft>
                <a:spcPts val="600"/>
              </a:spcAft>
            </a:pPr>
            <a:endParaRPr lang="fr-FR" dirty="0">
              <a:latin typeface="Barlow"/>
            </a:endParaRPr>
          </a:p>
          <a:p>
            <a:pPr algn="just">
              <a:spcAft>
                <a:spcPts val="600"/>
              </a:spcAft>
            </a:pPr>
            <a:r>
              <a:rPr lang="fr-FR" dirty="0">
                <a:latin typeface="Barlow"/>
              </a:rPr>
              <a:t>Chaque année la personne morale ou physique représentant la structure du patrimoine assujetti pourra accéder à ces données agrégées à l’échelle du patrimoine qu’il aura défini (national, régional, départemental…ou échantillon selon son choix). Il pourra donc mesurer l’avancement de ses résultats.</a:t>
            </a:r>
          </a:p>
        </p:txBody>
      </p:sp>
    </p:spTree>
    <p:extLst>
      <p:ext uri="{BB962C8B-B14F-4D97-AF65-F5344CB8AC3E}">
        <p14:creationId xmlns:p14="http://schemas.microsoft.com/office/powerpoint/2010/main" val="2490771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E53AEDA-E0BB-4B26-92B7-758C5188179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19</a:t>
            </a:fld>
            <a:endParaRPr lang="fr-FR"/>
          </a:p>
        </p:txBody>
      </p:sp>
      <p:sp>
        <p:nvSpPr>
          <p:cNvPr id="3" name="Titre 2">
            <a:extLst>
              <a:ext uri="{FF2B5EF4-FFF2-40B4-BE49-F238E27FC236}">
                <a16:creationId xmlns:a16="http://schemas.microsoft.com/office/drawing/2014/main" id="{BDEAE672-3773-4808-8696-DA4A282ECE91}"/>
              </a:ext>
            </a:extLst>
          </p:cNvPr>
          <p:cNvSpPr>
            <a:spLocks noGrp="1"/>
          </p:cNvSpPr>
          <p:nvPr>
            <p:ph type="title"/>
          </p:nvPr>
        </p:nvSpPr>
        <p:spPr/>
        <p:txBody>
          <a:bodyPr/>
          <a:lstStyle/>
          <a:p>
            <a:r>
              <a:rPr lang="fr-FR" dirty="0"/>
              <a:t>Modulation des objectifs</a:t>
            </a:r>
          </a:p>
        </p:txBody>
      </p:sp>
      <p:sp>
        <p:nvSpPr>
          <p:cNvPr id="5" name="Rectangle 4">
            <a:extLst>
              <a:ext uri="{FF2B5EF4-FFF2-40B4-BE49-F238E27FC236}">
                <a16:creationId xmlns:a16="http://schemas.microsoft.com/office/drawing/2014/main" id="{DE9CE413-E9E2-477D-9495-F5926E9E096A}"/>
              </a:ext>
            </a:extLst>
          </p:cNvPr>
          <p:cNvSpPr/>
          <p:nvPr/>
        </p:nvSpPr>
        <p:spPr>
          <a:xfrm>
            <a:off x="1282800" y="656397"/>
            <a:ext cx="7467600" cy="3877985"/>
          </a:xfrm>
          <a:prstGeom prst="rect">
            <a:avLst/>
          </a:prstGeom>
        </p:spPr>
        <p:txBody>
          <a:bodyPr wrap="square">
            <a:spAutoFit/>
          </a:bodyPr>
          <a:lstStyle/>
          <a:p>
            <a:endParaRPr lang="fr-FR" sz="2000" dirty="0">
              <a:latin typeface="Calibri" panose="020F0502020204030204" pitchFamily="34" charset="0"/>
            </a:endParaRPr>
          </a:p>
          <a:p>
            <a:r>
              <a:rPr lang="fr-FR" sz="1600" b="1" dirty="0">
                <a:solidFill>
                  <a:schemeClr val="accent1"/>
                </a:solidFill>
                <a:latin typeface="Calibri" panose="020F0502020204030204" pitchFamily="34" charset="0"/>
              </a:rPr>
              <a:t>3 types de modulation</a:t>
            </a:r>
            <a:r>
              <a:rPr lang="fr-FR" dirty="0">
                <a:latin typeface="Calibri" panose="020F0502020204030204" pitchFamily="34" charset="0"/>
              </a:rPr>
              <a:t> : </a:t>
            </a:r>
          </a:p>
          <a:p>
            <a:endParaRPr lang="fr-FR" dirty="0">
              <a:latin typeface="Calibri" panose="020F0502020204030204" pitchFamily="34" charset="0"/>
            </a:endParaRPr>
          </a:p>
          <a:p>
            <a:pPr marL="342900" indent="-342900">
              <a:buAutoNum type="arabicParenBoth"/>
            </a:pPr>
            <a:r>
              <a:rPr lang="fr-FR" dirty="0">
                <a:latin typeface="Calibri" panose="020F0502020204030204" pitchFamily="34" charset="0"/>
              </a:rPr>
              <a:t>selon le </a:t>
            </a:r>
            <a:r>
              <a:rPr lang="fr-FR" b="1" dirty="0">
                <a:latin typeface="Calibri" panose="020F0502020204030204" pitchFamily="34" charset="0"/>
              </a:rPr>
              <a:t>volume d’activité, </a:t>
            </a:r>
          </a:p>
          <a:p>
            <a:pPr marL="342900" indent="-342900">
              <a:buAutoNum type="arabicParenBoth"/>
            </a:pPr>
            <a:r>
              <a:rPr lang="fr-FR" dirty="0">
                <a:latin typeface="Calibri" panose="020F0502020204030204" pitchFamily="34" charset="0"/>
              </a:rPr>
              <a:t>selon les </a:t>
            </a:r>
            <a:r>
              <a:rPr lang="fr-FR" b="1" dirty="0">
                <a:latin typeface="Calibri" panose="020F0502020204030204" pitchFamily="34" charset="0"/>
              </a:rPr>
              <a:t>contraintes sur le bâti</a:t>
            </a:r>
            <a:r>
              <a:rPr lang="fr-FR" dirty="0">
                <a:latin typeface="Calibri" panose="020F0502020204030204" pitchFamily="34" charset="0"/>
              </a:rPr>
              <a:t>, </a:t>
            </a:r>
          </a:p>
          <a:p>
            <a:pPr marL="342900" indent="-342900">
              <a:buAutoNum type="arabicParenBoth"/>
            </a:pPr>
            <a:r>
              <a:rPr lang="fr-FR" dirty="0">
                <a:latin typeface="Calibri" panose="020F0502020204030204" pitchFamily="34" charset="0"/>
              </a:rPr>
              <a:t>selon les </a:t>
            </a:r>
            <a:r>
              <a:rPr lang="fr-FR" b="1" dirty="0">
                <a:latin typeface="Calibri" panose="020F0502020204030204" pitchFamily="34" charset="0"/>
              </a:rPr>
              <a:t>coûts des actions </a:t>
            </a:r>
          </a:p>
          <a:p>
            <a:pPr marL="342900" indent="-342900">
              <a:buAutoNum type="arabicParenBoth"/>
            </a:pPr>
            <a:endParaRPr lang="fr-FR" b="1" dirty="0">
              <a:latin typeface="Calibri" panose="020F0502020204030204" pitchFamily="34" charset="0"/>
            </a:endParaRPr>
          </a:p>
          <a:p>
            <a:pPr marL="342900" indent="-342900">
              <a:buAutoNum type="arabicParenBoth"/>
            </a:pPr>
            <a:endParaRPr lang="fr-FR" b="1" dirty="0">
              <a:latin typeface="Calibri" panose="020F0502020204030204" pitchFamily="34" charset="0"/>
            </a:endParaRPr>
          </a:p>
          <a:p>
            <a:endParaRPr lang="fr-FR" dirty="0">
              <a:latin typeface="Calibri" panose="020F0502020204030204" pitchFamily="34" charset="0"/>
            </a:endParaRPr>
          </a:p>
          <a:p>
            <a:endParaRPr lang="fr-FR" dirty="0">
              <a:latin typeface="Calibri" panose="020F0502020204030204" pitchFamily="34" charset="0"/>
            </a:endParaRPr>
          </a:p>
          <a:p>
            <a:endParaRPr lang="fr-FR" dirty="0">
              <a:latin typeface="Calibri" panose="020F0502020204030204" pitchFamily="34" charset="0"/>
            </a:endParaRPr>
          </a:p>
          <a:p>
            <a:endParaRPr lang="fr-FR" dirty="0">
              <a:latin typeface="Calibri" panose="020F0502020204030204" pitchFamily="34" charset="0"/>
            </a:endParaRPr>
          </a:p>
          <a:p>
            <a:endParaRPr lang="fr-FR" dirty="0">
              <a:latin typeface="Calibri" panose="020F0502020204030204" pitchFamily="34" charset="0"/>
            </a:endParaRPr>
          </a:p>
          <a:p>
            <a:endParaRPr lang="fr-FR" i="1" dirty="0">
              <a:latin typeface="Calibri" panose="020F0502020204030204" pitchFamily="34" charset="0"/>
            </a:endParaRPr>
          </a:p>
          <a:p>
            <a:r>
              <a:rPr lang="fr-FR" i="1" dirty="0">
                <a:latin typeface="Calibri" panose="020F0502020204030204" pitchFamily="34" charset="0"/>
              </a:rPr>
              <a:t>Exemples de modulations  à justifier par le dossier technique : risques de pathologie du bâti, l’impossibilité d’intervenir sur l’enveloppe pour des raisons patrimoniales, architecturales, droits des sols ou encore de sécurité des biens. </a:t>
            </a:r>
            <a:endParaRPr lang="fr-FR" i="1" dirty="0"/>
          </a:p>
        </p:txBody>
      </p:sp>
      <p:sp>
        <p:nvSpPr>
          <p:cNvPr id="6" name="Accolade fermante 5">
            <a:extLst>
              <a:ext uri="{FF2B5EF4-FFF2-40B4-BE49-F238E27FC236}">
                <a16:creationId xmlns:a16="http://schemas.microsoft.com/office/drawing/2014/main" id="{A7244CEA-CF0F-40FD-AA65-55B1813A09F2}"/>
              </a:ext>
            </a:extLst>
          </p:cNvPr>
          <p:cNvSpPr/>
          <p:nvPr/>
        </p:nvSpPr>
        <p:spPr>
          <a:xfrm>
            <a:off x="4174204" y="1562751"/>
            <a:ext cx="211667" cy="6096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a:extLst>
              <a:ext uri="{FF2B5EF4-FFF2-40B4-BE49-F238E27FC236}">
                <a16:creationId xmlns:a16="http://schemas.microsoft.com/office/drawing/2014/main" id="{98C91929-3D63-4F0C-9BF8-21399BC5382B}"/>
              </a:ext>
            </a:extLst>
          </p:cNvPr>
          <p:cNvSpPr txBox="1"/>
          <p:nvPr/>
        </p:nvSpPr>
        <p:spPr>
          <a:xfrm>
            <a:off x="4334934" y="1537555"/>
            <a:ext cx="2888204" cy="523220"/>
          </a:xfrm>
          <a:prstGeom prst="rect">
            <a:avLst/>
          </a:prstGeom>
          <a:noFill/>
        </p:spPr>
        <p:txBody>
          <a:bodyPr wrap="square" rtlCol="0">
            <a:spAutoFit/>
          </a:bodyPr>
          <a:lstStyle/>
          <a:p>
            <a:pPr algn="ctr"/>
            <a:r>
              <a:rPr lang="fr-FR" dirty="0">
                <a:solidFill>
                  <a:schemeClr val="accent1"/>
                </a:solidFill>
                <a:latin typeface="Calibri" panose="020F0502020204030204" pitchFamily="34" charset="0"/>
              </a:rPr>
              <a:t>Possibilité de remise d’un </a:t>
            </a:r>
            <a:r>
              <a:rPr lang="fr-FR" b="1" dirty="0">
                <a:solidFill>
                  <a:schemeClr val="accent1"/>
                </a:solidFill>
                <a:latin typeface="Calibri" panose="020F0502020204030204" pitchFamily="34" charset="0"/>
              </a:rPr>
              <a:t>dossier technique </a:t>
            </a:r>
            <a:endParaRPr lang="fr-FR" dirty="0">
              <a:solidFill>
                <a:schemeClr val="accent1"/>
              </a:solidFill>
            </a:endParaRPr>
          </a:p>
        </p:txBody>
      </p:sp>
      <p:sp>
        <p:nvSpPr>
          <p:cNvPr id="9" name="Flèche : bas 8">
            <a:extLst>
              <a:ext uri="{FF2B5EF4-FFF2-40B4-BE49-F238E27FC236}">
                <a16:creationId xmlns:a16="http://schemas.microsoft.com/office/drawing/2014/main" id="{AB3ACD29-EC26-4D8C-AE2B-730C84BB3344}"/>
              </a:ext>
            </a:extLst>
          </p:cNvPr>
          <p:cNvSpPr/>
          <p:nvPr/>
        </p:nvSpPr>
        <p:spPr>
          <a:xfrm>
            <a:off x="5474236" y="2195262"/>
            <a:ext cx="304800" cy="33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E9738297-42C2-4092-9753-7DBBFC5CE27C}"/>
              </a:ext>
            </a:extLst>
          </p:cNvPr>
          <p:cNvSpPr txBox="1"/>
          <p:nvPr/>
        </p:nvSpPr>
        <p:spPr>
          <a:xfrm>
            <a:off x="4448500" y="2664799"/>
            <a:ext cx="2888204" cy="1092607"/>
          </a:xfrm>
          <a:prstGeom prst="rect">
            <a:avLst/>
          </a:prstGeom>
          <a:noFill/>
        </p:spPr>
        <p:txBody>
          <a:bodyPr wrap="square" rtlCol="0">
            <a:spAutoFit/>
          </a:bodyPr>
          <a:lstStyle/>
          <a:p>
            <a:pPr algn="just"/>
            <a:r>
              <a:rPr lang="fr-FR" sz="1300" dirty="0">
                <a:latin typeface="Calibri" panose="020F0502020204030204" pitchFamily="34" charset="0"/>
              </a:rPr>
              <a:t>Ces 2 modulations ne sont prises en compte que si le programme d’actions proposé démontre que l’ensemble des leviers d’action a été ou sera mobilisé. </a:t>
            </a:r>
          </a:p>
          <a:p>
            <a:pPr algn="just"/>
            <a:endParaRPr lang="fr-FR" sz="1300" dirty="0">
              <a:solidFill>
                <a:schemeClr val="accent1"/>
              </a:solidFill>
            </a:endParaRPr>
          </a:p>
        </p:txBody>
      </p:sp>
      <p:sp>
        <p:nvSpPr>
          <p:cNvPr id="11" name="Rectangle : coins arrondis 10">
            <a:extLst>
              <a:ext uri="{FF2B5EF4-FFF2-40B4-BE49-F238E27FC236}">
                <a16:creationId xmlns:a16="http://schemas.microsoft.com/office/drawing/2014/main" id="{B8FCBDB1-C449-4BAD-974D-D4F7A6B88B58}"/>
              </a:ext>
            </a:extLst>
          </p:cNvPr>
          <p:cNvSpPr/>
          <p:nvPr/>
        </p:nvSpPr>
        <p:spPr>
          <a:xfrm>
            <a:off x="7184341" y="1371600"/>
            <a:ext cx="1865730" cy="8067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solidFill>
                <a:latin typeface="Calibri" panose="020F0502020204030204" pitchFamily="34" charset="0"/>
              </a:rPr>
              <a:t>Etude énergétique et environnementale </a:t>
            </a:r>
            <a:endParaRPr lang="fr-FR" dirty="0"/>
          </a:p>
        </p:txBody>
      </p:sp>
    </p:spTree>
    <p:extLst>
      <p:ext uri="{BB962C8B-B14F-4D97-AF65-F5344CB8AC3E}">
        <p14:creationId xmlns:p14="http://schemas.microsoft.com/office/powerpoint/2010/main" val="141279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C7CE895-8675-460F-AE70-FD14D4C5ED02}"/>
              </a:ext>
            </a:extLst>
          </p:cNvPr>
          <p:cNvSpPr>
            <a:spLocks noGrp="1"/>
          </p:cNvSpPr>
          <p:nvPr>
            <p:ph type="sldNum" idx="12"/>
          </p:nvPr>
        </p:nvSpPr>
        <p:spPr>
          <a:solidFill>
            <a:srgbClr val="C40056"/>
          </a:solidFill>
        </p:spPr>
        <p:txBody>
          <a:bodyPr/>
          <a:lstStyle/>
          <a:p>
            <a:pPr marL="0" lvl="0" indent="0" algn="ctr" rtl="0">
              <a:spcBef>
                <a:spcPts val="0"/>
              </a:spcBef>
              <a:spcAft>
                <a:spcPts val="0"/>
              </a:spcAft>
              <a:buNone/>
            </a:pPr>
            <a:fld id="{00000000-1234-1234-1234-123412341234}" type="slidenum">
              <a:rPr lang="fr-FR" smtClean="0"/>
              <a:t>2</a:t>
            </a:fld>
            <a:endParaRPr lang="fr-FR"/>
          </a:p>
        </p:txBody>
      </p:sp>
      <p:sp>
        <p:nvSpPr>
          <p:cNvPr id="3" name="Titre 2">
            <a:extLst>
              <a:ext uri="{FF2B5EF4-FFF2-40B4-BE49-F238E27FC236}">
                <a16:creationId xmlns:a16="http://schemas.microsoft.com/office/drawing/2014/main" id="{5BCDA665-795F-4ED8-B7A8-19B59A03A661}"/>
              </a:ext>
            </a:extLst>
          </p:cNvPr>
          <p:cNvSpPr>
            <a:spLocks noGrp="1"/>
          </p:cNvSpPr>
          <p:nvPr>
            <p:ph type="title"/>
          </p:nvPr>
        </p:nvSpPr>
        <p:spPr/>
        <p:txBody>
          <a:bodyPr/>
          <a:lstStyle/>
          <a:p>
            <a:r>
              <a:rPr lang="fr-FR"/>
              <a:t>INTERVENANTS</a:t>
            </a:r>
          </a:p>
        </p:txBody>
      </p:sp>
      <p:pic>
        <p:nvPicPr>
          <p:cNvPr id="9" name="Image 8" descr="Une image contenant personne, extérieur, habits, femme&#10;&#10;Description générée automatiquement">
            <a:extLst>
              <a:ext uri="{FF2B5EF4-FFF2-40B4-BE49-F238E27FC236}">
                <a16:creationId xmlns:a16="http://schemas.microsoft.com/office/drawing/2014/main" id="{B6AE88BB-ED57-46F8-9C3E-68F7C02D09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1854" y="3877163"/>
            <a:ext cx="1128541" cy="1128541"/>
          </a:xfrm>
          <a:prstGeom prst="rect">
            <a:avLst/>
          </a:prstGeom>
        </p:spPr>
      </p:pic>
      <p:sp>
        <p:nvSpPr>
          <p:cNvPr id="11" name="ZoneTexte 10">
            <a:extLst>
              <a:ext uri="{FF2B5EF4-FFF2-40B4-BE49-F238E27FC236}">
                <a16:creationId xmlns:a16="http://schemas.microsoft.com/office/drawing/2014/main" id="{FB443A09-2C38-44F6-8E87-8E97058AC5FA}"/>
              </a:ext>
            </a:extLst>
          </p:cNvPr>
          <p:cNvSpPr txBox="1"/>
          <p:nvPr/>
        </p:nvSpPr>
        <p:spPr>
          <a:xfrm>
            <a:off x="2923596" y="2651816"/>
            <a:ext cx="4683368" cy="523220"/>
          </a:xfrm>
          <a:prstGeom prst="rect">
            <a:avLst/>
          </a:prstGeom>
          <a:noFill/>
        </p:spPr>
        <p:txBody>
          <a:bodyPr wrap="square">
            <a:spAutoFit/>
          </a:bodyPr>
          <a:lstStyle/>
          <a:p>
            <a:r>
              <a:rPr lang="fr-FR" b="1" dirty="0">
                <a:latin typeface="Barlow" panose="020B0604020202020204" charset="0"/>
              </a:rPr>
              <a:t>Adeline Lecomte</a:t>
            </a:r>
            <a:r>
              <a:rPr lang="fr-FR" b="1" i="0" u="none" strike="noStrike" dirty="0">
                <a:solidFill>
                  <a:srgbClr val="000000"/>
                </a:solidFill>
                <a:effectLst/>
                <a:latin typeface="Barlow" panose="020B0604020202020204" charset="0"/>
              </a:rPr>
              <a:t> </a:t>
            </a:r>
            <a:br>
              <a:rPr lang="fr-FR" dirty="0">
                <a:latin typeface="Barlow" panose="020B0604020202020204" charset="0"/>
              </a:rPr>
            </a:br>
            <a:r>
              <a:rPr lang="fr-FR" dirty="0">
                <a:latin typeface="Barlow" panose="020B0604020202020204" charset="0"/>
              </a:rPr>
              <a:t>GRDF- Chef du Marché Tertiaire</a:t>
            </a:r>
          </a:p>
        </p:txBody>
      </p:sp>
      <p:sp>
        <p:nvSpPr>
          <p:cNvPr id="13" name="ZoneTexte 12">
            <a:extLst>
              <a:ext uri="{FF2B5EF4-FFF2-40B4-BE49-F238E27FC236}">
                <a16:creationId xmlns:a16="http://schemas.microsoft.com/office/drawing/2014/main" id="{F3C477C7-AD68-4412-A983-C657C699FABF}"/>
              </a:ext>
            </a:extLst>
          </p:cNvPr>
          <p:cNvSpPr txBox="1"/>
          <p:nvPr/>
        </p:nvSpPr>
        <p:spPr>
          <a:xfrm>
            <a:off x="2923596" y="1345999"/>
            <a:ext cx="4683368" cy="523220"/>
          </a:xfrm>
          <a:prstGeom prst="rect">
            <a:avLst/>
          </a:prstGeom>
          <a:noFill/>
        </p:spPr>
        <p:txBody>
          <a:bodyPr wrap="square">
            <a:spAutoFit/>
          </a:bodyPr>
          <a:lstStyle/>
          <a:p>
            <a:r>
              <a:rPr lang="fr-FR" b="1" i="0" u="none" strike="noStrike" dirty="0">
                <a:solidFill>
                  <a:srgbClr val="000000"/>
                </a:solidFill>
                <a:effectLst/>
                <a:latin typeface="Barlow" panose="020B0604020202020204" charset="0"/>
              </a:rPr>
              <a:t>Olivier </a:t>
            </a:r>
            <a:r>
              <a:rPr lang="fr-FR" b="1" i="0" u="none" strike="noStrike" dirty="0" err="1">
                <a:solidFill>
                  <a:srgbClr val="000000"/>
                </a:solidFill>
                <a:effectLst/>
                <a:latin typeface="Barlow" panose="020B0604020202020204" charset="0"/>
              </a:rPr>
              <a:t>Broggi</a:t>
            </a:r>
            <a:br>
              <a:rPr lang="fr-FR" dirty="0">
                <a:latin typeface="Barlow" panose="020B0604020202020204" charset="0"/>
              </a:rPr>
            </a:br>
            <a:r>
              <a:rPr lang="fr-FR" dirty="0">
                <a:latin typeface="Barlow" panose="020B0604020202020204" charset="0"/>
              </a:rPr>
              <a:t>CEGIBAT – Responsable Efficacité Energétique</a:t>
            </a:r>
          </a:p>
        </p:txBody>
      </p:sp>
      <p:sp>
        <p:nvSpPr>
          <p:cNvPr id="15" name="ZoneTexte 14">
            <a:extLst>
              <a:ext uri="{FF2B5EF4-FFF2-40B4-BE49-F238E27FC236}">
                <a16:creationId xmlns:a16="http://schemas.microsoft.com/office/drawing/2014/main" id="{46638BF6-CA85-4893-B639-BF8BC179E5B8}"/>
              </a:ext>
            </a:extLst>
          </p:cNvPr>
          <p:cNvSpPr txBox="1"/>
          <p:nvPr/>
        </p:nvSpPr>
        <p:spPr>
          <a:xfrm>
            <a:off x="2888778" y="3986893"/>
            <a:ext cx="4683368" cy="738664"/>
          </a:xfrm>
          <a:prstGeom prst="rect">
            <a:avLst/>
          </a:prstGeom>
          <a:noFill/>
        </p:spPr>
        <p:txBody>
          <a:bodyPr wrap="square">
            <a:spAutoFit/>
          </a:bodyPr>
          <a:lstStyle/>
          <a:p>
            <a:r>
              <a:rPr lang="fr-FR" b="1" i="0" u="none" strike="noStrike" dirty="0">
                <a:solidFill>
                  <a:srgbClr val="000000"/>
                </a:solidFill>
                <a:effectLst/>
                <a:latin typeface="Barlow" panose="020B0604020202020204" charset="0"/>
              </a:rPr>
              <a:t>Sophie Pouverreau</a:t>
            </a:r>
            <a:br>
              <a:rPr lang="fr-FR" dirty="0">
                <a:latin typeface="Barlow" panose="020B0604020202020204" charset="0"/>
              </a:rPr>
            </a:br>
            <a:r>
              <a:rPr lang="fr-FR" b="0" i="0" u="none" strike="noStrike" dirty="0">
                <a:solidFill>
                  <a:srgbClr val="000000"/>
                </a:solidFill>
                <a:effectLst/>
                <a:latin typeface="Barlow" panose="020B0604020202020204" charset="0"/>
              </a:rPr>
              <a:t>Juriste</a:t>
            </a:r>
            <a:br>
              <a:rPr lang="fr-FR" dirty="0">
                <a:latin typeface="Barlow" panose="020B0604020202020204" charset="0"/>
              </a:rPr>
            </a:br>
            <a:r>
              <a:rPr lang="fr-FR" b="0" i="0" u="none" strike="noStrike" dirty="0">
                <a:solidFill>
                  <a:srgbClr val="000000"/>
                </a:solidFill>
                <a:effectLst/>
                <a:latin typeface="Barlow" panose="020B0604020202020204" charset="0"/>
              </a:rPr>
              <a:t>Pôle Économie-gestion de la Fédération des Ogec</a:t>
            </a:r>
            <a:endParaRPr lang="fr-FR" dirty="0">
              <a:latin typeface="Barlow" panose="020B0604020202020204" charset="0"/>
            </a:endParaRPr>
          </a:p>
        </p:txBody>
      </p:sp>
      <p:pic>
        <p:nvPicPr>
          <p:cNvPr id="8" name="Image 7">
            <a:extLst>
              <a:ext uri="{FF2B5EF4-FFF2-40B4-BE49-F238E27FC236}">
                <a16:creationId xmlns:a16="http://schemas.microsoft.com/office/drawing/2014/main" id="{D9AD98DC-1D24-475D-81ED-27B4645AA3AC}"/>
              </a:ext>
            </a:extLst>
          </p:cNvPr>
          <p:cNvPicPr>
            <a:picLocks noChangeAspect="1"/>
          </p:cNvPicPr>
          <p:nvPr/>
        </p:nvPicPr>
        <p:blipFill>
          <a:blip r:embed="rId4"/>
          <a:srcRect t="9468" b="9468"/>
          <a:stretch/>
        </p:blipFill>
        <p:spPr>
          <a:xfrm>
            <a:off x="1583476" y="2478727"/>
            <a:ext cx="1114382" cy="1128541"/>
          </a:xfrm>
          <a:prstGeom prst="rect">
            <a:avLst/>
          </a:prstGeom>
        </p:spPr>
      </p:pic>
      <p:pic>
        <p:nvPicPr>
          <p:cNvPr id="5" name="Image 4" descr="Une image contenant personne, homme, complet, portant&#10;&#10;Description générée automatiquement">
            <a:extLst>
              <a:ext uri="{FF2B5EF4-FFF2-40B4-BE49-F238E27FC236}">
                <a16:creationId xmlns:a16="http://schemas.microsoft.com/office/drawing/2014/main" id="{68D3B37E-DAA9-4D35-A5D2-475678802101}"/>
              </a:ext>
            </a:extLst>
          </p:cNvPr>
          <p:cNvPicPr>
            <a:picLocks noChangeAspect="1"/>
          </p:cNvPicPr>
          <p:nvPr/>
        </p:nvPicPr>
        <p:blipFill rotWithShape="1">
          <a:blip r:embed="rId5"/>
          <a:srcRect b="12216"/>
          <a:stretch/>
        </p:blipFill>
        <p:spPr>
          <a:xfrm>
            <a:off x="1574390" y="1006385"/>
            <a:ext cx="1123468" cy="1202448"/>
          </a:xfrm>
          <a:prstGeom prst="rect">
            <a:avLst/>
          </a:prstGeom>
        </p:spPr>
      </p:pic>
      <p:pic>
        <p:nvPicPr>
          <p:cNvPr id="6" name="Image 5">
            <a:extLst>
              <a:ext uri="{FF2B5EF4-FFF2-40B4-BE49-F238E27FC236}">
                <a16:creationId xmlns:a16="http://schemas.microsoft.com/office/drawing/2014/main" id="{F73C4B93-6AA7-4332-88DF-BED2D09B4752}"/>
              </a:ext>
            </a:extLst>
          </p:cNvPr>
          <p:cNvPicPr>
            <a:picLocks noChangeAspect="1"/>
          </p:cNvPicPr>
          <p:nvPr/>
        </p:nvPicPr>
        <p:blipFill>
          <a:blip r:embed="rId6"/>
          <a:stretch>
            <a:fillRect/>
          </a:stretch>
        </p:blipFill>
        <p:spPr>
          <a:xfrm>
            <a:off x="6679040" y="2577932"/>
            <a:ext cx="1153662" cy="815588"/>
          </a:xfrm>
          <a:prstGeom prst="rect">
            <a:avLst/>
          </a:prstGeom>
        </p:spPr>
      </p:pic>
      <p:pic>
        <p:nvPicPr>
          <p:cNvPr id="14" name="Image 13" descr="logo_texte.png">
            <a:extLst>
              <a:ext uri="{FF2B5EF4-FFF2-40B4-BE49-F238E27FC236}">
                <a16:creationId xmlns:a16="http://schemas.microsoft.com/office/drawing/2014/main" id="{A7A6FF94-9332-40E4-A0A2-EAC8E85F7F6A}"/>
              </a:ext>
            </a:extLst>
          </p:cNvPr>
          <p:cNvPicPr>
            <a:picLocks noChangeAspect="1"/>
          </p:cNvPicPr>
          <p:nvPr/>
        </p:nvPicPr>
        <p:blipFill>
          <a:blip r:embed="rId7" cstate="print"/>
          <a:stretch>
            <a:fillRect/>
          </a:stretch>
        </p:blipFill>
        <p:spPr>
          <a:xfrm>
            <a:off x="6380433" y="1162029"/>
            <a:ext cx="1452269" cy="605112"/>
          </a:xfrm>
          <a:prstGeom prst="rect">
            <a:avLst/>
          </a:prstGeom>
        </p:spPr>
      </p:pic>
      <p:pic>
        <p:nvPicPr>
          <p:cNvPr id="7" name="Image 6">
            <a:extLst>
              <a:ext uri="{FF2B5EF4-FFF2-40B4-BE49-F238E27FC236}">
                <a16:creationId xmlns:a16="http://schemas.microsoft.com/office/drawing/2014/main" id="{483D31DD-8A43-4CF0-BE74-3AC49623452C}"/>
              </a:ext>
            </a:extLst>
          </p:cNvPr>
          <p:cNvPicPr>
            <a:picLocks noChangeAspect="1"/>
          </p:cNvPicPr>
          <p:nvPr/>
        </p:nvPicPr>
        <p:blipFill>
          <a:blip r:embed="rId8"/>
          <a:stretch>
            <a:fillRect/>
          </a:stretch>
        </p:blipFill>
        <p:spPr>
          <a:xfrm>
            <a:off x="6636694" y="3609862"/>
            <a:ext cx="1316081" cy="1315153"/>
          </a:xfrm>
          <a:prstGeom prst="rect">
            <a:avLst/>
          </a:prstGeom>
        </p:spPr>
      </p:pic>
    </p:spTree>
    <p:extLst>
      <p:ext uri="{BB962C8B-B14F-4D97-AF65-F5344CB8AC3E}">
        <p14:creationId xmlns:p14="http://schemas.microsoft.com/office/powerpoint/2010/main" val="1546824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217602-BD12-4C90-A82B-A759B44D531A}"/>
              </a:ext>
            </a:extLst>
          </p:cNvPr>
          <p:cNvSpPr>
            <a:spLocks noGrp="1"/>
          </p:cNvSpPr>
          <p:nvPr>
            <p:ph type="title"/>
          </p:nvPr>
        </p:nvSpPr>
        <p:spPr/>
        <p:txBody>
          <a:bodyPr/>
          <a:lstStyle/>
          <a:p>
            <a:r>
              <a:rPr lang="fr-FR" dirty="0">
                <a:solidFill>
                  <a:schemeClr val="bg1"/>
                </a:solidFill>
              </a:rPr>
              <a:t>Pour en savoir plus…</a:t>
            </a:r>
          </a:p>
        </p:txBody>
      </p:sp>
      <p:pic>
        <p:nvPicPr>
          <p:cNvPr id="4" name="Image 3">
            <a:extLst>
              <a:ext uri="{FF2B5EF4-FFF2-40B4-BE49-F238E27FC236}">
                <a16:creationId xmlns:a16="http://schemas.microsoft.com/office/drawing/2014/main" id="{C7646932-34F7-42EC-B92E-7859EBC58A82}"/>
              </a:ext>
            </a:extLst>
          </p:cNvPr>
          <p:cNvPicPr>
            <a:picLocks noChangeAspect="1"/>
          </p:cNvPicPr>
          <p:nvPr/>
        </p:nvPicPr>
        <p:blipFill>
          <a:blip r:embed="rId2"/>
          <a:stretch>
            <a:fillRect/>
          </a:stretch>
        </p:blipFill>
        <p:spPr>
          <a:xfrm>
            <a:off x="1305408" y="891338"/>
            <a:ext cx="7771843" cy="3469801"/>
          </a:xfrm>
          <a:prstGeom prst="rect">
            <a:avLst/>
          </a:prstGeom>
        </p:spPr>
      </p:pic>
      <p:sp>
        <p:nvSpPr>
          <p:cNvPr id="5" name="ZoneTexte 4">
            <a:extLst>
              <a:ext uri="{FF2B5EF4-FFF2-40B4-BE49-F238E27FC236}">
                <a16:creationId xmlns:a16="http://schemas.microsoft.com/office/drawing/2014/main" id="{4F47DFCD-E939-4734-9F53-38B9697C4FA7}"/>
              </a:ext>
            </a:extLst>
          </p:cNvPr>
          <p:cNvSpPr txBox="1"/>
          <p:nvPr/>
        </p:nvSpPr>
        <p:spPr>
          <a:xfrm>
            <a:off x="3308500" y="4531860"/>
            <a:ext cx="3004457" cy="261610"/>
          </a:xfrm>
          <a:prstGeom prst="rect">
            <a:avLst/>
          </a:prstGeom>
          <a:noFill/>
        </p:spPr>
        <p:txBody>
          <a:bodyPr wrap="square" rtlCol="0">
            <a:spAutoFit/>
          </a:bodyPr>
          <a:lstStyle/>
          <a:p>
            <a:r>
              <a:rPr lang="fr-FR" sz="1100" b="1" dirty="0">
                <a:solidFill>
                  <a:schemeClr val="accent1"/>
                </a:solidFill>
              </a:rPr>
              <a:t>https://operat.ademe.fr/#/public/faq</a:t>
            </a:r>
          </a:p>
        </p:txBody>
      </p:sp>
      <p:pic>
        <p:nvPicPr>
          <p:cNvPr id="6" name="Graphique 5" descr="Ampoule et engrenage">
            <a:extLst>
              <a:ext uri="{FF2B5EF4-FFF2-40B4-BE49-F238E27FC236}">
                <a16:creationId xmlns:a16="http://schemas.microsoft.com/office/drawing/2014/main" id="{A0F47C57-A916-4C63-ADDF-D256D137C1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0459" y="4412737"/>
            <a:ext cx="499856" cy="499856"/>
          </a:xfrm>
          <a:prstGeom prst="rect">
            <a:avLst/>
          </a:prstGeom>
        </p:spPr>
      </p:pic>
    </p:spTree>
    <p:extLst>
      <p:ext uri="{BB962C8B-B14F-4D97-AF65-F5344CB8AC3E}">
        <p14:creationId xmlns:p14="http://schemas.microsoft.com/office/powerpoint/2010/main" val="33612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990964" y="2038766"/>
            <a:ext cx="5814900" cy="910800"/>
          </a:xfrm>
          <a:prstGeom prst="rect">
            <a:avLst/>
          </a:prstGeom>
        </p:spPr>
        <p:txBody>
          <a:bodyPr spcFirstLastPara="1" wrap="square" lIns="91425" tIns="91425" rIns="91425" bIns="91425" anchor="b" anchorCtr="0">
            <a:noAutofit/>
          </a:bodyPr>
          <a:lstStyle/>
          <a:p>
            <a:pPr lvl="0"/>
            <a:r>
              <a:rPr lang="en" sz="3200" dirty="0"/>
              <a:t>4. Interlocuteurs GRDF</a:t>
            </a:r>
            <a:endParaRPr sz="3200" dirty="0"/>
          </a:p>
        </p:txBody>
      </p:sp>
    </p:spTree>
    <p:extLst>
      <p:ext uri="{BB962C8B-B14F-4D97-AF65-F5344CB8AC3E}">
        <p14:creationId xmlns:p14="http://schemas.microsoft.com/office/powerpoint/2010/main" val="2848106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4F585-D9EE-4E43-B8AF-8DDE5DFDC752}"/>
              </a:ext>
            </a:extLst>
          </p:cNvPr>
          <p:cNvSpPr>
            <a:spLocks noGrp="1"/>
          </p:cNvSpPr>
          <p:nvPr>
            <p:ph type="title"/>
          </p:nvPr>
        </p:nvSpPr>
        <p:spPr/>
        <p:txBody>
          <a:bodyPr/>
          <a:lstStyle/>
          <a:p>
            <a:pPr algn="ctr"/>
            <a:r>
              <a:rPr lang="fr-FR" dirty="0">
                <a:solidFill>
                  <a:schemeClr val="bg1"/>
                </a:solidFill>
              </a:rPr>
              <a:t>GRDF vous accompagne dans vos projets</a:t>
            </a:r>
          </a:p>
        </p:txBody>
      </p:sp>
      <p:sp>
        <p:nvSpPr>
          <p:cNvPr id="3" name="Espace réservé du texte 2">
            <a:extLst>
              <a:ext uri="{FF2B5EF4-FFF2-40B4-BE49-F238E27FC236}">
                <a16:creationId xmlns:a16="http://schemas.microsoft.com/office/drawing/2014/main" id="{8CA2633A-EE24-4DD9-9073-5863BF258967}"/>
              </a:ext>
            </a:extLst>
          </p:cNvPr>
          <p:cNvSpPr>
            <a:spLocks noGrp="1"/>
          </p:cNvSpPr>
          <p:nvPr>
            <p:ph type="body" sz="quarter" idx="4294967295"/>
          </p:nvPr>
        </p:nvSpPr>
        <p:spPr>
          <a:xfrm>
            <a:off x="2008410" y="1741261"/>
            <a:ext cx="6967279" cy="530225"/>
          </a:xfrm>
        </p:spPr>
        <p:txBody>
          <a:bodyPr/>
          <a:lstStyle/>
          <a:p>
            <a:pPr marL="0" indent="0" algn="just">
              <a:buNone/>
            </a:pPr>
            <a:r>
              <a:rPr lang="fr-FR" sz="1200" kern="1200" dirty="0">
                <a:solidFill>
                  <a:schemeClr val="tx1"/>
                </a:solidFill>
                <a:latin typeface="Avenir LT Std 55 Roman" panose="020B0503020203020204" pitchFamily="34" charset="0"/>
                <a:ea typeface="+mn-ea"/>
                <a:cs typeface="+mn-cs"/>
                <a:sym typeface="Arial"/>
              </a:rPr>
              <a:t>GRDF dispose d’un réseau de responsables Energie et de conseillers territoriaux répartis dans les différentes régions. Ces interlocuteurs dédiés vous accompagnent dans vos projets et vous aident à décrypter les nouvelles réglementations et dispositifs existants</a:t>
            </a:r>
            <a:r>
              <a:rPr lang="fr-FR" sz="1200" b="1" dirty="0"/>
              <a:t>.</a:t>
            </a:r>
          </a:p>
        </p:txBody>
      </p:sp>
      <p:pic>
        <p:nvPicPr>
          <p:cNvPr id="7" name="Graphique 6" descr="Écolière">
            <a:extLst>
              <a:ext uri="{FF2B5EF4-FFF2-40B4-BE49-F238E27FC236}">
                <a16:creationId xmlns:a16="http://schemas.microsoft.com/office/drawing/2014/main" id="{B92B2FCC-C4F2-4283-80C0-D5B38F9025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160" y="1743242"/>
            <a:ext cx="503607" cy="606057"/>
          </a:xfrm>
          <a:prstGeom prst="rect">
            <a:avLst/>
          </a:prstGeom>
        </p:spPr>
      </p:pic>
      <p:pic>
        <p:nvPicPr>
          <p:cNvPr id="8" name="Graphique 7" descr="Utilisateurs">
            <a:extLst>
              <a:ext uri="{FF2B5EF4-FFF2-40B4-BE49-F238E27FC236}">
                <a16:creationId xmlns:a16="http://schemas.microsoft.com/office/drawing/2014/main" id="{5BE1A070-CE34-4B76-808B-445BE5FAC2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3968" y="2548036"/>
            <a:ext cx="503607" cy="606057"/>
          </a:xfrm>
          <a:prstGeom prst="rect">
            <a:avLst/>
          </a:prstGeom>
        </p:spPr>
      </p:pic>
      <p:pic>
        <p:nvPicPr>
          <p:cNvPr id="10" name="Graphique 9" descr="Porte-voix">
            <a:extLst>
              <a:ext uri="{FF2B5EF4-FFF2-40B4-BE49-F238E27FC236}">
                <a16:creationId xmlns:a16="http://schemas.microsoft.com/office/drawing/2014/main" id="{16BA5463-7701-428F-92DD-081C46DE60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9777" y="3375323"/>
            <a:ext cx="543812" cy="654441"/>
          </a:xfrm>
          <a:prstGeom prst="rect">
            <a:avLst/>
          </a:prstGeom>
        </p:spPr>
      </p:pic>
      <p:sp>
        <p:nvSpPr>
          <p:cNvPr id="11" name="Espace réservé du texte 2">
            <a:extLst>
              <a:ext uri="{FF2B5EF4-FFF2-40B4-BE49-F238E27FC236}">
                <a16:creationId xmlns:a16="http://schemas.microsoft.com/office/drawing/2014/main" id="{1B7A877A-74C4-4E39-832E-20409794C8CE}"/>
              </a:ext>
            </a:extLst>
          </p:cNvPr>
          <p:cNvSpPr txBox="1">
            <a:spLocks/>
          </p:cNvSpPr>
          <p:nvPr/>
        </p:nvSpPr>
        <p:spPr>
          <a:xfrm>
            <a:off x="1973968" y="2689837"/>
            <a:ext cx="6967279" cy="463257"/>
          </a:xfrm>
          <a:prstGeom prst="rect">
            <a:avLst/>
          </a:prstGeom>
        </p:spPr>
        <p:txBody>
          <a:bodyPr vert="horz" lIns="54000" tIns="34290" rIns="54000" bIns="34290" rtlCol="0" anchor="t">
            <a:noAutofit/>
          </a:bodyPr>
          <a:lstStyle>
            <a:lvl1pPr marL="228600" indent="-228600" algn="just" defTabSz="914400" rtl="0" eaLnBrk="1" latinLnBrk="0" hangingPunct="1">
              <a:lnSpc>
                <a:spcPct val="100000"/>
              </a:lnSpc>
              <a:spcBef>
                <a:spcPts val="1000"/>
              </a:spcBef>
              <a:buClr>
                <a:schemeClr val="accent2"/>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a:t>GRDF dispose également d’un réseau d’experts CEGIBAT : ces ingénieurs en efficacité énergétique sont à vos côtés pour vous accompagner notamment dans le choix des solutions énergétiques adaptées à vos besoins.</a:t>
            </a:r>
          </a:p>
        </p:txBody>
      </p:sp>
      <p:sp>
        <p:nvSpPr>
          <p:cNvPr id="13" name="Espace réservé du texte 2">
            <a:extLst>
              <a:ext uri="{FF2B5EF4-FFF2-40B4-BE49-F238E27FC236}">
                <a16:creationId xmlns:a16="http://schemas.microsoft.com/office/drawing/2014/main" id="{BB5ED1C4-92D6-4598-8F16-C07C1888FAB9}"/>
              </a:ext>
            </a:extLst>
          </p:cNvPr>
          <p:cNvSpPr txBox="1">
            <a:spLocks/>
          </p:cNvSpPr>
          <p:nvPr/>
        </p:nvSpPr>
        <p:spPr>
          <a:xfrm>
            <a:off x="2056059" y="3470914"/>
            <a:ext cx="6803096" cy="463257"/>
          </a:xfrm>
          <a:prstGeom prst="rect">
            <a:avLst/>
          </a:prstGeom>
        </p:spPr>
        <p:txBody>
          <a:bodyPr vert="horz" lIns="54000" tIns="34290" rIns="54000" bIns="34290" rtlCol="0" anchor="t">
            <a:noAutofit/>
          </a:bodyPr>
          <a:lstStyle>
            <a:lvl1pPr marL="228600" indent="-228600" algn="just" defTabSz="914400" rtl="0" eaLnBrk="1" latinLnBrk="0" hangingPunct="1">
              <a:lnSpc>
                <a:spcPct val="100000"/>
              </a:lnSpc>
              <a:spcBef>
                <a:spcPts val="1000"/>
              </a:spcBef>
              <a:buClr>
                <a:schemeClr val="accent2"/>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a:t>GRDF vous aide à communiquer sur vos réalisations afin de les valoriser et d’en faire la promotion. </a:t>
            </a:r>
          </a:p>
        </p:txBody>
      </p:sp>
    </p:spTree>
    <p:extLst>
      <p:ext uri="{BB962C8B-B14F-4D97-AF65-F5344CB8AC3E}">
        <p14:creationId xmlns:p14="http://schemas.microsoft.com/office/powerpoint/2010/main" val="176608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a:xfrm>
            <a:off x="8750400" y="4377897"/>
            <a:ext cx="393600" cy="393600"/>
          </a:xfrm>
        </p:spPr>
        <p:txBody>
          <a:bodyPr/>
          <a:lstStyle/>
          <a:p>
            <a:fld id="{646E7B68-C406-4B5C-B79D-A1CDE10CB85D}" type="slidenum">
              <a:rPr lang="fr-FR" smtClean="0"/>
              <a:pPr/>
              <a:t>23</a:t>
            </a:fld>
            <a:endParaRPr lang="fr-FR" dirty="0"/>
          </a:p>
        </p:txBody>
      </p:sp>
      <p:sp>
        <p:nvSpPr>
          <p:cNvPr id="100" name="Titre 1"/>
          <p:cNvSpPr>
            <a:spLocks noGrp="1"/>
          </p:cNvSpPr>
          <p:nvPr>
            <p:ph type="title"/>
          </p:nvPr>
        </p:nvSpPr>
        <p:spPr>
          <a:xfrm>
            <a:off x="1220543" y="88348"/>
            <a:ext cx="6739500" cy="806700"/>
          </a:xfrm>
        </p:spPr>
        <p:txBody>
          <a:bodyPr/>
          <a:lstStyle/>
          <a:p>
            <a:r>
              <a:rPr lang="fr-FR" dirty="0">
                <a:solidFill>
                  <a:schemeClr val="bg1"/>
                </a:solidFill>
                <a:latin typeface="Avenir LT Std 65 Medium" panose="020B0803020203020204" pitchFamily="34" charset="0"/>
              </a:rPr>
              <a:t>GRDF – vos interlocuteurs en région</a:t>
            </a:r>
          </a:p>
        </p:txBody>
      </p:sp>
      <p:grpSp>
        <p:nvGrpSpPr>
          <p:cNvPr id="5" name="Groupe 4"/>
          <p:cNvGrpSpPr/>
          <p:nvPr/>
        </p:nvGrpSpPr>
        <p:grpSpPr>
          <a:xfrm>
            <a:off x="3026350" y="1307796"/>
            <a:ext cx="3310723" cy="3250830"/>
            <a:chOff x="1259632" y="908720"/>
            <a:chExt cx="5693260" cy="5774600"/>
          </a:xfrm>
        </p:grpSpPr>
        <p:grpSp>
          <p:nvGrpSpPr>
            <p:cNvPr id="6" name="Group 1"/>
            <p:cNvGrpSpPr>
              <a:grpSpLocks noChangeAspect="1"/>
            </p:cNvGrpSpPr>
            <p:nvPr/>
          </p:nvGrpSpPr>
          <p:grpSpPr bwMode="auto">
            <a:xfrm>
              <a:off x="1259632" y="908720"/>
              <a:ext cx="5693260" cy="5774600"/>
              <a:chOff x="0" y="0"/>
              <a:chExt cx="8126" cy="8242"/>
            </a:xfrm>
          </p:grpSpPr>
          <p:sp>
            <p:nvSpPr>
              <p:cNvPr id="18" name="Freeform 48"/>
              <p:cNvSpPr>
                <a:spLocks/>
              </p:cNvSpPr>
              <p:nvPr/>
            </p:nvSpPr>
            <p:spPr bwMode="auto">
              <a:xfrm>
                <a:off x="4008" y="0"/>
                <a:ext cx="1612" cy="1021"/>
              </a:xfrm>
              <a:custGeom>
                <a:avLst/>
                <a:gdLst>
                  <a:gd name="T0" fmla="*/ 1016 w 1612"/>
                  <a:gd name="T1" fmla="*/ 696 h 2043"/>
                  <a:gd name="T2" fmla="*/ 956 w 1612"/>
                  <a:gd name="T3" fmla="*/ 560 h 2043"/>
                  <a:gd name="T4" fmla="*/ 867 w 1612"/>
                  <a:gd name="T5" fmla="*/ 574 h 2043"/>
                  <a:gd name="T6" fmla="*/ 782 w 1612"/>
                  <a:gd name="T7" fmla="*/ 692 h 2043"/>
                  <a:gd name="T8" fmla="*/ 736 w 1612"/>
                  <a:gd name="T9" fmla="*/ 654 h 2043"/>
                  <a:gd name="T10" fmla="*/ 692 w 1612"/>
                  <a:gd name="T11" fmla="*/ 494 h 2043"/>
                  <a:gd name="T12" fmla="*/ 642 w 1612"/>
                  <a:gd name="T13" fmla="*/ 492 h 2043"/>
                  <a:gd name="T14" fmla="*/ 622 w 1612"/>
                  <a:gd name="T15" fmla="*/ 412 h 2043"/>
                  <a:gd name="T16" fmla="*/ 638 w 1612"/>
                  <a:gd name="T17" fmla="*/ 234 h 2043"/>
                  <a:gd name="T18" fmla="*/ 600 w 1612"/>
                  <a:gd name="T19" fmla="*/ 50 h 2043"/>
                  <a:gd name="T20" fmla="*/ 557 w 1612"/>
                  <a:gd name="T21" fmla="*/ 0 h 2043"/>
                  <a:gd name="T22" fmla="*/ 302 w 1612"/>
                  <a:gd name="T23" fmla="*/ 126 h 2043"/>
                  <a:gd name="T24" fmla="*/ 98 w 1612"/>
                  <a:gd name="T25" fmla="*/ 256 h 2043"/>
                  <a:gd name="T26" fmla="*/ 9 w 1612"/>
                  <a:gd name="T27" fmla="*/ 408 h 2043"/>
                  <a:gd name="T28" fmla="*/ 8 w 1612"/>
                  <a:gd name="T29" fmla="*/ 959 h 2043"/>
                  <a:gd name="T30" fmla="*/ 53 w 1612"/>
                  <a:gd name="T31" fmla="*/ 1065 h 2043"/>
                  <a:gd name="T32" fmla="*/ 11 w 1612"/>
                  <a:gd name="T33" fmla="*/ 1013 h 2043"/>
                  <a:gd name="T34" fmla="*/ 0 w 1612"/>
                  <a:gd name="T35" fmla="*/ 1193 h 2043"/>
                  <a:gd name="T36" fmla="*/ 7 w 1612"/>
                  <a:gd name="T37" fmla="*/ 1309 h 2043"/>
                  <a:gd name="T38" fmla="*/ 43 w 1612"/>
                  <a:gd name="T39" fmla="*/ 1359 h 2043"/>
                  <a:gd name="T40" fmla="*/ 222 w 1612"/>
                  <a:gd name="T41" fmla="*/ 1403 h 2043"/>
                  <a:gd name="T42" fmla="*/ 237 w 1612"/>
                  <a:gd name="T43" fmla="*/ 1495 h 2043"/>
                  <a:gd name="T44" fmla="*/ 345 w 1612"/>
                  <a:gd name="T45" fmla="*/ 1669 h 2043"/>
                  <a:gd name="T46" fmla="*/ 528 w 1612"/>
                  <a:gd name="T47" fmla="*/ 1595 h 2043"/>
                  <a:gd name="T48" fmla="*/ 488 w 1612"/>
                  <a:gd name="T49" fmla="*/ 1767 h 2043"/>
                  <a:gd name="T50" fmla="*/ 515 w 1612"/>
                  <a:gd name="T51" fmla="*/ 1863 h 2043"/>
                  <a:gd name="T52" fmla="*/ 552 w 1612"/>
                  <a:gd name="T53" fmla="*/ 1771 h 2043"/>
                  <a:gd name="T54" fmla="*/ 682 w 1612"/>
                  <a:gd name="T55" fmla="*/ 1875 h 2043"/>
                  <a:gd name="T56" fmla="*/ 695 w 1612"/>
                  <a:gd name="T57" fmla="*/ 1791 h 2043"/>
                  <a:gd name="T58" fmla="*/ 738 w 1612"/>
                  <a:gd name="T59" fmla="*/ 1931 h 2043"/>
                  <a:gd name="T60" fmla="*/ 774 w 1612"/>
                  <a:gd name="T61" fmla="*/ 1881 h 2043"/>
                  <a:gd name="T62" fmla="*/ 787 w 1612"/>
                  <a:gd name="T63" fmla="*/ 1977 h 2043"/>
                  <a:gd name="T64" fmla="*/ 917 w 1612"/>
                  <a:gd name="T65" fmla="*/ 1923 h 2043"/>
                  <a:gd name="T66" fmla="*/ 967 w 1612"/>
                  <a:gd name="T67" fmla="*/ 2001 h 2043"/>
                  <a:gd name="T68" fmla="*/ 1160 w 1612"/>
                  <a:gd name="T69" fmla="*/ 1983 h 2043"/>
                  <a:gd name="T70" fmla="*/ 1200 w 1612"/>
                  <a:gd name="T71" fmla="*/ 1915 h 2043"/>
                  <a:gd name="T72" fmla="*/ 1236 w 1612"/>
                  <a:gd name="T73" fmla="*/ 1969 h 2043"/>
                  <a:gd name="T74" fmla="*/ 1316 w 1612"/>
                  <a:gd name="T75" fmla="*/ 1913 h 2043"/>
                  <a:gd name="T76" fmla="*/ 1562 w 1612"/>
                  <a:gd name="T77" fmla="*/ 2043 h 2043"/>
                  <a:gd name="T78" fmla="*/ 1612 w 1612"/>
                  <a:gd name="T79" fmla="*/ 1851 h 2043"/>
                  <a:gd name="T80" fmla="*/ 1566 w 1612"/>
                  <a:gd name="T81" fmla="*/ 1687 h 2043"/>
                  <a:gd name="T82" fmla="*/ 1598 w 1612"/>
                  <a:gd name="T83" fmla="*/ 1491 h 2043"/>
                  <a:gd name="T84" fmla="*/ 1555 w 1612"/>
                  <a:gd name="T85" fmla="*/ 1511 h 2043"/>
                  <a:gd name="T86" fmla="*/ 1492 w 1612"/>
                  <a:gd name="T87" fmla="*/ 1359 h 2043"/>
                  <a:gd name="T88" fmla="*/ 1400 w 1612"/>
                  <a:gd name="T89" fmla="*/ 1393 h 2043"/>
                  <a:gd name="T90" fmla="*/ 1316 w 1612"/>
                  <a:gd name="T91" fmla="*/ 1353 h 2043"/>
                  <a:gd name="T92" fmla="*/ 1282 w 1612"/>
                  <a:gd name="T93" fmla="*/ 1413 h 2043"/>
                  <a:gd name="T94" fmla="*/ 1249 w 1612"/>
                  <a:gd name="T95" fmla="*/ 1135 h 2043"/>
                  <a:gd name="T96" fmla="*/ 1166 w 1612"/>
                  <a:gd name="T97" fmla="*/ 1097 h 2043"/>
                  <a:gd name="T98" fmla="*/ 1149 w 1612"/>
                  <a:gd name="T99" fmla="*/ 1013 h 2043"/>
                  <a:gd name="T100" fmla="*/ 1104 w 1612"/>
                  <a:gd name="T101" fmla="*/ 1077 h 2043"/>
                  <a:gd name="T102" fmla="*/ 1056 w 1612"/>
                  <a:gd name="T103" fmla="*/ 1045 h 2043"/>
                  <a:gd name="T104" fmla="*/ 1009 w 1612"/>
                  <a:gd name="T105" fmla="*/ 786 h 2043"/>
                  <a:gd name="T106" fmla="*/ 1016 w 1612"/>
                  <a:gd name="T107" fmla="*/ 696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 h="2043">
                    <a:moveTo>
                      <a:pt x="1016" y="696"/>
                    </a:moveTo>
                    <a:lnTo>
                      <a:pt x="956" y="560"/>
                    </a:lnTo>
                    <a:lnTo>
                      <a:pt x="867" y="574"/>
                    </a:lnTo>
                    <a:lnTo>
                      <a:pt x="782" y="692"/>
                    </a:lnTo>
                    <a:lnTo>
                      <a:pt x="736" y="654"/>
                    </a:lnTo>
                    <a:lnTo>
                      <a:pt x="692" y="494"/>
                    </a:lnTo>
                    <a:lnTo>
                      <a:pt x="642" y="492"/>
                    </a:lnTo>
                    <a:lnTo>
                      <a:pt x="622" y="412"/>
                    </a:lnTo>
                    <a:lnTo>
                      <a:pt x="638" y="234"/>
                    </a:lnTo>
                    <a:lnTo>
                      <a:pt x="600" y="50"/>
                    </a:lnTo>
                    <a:lnTo>
                      <a:pt x="557" y="0"/>
                    </a:lnTo>
                    <a:lnTo>
                      <a:pt x="302" y="126"/>
                    </a:lnTo>
                    <a:lnTo>
                      <a:pt x="98" y="256"/>
                    </a:lnTo>
                    <a:lnTo>
                      <a:pt x="9" y="408"/>
                    </a:lnTo>
                    <a:lnTo>
                      <a:pt x="8" y="959"/>
                    </a:lnTo>
                    <a:lnTo>
                      <a:pt x="53" y="1065"/>
                    </a:lnTo>
                    <a:lnTo>
                      <a:pt x="11" y="1013"/>
                    </a:lnTo>
                    <a:lnTo>
                      <a:pt x="0" y="1193"/>
                    </a:lnTo>
                    <a:lnTo>
                      <a:pt x="7" y="1309"/>
                    </a:lnTo>
                    <a:lnTo>
                      <a:pt x="43" y="1359"/>
                    </a:lnTo>
                    <a:lnTo>
                      <a:pt x="222" y="1403"/>
                    </a:lnTo>
                    <a:lnTo>
                      <a:pt x="237" y="1495"/>
                    </a:lnTo>
                    <a:lnTo>
                      <a:pt x="345" y="1669"/>
                    </a:lnTo>
                    <a:lnTo>
                      <a:pt x="528" y="1595"/>
                    </a:lnTo>
                    <a:lnTo>
                      <a:pt x="488" y="1767"/>
                    </a:lnTo>
                    <a:lnTo>
                      <a:pt x="515" y="1863"/>
                    </a:lnTo>
                    <a:lnTo>
                      <a:pt x="552" y="1771"/>
                    </a:lnTo>
                    <a:lnTo>
                      <a:pt x="682" y="1875"/>
                    </a:lnTo>
                    <a:lnTo>
                      <a:pt x="695" y="1791"/>
                    </a:lnTo>
                    <a:lnTo>
                      <a:pt x="738" y="1931"/>
                    </a:lnTo>
                    <a:lnTo>
                      <a:pt x="774" y="1881"/>
                    </a:lnTo>
                    <a:lnTo>
                      <a:pt x="787" y="1977"/>
                    </a:lnTo>
                    <a:lnTo>
                      <a:pt x="917" y="1923"/>
                    </a:lnTo>
                    <a:lnTo>
                      <a:pt x="967" y="2001"/>
                    </a:lnTo>
                    <a:lnTo>
                      <a:pt x="1160" y="1983"/>
                    </a:lnTo>
                    <a:lnTo>
                      <a:pt x="1200" y="1915"/>
                    </a:lnTo>
                    <a:lnTo>
                      <a:pt x="1236" y="1969"/>
                    </a:lnTo>
                    <a:lnTo>
                      <a:pt x="1316" y="1913"/>
                    </a:lnTo>
                    <a:lnTo>
                      <a:pt x="1562" y="2043"/>
                    </a:lnTo>
                    <a:lnTo>
                      <a:pt x="1612" y="1851"/>
                    </a:lnTo>
                    <a:lnTo>
                      <a:pt x="1566" y="1687"/>
                    </a:lnTo>
                    <a:lnTo>
                      <a:pt x="1598" y="1491"/>
                    </a:lnTo>
                    <a:lnTo>
                      <a:pt x="1555" y="1511"/>
                    </a:lnTo>
                    <a:lnTo>
                      <a:pt x="1492" y="1359"/>
                    </a:lnTo>
                    <a:lnTo>
                      <a:pt x="1400" y="1393"/>
                    </a:lnTo>
                    <a:lnTo>
                      <a:pt x="1316" y="1353"/>
                    </a:lnTo>
                    <a:lnTo>
                      <a:pt x="1282" y="1413"/>
                    </a:lnTo>
                    <a:lnTo>
                      <a:pt x="1249" y="1135"/>
                    </a:lnTo>
                    <a:lnTo>
                      <a:pt x="1166" y="1097"/>
                    </a:lnTo>
                    <a:lnTo>
                      <a:pt x="1149" y="1013"/>
                    </a:lnTo>
                    <a:lnTo>
                      <a:pt x="1104" y="1077"/>
                    </a:lnTo>
                    <a:lnTo>
                      <a:pt x="1056" y="1045"/>
                    </a:lnTo>
                    <a:lnTo>
                      <a:pt x="1009" y="786"/>
                    </a:lnTo>
                    <a:lnTo>
                      <a:pt x="1016" y="696"/>
                    </a:lnTo>
                    <a:close/>
                  </a:path>
                </a:pathLst>
              </a:custGeom>
              <a:solidFill>
                <a:schemeClr val="accent4">
                  <a:lumMod val="75000"/>
                </a:schemeClr>
              </a:solidFill>
              <a:ln w="9525">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19" name="Freeform 47"/>
              <p:cNvSpPr>
                <a:spLocks/>
              </p:cNvSpPr>
              <p:nvPr/>
            </p:nvSpPr>
            <p:spPr bwMode="auto">
              <a:xfrm>
                <a:off x="3887" y="680"/>
                <a:ext cx="1748" cy="1413"/>
              </a:xfrm>
              <a:custGeom>
                <a:avLst/>
                <a:gdLst>
                  <a:gd name="T0" fmla="*/ 1357 w 1748"/>
                  <a:gd name="T1" fmla="*/ 610 h 2827"/>
                  <a:gd name="T2" fmla="*/ 1281 w 1748"/>
                  <a:gd name="T3" fmla="*/ 624 h 2827"/>
                  <a:gd name="T4" fmla="*/ 1038 w 1748"/>
                  <a:gd name="T5" fmla="*/ 564 h 2827"/>
                  <a:gd name="T6" fmla="*/ 895 w 1748"/>
                  <a:gd name="T7" fmla="*/ 522 h 2827"/>
                  <a:gd name="T8" fmla="*/ 816 w 1748"/>
                  <a:gd name="T9" fmla="*/ 432 h 2827"/>
                  <a:gd name="T10" fmla="*/ 673 w 1748"/>
                  <a:gd name="T11" fmla="*/ 412 h 2827"/>
                  <a:gd name="T12" fmla="*/ 609 w 1748"/>
                  <a:gd name="T13" fmla="*/ 408 h 2827"/>
                  <a:gd name="T14" fmla="*/ 466 w 1748"/>
                  <a:gd name="T15" fmla="*/ 310 h 2827"/>
                  <a:gd name="T16" fmla="*/ 343 w 1748"/>
                  <a:gd name="T17" fmla="*/ 44 h 2827"/>
                  <a:gd name="T18" fmla="*/ 106 w 1748"/>
                  <a:gd name="T19" fmla="*/ 46 h 2827"/>
                  <a:gd name="T20" fmla="*/ 148 w 1748"/>
                  <a:gd name="T21" fmla="*/ 306 h 2827"/>
                  <a:gd name="T22" fmla="*/ 2 w 1748"/>
                  <a:gd name="T23" fmla="*/ 540 h 2827"/>
                  <a:gd name="T24" fmla="*/ 189 w 1748"/>
                  <a:gd name="T25" fmla="*/ 870 h 2827"/>
                  <a:gd name="T26" fmla="*/ 194 w 1748"/>
                  <a:gd name="T27" fmla="*/ 1270 h 2827"/>
                  <a:gd name="T28" fmla="*/ 196 w 1748"/>
                  <a:gd name="T29" fmla="*/ 1783 h 2827"/>
                  <a:gd name="T30" fmla="*/ 190 w 1748"/>
                  <a:gd name="T31" fmla="*/ 2117 h 2827"/>
                  <a:gd name="T32" fmla="*/ 299 w 1748"/>
                  <a:gd name="T33" fmla="*/ 2249 h 2827"/>
                  <a:gd name="T34" fmla="*/ 536 w 1748"/>
                  <a:gd name="T35" fmla="*/ 2261 h 2827"/>
                  <a:gd name="T36" fmla="*/ 737 w 1748"/>
                  <a:gd name="T37" fmla="*/ 2407 h 2827"/>
                  <a:gd name="T38" fmla="*/ 872 w 1748"/>
                  <a:gd name="T39" fmla="*/ 2371 h 2827"/>
                  <a:gd name="T40" fmla="*/ 1035 w 1748"/>
                  <a:gd name="T41" fmla="*/ 2329 h 2827"/>
                  <a:gd name="T42" fmla="*/ 1103 w 1748"/>
                  <a:gd name="T43" fmla="*/ 2427 h 2827"/>
                  <a:gd name="T44" fmla="*/ 1153 w 1748"/>
                  <a:gd name="T45" fmla="*/ 2643 h 2827"/>
                  <a:gd name="T46" fmla="*/ 1293 w 1748"/>
                  <a:gd name="T47" fmla="*/ 2823 h 2827"/>
                  <a:gd name="T48" fmla="*/ 1294 w 1748"/>
                  <a:gd name="T49" fmla="*/ 2827 h 2827"/>
                  <a:gd name="T50" fmla="*/ 1412 w 1748"/>
                  <a:gd name="T51" fmla="*/ 2513 h 2827"/>
                  <a:gd name="T52" fmla="*/ 1387 w 1748"/>
                  <a:gd name="T53" fmla="*/ 2391 h 2827"/>
                  <a:gd name="T54" fmla="*/ 1445 w 1748"/>
                  <a:gd name="T55" fmla="*/ 2251 h 2827"/>
                  <a:gd name="T56" fmla="*/ 1416 w 1748"/>
                  <a:gd name="T57" fmla="*/ 1923 h 2827"/>
                  <a:gd name="T58" fmla="*/ 1618 w 1748"/>
                  <a:gd name="T59" fmla="*/ 1857 h 2827"/>
                  <a:gd name="T60" fmla="*/ 1628 w 1748"/>
                  <a:gd name="T61" fmla="*/ 1332 h 2827"/>
                  <a:gd name="T62" fmla="*/ 1748 w 1748"/>
                  <a:gd name="T63" fmla="*/ 1104 h 2827"/>
                  <a:gd name="T64" fmla="*/ 1748 w 1748"/>
                  <a:gd name="T65" fmla="*/ 902 h 2827"/>
                  <a:gd name="T66" fmla="*/ 1734 w 1748"/>
                  <a:gd name="T67" fmla="*/ 722 h 2827"/>
                  <a:gd name="T68" fmla="*/ 1437 w 1748"/>
                  <a:gd name="T69" fmla="*/ 554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8" h="2827">
                    <a:moveTo>
                      <a:pt x="1437" y="554"/>
                    </a:moveTo>
                    <a:lnTo>
                      <a:pt x="1357" y="610"/>
                    </a:lnTo>
                    <a:lnTo>
                      <a:pt x="1321" y="556"/>
                    </a:lnTo>
                    <a:lnTo>
                      <a:pt x="1281" y="624"/>
                    </a:lnTo>
                    <a:lnTo>
                      <a:pt x="1088" y="642"/>
                    </a:lnTo>
                    <a:lnTo>
                      <a:pt x="1038" y="564"/>
                    </a:lnTo>
                    <a:lnTo>
                      <a:pt x="908" y="618"/>
                    </a:lnTo>
                    <a:lnTo>
                      <a:pt x="895" y="522"/>
                    </a:lnTo>
                    <a:lnTo>
                      <a:pt x="859" y="572"/>
                    </a:lnTo>
                    <a:lnTo>
                      <a:pt x="816" y="432"/>
                    </a:lnTo>
                    <a:lnTo>
                      <a:pt x="803" y="516"/>
                    </a:lnTo>
                    <a:lnTo>
                      <a:pt x="673" y="412"/>
                    </a:lnTo>
                    <a:lnTo>
                      <a:pt x="636" y="504"/>
                    </a:lnTo>
                    <a:lnTo>
                      <a:pt x="609" y="408"/>
                    </a:lnTo>
                    <a:lnTo>
                      <a:pt x="649" y="236"/>
                    </a:lnTo>
                    <a:lnTo>
                      <a:pt x="466" y="310"/>
                    </a:lnTo>
                    <a:lnTo>
                      <a:pt x="358" y="136"/>
                    </a:lnTo>
                    <a:lnTo>
                      <a:pt x="343" y="44"/>
                    </a:lnTo>
                    <a:lnTo>
                      <a:pt x="164" y="0"/>
                    </a:lnTo>
                    <a:lnTo>
                      <a:pt x="106" y="46"/>
                    </a:lnTo>
                    <a:lnTo>
                      <a:pt x="101" y="136"/>
                    </a:lnTo>
                    <a:lnTo>
                      <a:pt x="148" y="306"/>
                    </a:lnTo>
                    <a:lnTo>
                      <a:pt x="105" y="260"/>
                    </a:lnTo>
                    <a:lnTo>
                      <a:pt x="2" y="540"/>
                    </a:lnTo>
                    <a:lnTo>
                      <a:pt x="0" y="544"/>
                    </a:lnTo>
                    <a:lnTo>
                      <a:pt x="189" y="870"/>
                    </a:lnTo>
                    <a:lnTo>
                      <a:pt x="242" y="1126"/>
                    </a:lnTo>
                    <a:lnTo>
                      <a:pt x="194" y="1270"/>
                    </a:lnTo>
                    <a:lnTo>
                      <a:pt x="216" y="1537"/>
                    </a:lnTo>
                    <a:lnTo>
                      <a:pt x="196" y="1783"/>
                    </a:lnTo>
                    <a:lnTo>
                      <a:pt x="250" y="2041"/>
                    </a:lnTo>
                    <a:lnTo>
                      <a:pt x="190" y="2117"/>
                    </a:lnTo>
                    <a:lnTo>
                      <a:pt x="212" y="2215"/>
                    </a:lnTo>
                    <a:lnTo>
                      <a:pt x="299" y="2249"/>
                    </a:lnTo>
                    <a:lnTo>
                      <a:pt x="395" y="2193"/>
                    </a:lnTo>
                    <a:lnTo>
                      <a:pt x="536" y="2261"/>
                    </a:lnTo>
                    <a:lnTo>
                      <a:pt x="571" y="2209"/>
                    </a:lnTo>
                    <a:lnTo>
                      <a:pt x="737" y="2407"/>
                    </a:lnTo>
                    <a:lnTo>
                      <a:pt x="842" y="2435"/>
                    </a:lnTo>
                    <a:lnTo>
                      <a:pt x="872" y="2371"/>
                    </a:lnTo>
                    <a:lnTo>
                      <a:pt x="911" y="2421"/>
                    </a:lnTo>
                    <a:lnTo>
                      <a:pt x="1035" y="2329"/>
                    </a:lnTo>
                    <a:lnTo>
                      <a:pt x="1076" y="2351"/>
                    </a:lnTo>
                    <a:lnTo>
                      <a:pt x="1103" y="2427"/>
                    </a:lnTo>
                    <a:lnTo>
                      <a:pt x="1092" y="2513"/>
                    </a:lnTo>
                    <a:lnTo>
                      <a:pt x="1153" y="2643"/>
                    </a:lnTo>
                    <a:lnTo>
                      <a:pt x="1293" y="2825"/>
                    </a:lnTo>
                    <a:lnTo>
                      <a:pt x="1293" y="2823"/>
                    </a:lnTo>
                    <a:lnTo>
                      <a:pt x="1293" y="2825"/>
                    </a:lnTo>
                    <a:lnTo>
                      <a:pt x="1294" y="2827"/>
                    </a:lnTo>
                    <a:lnTo>
                      <a:pt x="1295" y="2827"/>
                    </a:lnTo>
                    <a:lnTo>
                      <a:pt x="1412" y="2513"/>
                    </a:lnTo>
                    <a:lnTo>
                      <a:pt x="1373" y="2477"/>
                    </a:lnTo>
                    <a:lnTo>
                      <a:pt x="1387" y="2391"/>
                    </a:lnTo>
                    <a:lnTo>
                      <a:pt x="1362" y="2317"/>
                    </a:lnTo>
                    <a:lnTo>
                      <a:pt x="1445" y="2251"/>
                    </a:lnTo>
                    <a:lnTo>
                      <a:pt x="1396" y="2003"/>
                    </a:lnTo>
                    <a:lnTo>
                      <a:pt x="1416" y="1923"/>
                    </a:lnTo>
                    <a:lnTo>
                      <a:pt x="1537" y="1799"/>
                    </a:lnTo>
                    <a:lnTo>
                      <a:pt x="1618" y="1857"/>
                    </a:lnTo>
                    <a:lnTo>
                      <a:pt x="1634" y="1769"/>
                    </a:lnTo>
                    <a:lnTo>
                      <a:pt x="1628" y="1332"/>
                    </a:lnTo>
                    <a:lnTo>
                      <a:pt x="1671" y="1322"/>
                    </a:lnTo>
                    <a:lnTo>
                      <a:pt x="1748" y="1104"/>
                    </a:lnTo>
                    <a:lnTo>
                      <a:pt x="1727" y="1010"/>
                    </a:lnTo>
                    <a:lnTo>
                      <a:pt x="1748" y="902"/>
                    </a:lnTo>
                    <a:lnTo>
                      <a:pt x="1735" y="722"/>
                    </a:lnTo>
                    <a:lnTo>
                      <a:pt x="1734" y="722"/>
                    </a:lnTo>
                    <a:lnTo>
                      <a:pt x="1734" y="718"/>
                    </a:lnTo>
                    <a:lnTo>
                      <a:pt x="1437" y="554"/>
                    </a:lnTo>
                    <a:close/>
                  </a:path>
                </a:pathLst>
              </a:custGeom>
              <a:solidFill>
                <a:schemeClr val="accent4">
                  <a:lumMod val="75000"/>
                </a:schemeClr>
              </a:solidFill>
              <a:ln w="9525">
                <a:solidFill>
                  <a:schemeClr val="accent4">
                    <a:lumMod val="60000"/>
                    <a:lumOff val="40000"/>
                  </a:schemeClr>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20" name="Freeform 46"/>
              <p:cNvSpPr>
                <a:spLocks/>
              </p:cNvSpPr>
              <p:nvPr/>
            </p:nvSpPr>
            <p:spPr bwMode="auto">
              <a:xfrm>
                <a:off x="1848" y="1205"/>
                <a:ext cx="1746" cy="1504"/>
              </a:xfrm>
              <a:custGeom>
                <a:avLst/>
                <a:gdLst>
                  <a:gd name="T0" fmla="*/ 1397 w 1746"/>
                  <a:gd name="T1" fmla="*/ 1375 h 3006"/>
                  <a:gd name="T2" fmla="*/ 1376 w 1746"/>
                  <a:gd name="T3" fmla="*/ 995 h 3006"/>
                  <a:gd name="T4" fmla="*/ 1367 w 1746"/>
                  <a:gd name="T5" fmla="*/ 931 h 3006"/>
                  <a:gd name="T6" fmla="*/ 1263 w 1746"/>
                  <a:gd name="T7" fmla="*/ 709 h 3006"/>
                  <a:gd name="T8" fmla="*/ 1041 w 1746"/>
                  <a:gd name="T9" fmla="*/ 921 h 3006"/>
                  <a:gd name="T10" fmla="*/ 720 w 1746"/>
                  <a:gd name="T11" fmla="*/ 771 h 3006"/>
                  <a:gd name="T12" fmla="*/ 492 w 1746"/>
                  <a:gd name="T13" fmla="*/ 741 h 3006"/>
                  <a:gd name="T14" fmla="*/ 431 w 1746"/>
                  <a:gd name="T15" fmla="*/ 178 h 3006"/>
                  <a:gd name="T16" fmla="*/ 316 w 1746"/>
                  <a:gd name="T17" fmla="*/ 72 h 3006"/>
                  <a:gd name="T18" fmla="*/ 177 w 1746"/>
                  <a:gd name="T19" fmla="*/ 140 h 3006"/>
                  <a:gd name="T20" fmla="*/ 0 w 1746"/>
                  <a:gd name="T21" fmla="*/ 84 h 3006"/>
                  <a:gd name="T22" fmla="*/ 58 w 1746"/>
                  <a:gd name="T23" fmla="*/ 290 h 3006"/>
                  <a:gd name="T24" fmla="*/ 68 w 1746"/>
                  <a:gd name="T25" fmla="*/ 663 h 3006"/>
                  <a:gd name="T26" fmla="*/ 177 w 1746"/>
                  <a:gd name="T27" fmla="*/ 1253 h 3006"/>
                  <a:gd name="T28" fmla="*/ 200 w 1746"/>
                  <a:gd name="T29" fmla="*/ 1521 h 3006"/>
                  <a:gd name="T30" fmla="*/ 229 w 1746"/>
                  <a:gd name="T31" fmla="*/ 1985 h 3006"/>
                  <a:gd name="T32" fmla="*/ 308 w 1746"/>
                  <a:gd name="T33" fmla="*/ 1973 h 3006"/>
                  <a:gd name="T34" fmla="*/ 180 w 1746"/>
                  <a:gd name="T35" fmla="*/ 2089 h 3006"/>
                  <a:gd name="T36" fmla="*/ 249 w 1746"/>
                  <a:gd name="T37" fmla="*/ 2386 h 3006"/>
                  <a:gd name="T38" fmla="*/ 399 w 1746"/>
                  <a:gd name="T39" fmla="*/ 2269 h 3006"/>
                  <a:gd name="T40" fmla="*/ 483 w 1746"/>
                  <a:gd name="T41" fmla="*/ 2340 h 3006"/>
                  <a:gd name="T42" fmla="*/ 666 w 1746"/>
                  <a:gd name="T43" fmla="*/ 2480 h 3006"/>
                  <a:gd name="T44" fmla="*/ 741 w 1746"/>
                  <a:gd name="T45" fmla="*/ 2482 h 3006"/>
                  <a:gd name="T46" fmla="*/ 983 w 1746"/>
                  <a:gd name="T47" fmla="*/ 2380 h 3006"/>
                  <a:gd name="T48" fmla="*/ 1036 w 1746"/>
                  <a:gd name="T49" fmla="*/ 2307 h 3006"/>
                  <a:gd name="T50" fmla="*/ 1115 w 1746"/>
                  <a:gd name="T51" fmla="*/ 2536 h 3006"/>
                  <a:gd name="T52" fmla="*/ 1162 w 1746"/>
                  <a:gd name="T53" fmla="*/ 2630 h 3006"/>
                  <a:gd name="T54" fmla="*/ 1372 w 1746"/>
                  <a:gd name="T55" fmla="*/ 2494 h 3006"/>
                  <a:gd name="T56" fmla="*/ 1508 w 1746"/>
                  <a:gd name="T57" fmla="*/ 2906 h 3006"/>
                  <a:gd name="T58" fmla="*/ 1599 w 1746"/>
                  <a:gd name="T59" fmla="*/ 2982 h 3006"/>
                  <a:gd name="T60" fmla="*/ 1648 w 1746"/>
                  <a:gd name="T61" fmla="*/ 3004 h 3006"/>
                  <a:gd name="T62" fmla="*/ 1746 w 1746"/>
                  <a:gd name="T63" fmla="*/ 2618 h 3006"/>
                  <a:gd name="T64" fmla="*/ 1669 w 1746"/>
                  <a:gd name="T65" fmla="*/ 2207 h 3006"/>
                  <a:gd name="T66" fmla="*/ 1616 w 1746"/>
                  <a:gd name="T67" fmla="*/ 2043 h 3006"/>
                  <a:gd name="T68" fmla="*/ 1522 w 1746"/>
                  <a:gd name="T69" fmla="*/ 1683 h 3006"/>
                  <a:gd name="T70" fmla="*/ 1423 w 1746"/>
                  <a:gd name="T71" fmla="*/ 1569 h 3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6" h="3006">
                    <a:moveTo>
                      <a:pt x="1432" y="1503"/>
                    </a:moveTo>
                    <a:lnTo>
                      <a:pt x="1397" y="1375"/>
                    </a:lnTo>
                    <a:lnTo>
                      <a:pt x="1418" y="1285"/>
                    </a:lnTo>
                    <a:lnTo>
                      <a:pt x="1376" y="995"/>
                    </a:lnTo>
                    <a:lnTo>
                      <a:pt x="1411" y="931"/>
                    </a:lnTo>
                    <a:lnTo>
                      <a:pt x="1367" y="931"/>
                    </a:lnTo>
                    <a:lnTo>
                      <a:pt x="1363" y="663"/>
                    </a:lnTo>
                    <a:lnTo>
                      <a:pt x="1263" y="709"/>
                    </a:lnTo>
                    <a:lnTo>
                      <a:pt x="1188" y="839"/>
                    </a:lnTo>
                    <a:lnTo>
                      <a:pt x="1041" y="921"/>
                    </a:lnTo>
                    <a:lnTo>
                      <a:pt x="911" y="813"/>
                    </a:lnTo>
                    <a:lnTo>
                      <a:pt x="720" y="771"/>
                    </a:lnTo>
                    <a:lnTo>
                      <a:pt x="574" y="669"/>
                    </a:lnTo>
                    <a:lnTo>
                      <a:pt x="492" y="741"/>
                    </a:lnTo>
                    <a:lnTo>
                      <a:pt x="394" y="418"/>
                    </a:lnTo>
                    <a:lnTo>
                      <a:pt x="431" y="178"/>
                    </a:lnTo>
                    <a:lnTo>
                      <a:pt x="416" y="94"/>
                    </a:lnTo>
                    <a:lnTo>
                      <a:pt x="316" y="72"/>
                    </a:lnTo>
                    <a:lnTo>
                      <a:pt x="277" y="128"/>
                    </a:lnTo>
                    <a:lnTo>
                      <a:pt x="177" y="140"/>
                    </a:lnTo>
                    <a:lnTo>
                      <a:pt x="3" y="0"/>
                    </a:lnTo>
                    <a:lnTo>
                      <a:pt x="0" y="84"/>
                    </a:lnTo>
                    <a:lnTo>
                      <a:pt x="50" y="140"/>
                    </a:lnTo>
                    <a:lnTo>
                      <a:pt x="58" y="290"/>
                    </a:lnTo>
                    <a:lnTo>
                      <a:pt x="29" y="352"/>
                    </a:lnTo>
                    <a:lnTo>
                      <a:pt x="68" y="663"/>
                    </a:lnTo>
                    <a:lnTo>
                      <a:pt x="198" y="945"/>
                    </a:lnTo>
                    <a:lnTo>
                      <a:pt x="177" y="1253"/>
                    </a:lnTo>
                    <a:lnTo>
                      <a:pt x="207" y="1337"/>
                    </a:lnTo>
                    <a:lnTo>
                      <a:pt x="200" y="1521"/>
                    </a:lnTo>
                    <a:lnTo>
                      <a:pt x="165" y="1697"/>
                    </a:lnTo>
                    <a:lnTo>
                      <a:pt x="229" y="1985"/>
                    </a:lnTo>
                    <a:lnTo>
                      <a:pt x="269" y="2023"/>
                    </a:lnTo>
                    <a:lnTo>
                      <a:pt x="308" y="1973"/>
                    </a:lnTo>
                    <a:lnTo>
                      <a:pt x="293" y="2065"/>
                    </a:lnTo>
                    <a:lnTo>
                      <a:pt x="180" y="2089"/>
                    </a:lnTo>
                    <a:lnTo>
                      <a:pt x="176" y="2093"/>
                    </a:lnTo>
                    <a:lnTo>
                      <a:pt x="249" y="2386"/>
                    </a:lnTo>
                    <a:lnTo>
                      <a:pt x="290" y="2414"/>
                    </a:lnTo>
                    <a:lnTo>
                      <a:pt x="399" y="2269"/>
                    </a:lnTo>
                    <a:lnTo>
                      <a:pt x="483" y="2338"/>
                    </a:lnTo>
                    <a:lnTo>
                      <a:pt x="483" y="2340"/>
                    </a:lnTo>
                    <a:lnTo>
                      <a:pt x="614" y="2364"/>
                    </a:lnTo>
                    <a:lnTo>
                      <a:pt x="666" y="2480"/>
                    </a:lnTo>
                    <a:lnTo>
                      <a:pt x="703" y="2430"/>
                    </a:lnTo>
                    <a:lnTo>
                      <a:pt x="741" y="2482"/>
                    </a:lnTo>
                    <a:lnTo>
                      <a:pt x="845" y="2382"/>
                    </a:lnTo>
                    <a:lnTo>
                      <a:pt x="983" y="2380"/>
                    </a:lnTo>
                    <a:lnTo>
                      <a:pt x="993" y="2299"/>
                    </a:lnTo>
                    <a:lnTo>
                      <a:pt x="1036" y="2307"/>
                    </a:lnTo>
                    <a:lnTo>
                      <a:pt x="1065" y="2488"/>
                    </a:lnTo>
                    <a:lnTo>
                      <a:pt x="1115" y="2536"/>
                    </a:lnTo>
                    <a:lnTo>
                      <a:pt x="1116" y="2624"/>
                    </a:lnTo>
                    <a:lnTo>
                      <a:pt x="1162" y="2630"/>
                    </a:lnTo>
                    <a:lnTo>
                      <a:pt x="1330" y="2450"/>
                    </a:lnTo>
                    <a:lnTo>
                      <a:pt x="1372" y="2494"/>
                    </a:lnTo>
                    <a:lnTo>
                      <a:pt x="1397" y="2756"/>
                    </a:lnTo>
                    <a:lnTo>
                      <a:pt x="1508" y="2906"/>
                    </a:lnTo>
                    <a:lnTo>
                      <a:pt x="1551" y="2874"/>
                    </a:lnTo>
                    <a:lnTo>
                      <a:pt x="1599" y="2982"/>
                    </a:lnTo>
                    <a:lnTo>
                      <a:pt x="1648" y="3006"/>
                    </a:lnTo>
                    <a:lnTo>
                      <a:pt x="1648" y="3004"/>
                    </a:lnTo>
                    <a:lnTo>
                      <a:pt x="1633" y="2776"/>
                    </a:lnTo>
                    <a:lnTo>
                      <a:pt x="1746" y="2618"/>
                    </a:lnTo>
                    <a:lnTo>
                      <a:pt x="1742" y="2340"/>
                    </a:lnTo>
                    <a:lnTo>
                      <a:pt x="1669" y="2207"/>
                    </a:lnTo>
                    <a:lnTo>
                      <a:pt x="1667" y="2109"/>
                    </a:lnTo>
                    <a:lnTo>
                      <a:pt x="1616" y="2043"/>
                    </a:lnTo>
                    <a:lnTo>
                      <a:pt x="1642" y="1975"/>
                    </a:lnTo>
                    <a:lnTo>
                      <a:pt x="1522" y="1683"/>
                    </a:lnTo>
                    <a:lnTo>
                      <a:pt x="1425" y="1667"/>
                    </a:lnTo>
                    <a:lnTo>
                      <a:pt x="1423" y="1569"/>
                    </a:lnTo>
                    <a:lnTo>
                      <a:pt x="1432" y="1503"/>
                    </a:lnTo>
                    <a:close/>
                  </a:path>
                </a:pathLst>
              </a:custGeom>
              <a:solidFill>
                <a:schemeClr val="accent4">
                  <a:lumMod val="75000"/>
                </a:schemeClr>
              </a:solidFill>
              <a:ln w="9525">
                <a:solidFill>
                  <a:schemeClr val="accent4">
                    <a:lumMod val="60000"/>
                    <a:lumOff val="40000"/>
                  </a:schemeClr>
                </a:solidFill>
                <a:round/>
                <a:headEnd/>
                <a:tailEnd/>
              </a:ln>
            </p:spPr>
            <p:txBody>
              <a:bodyPr vert="horz" wrap="square" lIns="68580" tIns="34290" rIns="68580" bIns="34290" numCol="1" anchor="t" anchorCtr="0" compatLnSpc="1">
                <a:prstTxWarp prst="textNoShape">
                  <a:avLst/>
                </a:prstTxWarp>
              </a:bodyPr>
              <a:lstStyle/>
              <a:p>
                <a:endParaRPr lang="fr-FR" sz="1050"/>
              </a:p>
            </p:txBody>
          </p:sp>
          <p:grpSp>
            <p:nvGrpSpPr>
              <p:cNvPr id="21" name="Group 43"/>
              <p:cNvGrpSpPr>
                <a:grpSpLocks/>
              </p:cNvGrpSpPr>
              <p:nvPr/>
            </p:nvGrpSpPr>
            <p:grpSpPr bwMode="auto">
              <a:xfrm>
                <a:off x="0" y="1960"/>
                <a:ext cx="2336" cy="1484"/>
                <a:chOff x="0" y="1960"/>
                <a:chExt cx="2336" cy="1484"/>
              </a:xfrm>
            </p:grpSpPr>
            <p:sp>
              <p:nvSpPr>
                <p:cNvPr id="47" name="Freeform 45"/>
                <p:cNvSpPr>
                  <a:spLocks noEditPoints="1"/>
                </p:cNvSpPr>
                <p:nvPr/>
              </p:nvSpPr>
              <p:spPr bwMode="auto">
                <a:xfrm>
                  <a:off x="0" y="1960"/>
                  <a:ext cx="2336" cy="1367"/>
                </a:xfrm>
                <a:custGeom>
                  <a:avLst/>
                  <a:gdLst>
                    <a:gd name="T0" fmla="*/ 1322 w 2336"/>
                    <a:gd name="T1" fmla="*/ 746 h 2734"/>
                    <a:gd name="T2" fmla="*/ 1245 w 2336"/>
                    <a:gd name="T3" fmla="*/ 458 h 2734"/>
                    <a:gd name="T4" fmla="*/ 1140 w 2336"/>
                    <a:gd name="T5" fmla="*/ 110 h 2734"/>
                    <a:gd name="T6" fmla="*/ 1089 w 2336"/>
                    <a:gd name="T7" fmla="*/ 12 h 2734"/>
                    <a:gd name="T8" fmla="*/ 873 w 2336"/>
                    <a:gd name="T9" fmla="*/ 112 h 2734"/>
                    <a:gd name="T10" fmla="*/ 777 w 2336"/>
                    <a:gd name="T11" fmla="*/ 340 h 2734"/>
                    <a:gd name="T12" fmla="*/ 608 w 2336"/>
                    <a:gd name="T13" fmla="*/ 280 h 2734"/>
                    <a:gd name="T14" fmla="*/ 540 w 2336"/>
                    <a:gd name="T15" fmla="*/ 402 h 2734"/>
                    <a:gd name="T16" fmla="*/ 295 w 2336"/>
                    <a:gd name="T17" fmla="*/ 254 h 2734"/>
                    <a:gd name="T18" fmla="*/ 51 w 2336"/>
                    <a:gd name="T19" fmla="*/ 438 h 2734"/>
                    <a:gd name="T20" fmla="*/ 27 w 2336"/>
                    <a:gd name="T21" fmla="*/ 855 h 2734"/>
                    <a:gd name="T22" fmla="*/ 297 w 2336"/>
                    <a:gd name="T23" fmla="*/ 746 h 2734"/>
                    <a:gd name="T24" fmla="*/ 323 w 2336"/>
                    <a:gd name="T25" fmla="*/ 859 h 2734"/>
                    <a:gd name="T26" fmla="*/ 313 w 2336"/>
                    <a:gd name="T27" fmla="*/ 1007 h 2734"/>
                    <a:gd name="T28" fmla="*/ 298 w 2336"/>
                    <a:gd name="T29" fmla="*/ 967 h 2734"/>
                    <a:gd name="T30" fmla="*/ 126 w 2336"/>
                    <a:gd name="T31" fmla="*/ 891 h 2734"/>
                    <a:gd name="T32" fmla="*/ 166 w 2336"/>
                    <a:gd name="T33" fmla="*/ 1079 h 2734"/>
                    <a:gd name="T34" fmla="*/ 305 w 2336"/>
                    <a:gd name="T35" fmla="*/ 1281 h 2734"/>
                    <a:gd name="T36" fmla="*/ 51 w 2336"/>
                    <a:gd name="T37" fmla="*/ 1355 h 2734"/>
                    <a:gd name="T38" fmla="*/ 230 w 2336"/>
                    <a:gd name="T39" fmla="*/ 1731 h 2734"/>
                    <a:gd name="T40" fmla="*/ 382 w 2336"/>
                    <a:gd name="T41" fmla="*/ 1791 h 2734"/>
                    <a:gd name="T42" fmla="*/ 370 w 2336"/>
                    <a:gd name="T43" fmla="*/ 1689 h 2734"/>
                    <a:gd name="T44" fmla="*/ 413 w 2336"/>
                    <a:gd name="T45" fmla="*/ 1677 h 2734"/>
                    <a:gd name="T46" fmla="*/ 428 w 2336"/>
                    <a:gd name="T47" fmla="*/ 1839 h 2734"/>
                    <a:gd name="T48" fmla="*/ 613 w 2336"/>
                    <a:gd name="T49" fmla="*/ 1951 h 2734"/>
                    <a:gd name="T50" fmla="*/ 659 w 2336"/>
                    <a:gd name="T51" fmla="*/ 1923 h 2734"/>
                    <a:gd name="T52" fmla="*/ 751 w 2336"/>
                    <a:gd name="T53" fmla="*/ 1981 h 2734"/>
                    <a:gd name="T54" fmla="*/ 804 w 2336"/>
                    <a:gd name="T55" fmla="*/ 2171 h 2734"/>
                    <a:gd name="T56" fmla="*/ 847 w 2336"/>
                    <a:gd name="T57" fmla="*/ 2043 h 2734"/>
                    <a:gd name="T58" fmla="*/ 882 w 2336"/>
                    <a:gd name="T59" fmla="*/ 2207 h 2734"/>
                    <a:gd name="T60" fmla="*/ 942 w 2336"/>
                    <a:gd name="T61" fmla="*/ 2257 h 2734"/>
                    <a:gd name="T62" fmla="*/ 967 w 2336"/>
                    <a:gd name="T63" fmla="*/ 2541 h 2734"/>
                    <a:gd name="T64" fmla="*/ 1024 w 2336"/>
                    <a:gd name="T65" fmla="*/ 2453 h 2734"/>
                    <a:gd name="T66" fmla="*/ 1090 w 2336"/>
                    <a:gd name="T67" fmla="*/ 2303 h 2734"/>
                    <a:gd name="T68" fmla="*/ 1217 w 2336"/>
                    <a:gd name="T69" fmla="*/ 2395 h 2734"/>
                    <a:gd name="T70" fmla="*/ 1123 w 2336"/>
                    <a:gd name="T71" fmla="*/ 2519 h 2734"/>
                    <a:gd name="T72" fmla="*/ 1428 w 2336"/>
                    <a:gd name="T73" fmla="*/ 2651 h 2734"/>
                    <a:gd name="T74" fmla="*/ 1406 w 2336"/>
                    <a:gd name="T75" fmla="*/ 2734 h 2734"/>
                    <a:gd name="T76" fmla="*/ 1721 w 2336"/>
                    <a:gd name="T77" fmla="*/ 2313 h 2734"/>
                    <a:gd name="T78" fmla="*/ 2085 w 2336"/>
                    <a:gd name="T79" fmla="*/ 2093 h 2734"/>
                    <a:gd name="T80" fmla="*/ 2252 w 2336"/>
                    <a:gd name="T81" fmla="*/ 1871 h 2734"/>
                    <a:gd name="T82" fmla="*/ 2330 w 2336"/>
                    <a:gd name="T83" fmla="*/ 1201 h 2734"/>
                    <a:gd name="T84" fmla="*/ 2138 w 2336"/>
                    <a:gd name="T85" fmla="*/ 905 h 2734"/>
                    <a:gd name="T86" fmla="*/ 2023 w 2336"/>
                    <a:gd name="T87" fmla="*/ 584 h 2734"/>
                    <a:gd name="T88" fmla="*/ 1860 w 2336"/>
                    <a:gd name="T89" fmla="*/ 408 h 2734"/>
                    <a:gd name="T90" fmla="*/ 1788 w 2336"/>
                    <a:gd name="T91" fmla="*/ 720 h 2734"/>
                    <a:gd name="T92" fmla="*/ 1682 w 2336"/>
                    <a:gd name="T93" fmla="*/ 526 h 2734"/>
                    <a:gd name="T94" fmla="*/ 1604 w 2336"/>
                    <a:gd name="T95" fmla="*/ 500 h 2734"/>
                    <a:gd name="T96" fmla="*/ 2195 w 2336"/>
                    <a:gd name="T97" fmla="*/ 2133 h 2734"/>
                    <a:gd name="T98" fmla="*/ 2195 w 2336"/>
                    <a:gd name="T99" fmla="*/ 2133 h 2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36" h="2734">
                      <a:moveTo>
                        <a:pt x="1541" y="464"/>
                      </a:moveTo>
                      <a:lnTo>
                        <a:pt x="1486" y="472"/>
                      </a:lnTo>
                      <a:lnTo>
                        <a:pt x="1322" y="746"/>
                      </a:lnTo>
                      <a:lnTo>
                        <a:pt x="1308" y="634"/>
                      </a:lnTo>
                      <a:lnTo>
                        <a:pt x="1246" y="552"/>
                      </a:lnTo>
                      <a:lnTo>
                        <a:pt x="1245" y="458"/>
                      </a:lnTo>
                      <a:lnTo>
                        <a:pt x="1175" y="216"/>
                      </a:lnTo>
                      <a:lnTo>
                        <a:pt x="1131" y="198"/>
                      </a:lnTo>
                      <a:lnTo>
                        <a:pt x="1140" y="110"/>
                      </a:lnTo>
                      <a:lnTo>
                        <a:pt x="1094" y="122"/>
                      </a:lnTo>
                      <a:lnTo>
                        <a:pt x="1069" y="214"/>
                      </a:lnTo>
                      <a:lnTo>
                        <a:pt x="1089" y="12"/>
                      </a:lnTo>
                      <a:lnTo>
                        <a:pt x="1017" y="110"/>
                      </a:lnTo>
                      <a:lnTo>
                        <a:pt x="1008" y="0"/>
                      </a:lnTo>
                      <a:lnTo>
                        <a:pt x="873" y="112"/>
                      </a:lnTo>
                      <a:lnTo>
                        <a:pt x="850" y="38"/>
                      </a:lnTo>
                      <a:lnTo>
                        <a:pt x="781" y="150"/>
                      </a:lnTo>
                      <a:lnTo>
                        <a:pt x="777" y="340"/>
                      </a:lnTo>
                      <a:lnTo>
                        <a:pt x="726" y="352"/>
                      </a:lnTo>
                      <a:lnTo>
                        <a:pt x="651" y="262"/>
                      </a:lnTo>
                      <a:lnTo>
                        <a:pt x="608" y="280"/>
                      </a:lnTo>
                      <a:lnTo>
                        <a:pt x="599" y="386"/>
                      </a:lnTo>
                      <a:lnTo>
                        <a:pt x="565" y="302"/>
                      </a:lnTo>
                      <a:lnTo>
                        <a:pt x="540" y="402"/>
                      </a:lnTo>
                      <a:lnTo>
                        <a:pt x="539" y="202"/>
                      </a:lnTo>
                      <a:lnTo>
                        <a:pt x="318" y="332"/>
                      </a:lnTo>
                      <a:lnTo>
                        <a:pt x="295" y="254"/>
                      </a:lnTo>
                      <a:lnTo>
                        <a:pt x="139" y="422"/>
                      </a:lnTo>
                      <a:lnTo>
                        <a:pt x="179" y="464"/>
                      </a:lnTo>
                      <a:lnTo>
                        <a:pt x="51" y="438"/>
                      </a:lnTo>
                      <a:lnTo>
                        <a:pt x="22" y="510"/>
                      </a:lnTo>
                      <a:lnTo>
                        <a:pt x="0" y="786"/>
                      </a:lnTo>
                      <a:lnTo>
                        <a:pt x="27" y="855"/>
                      </a:lnTo>
                      <a:lnTo>
                        <a:pt x="69" y="821"/>
                      </a:lnTo>
                      <a:lnTo>
                        <a:pt x="110" y="857"/>
                      </a:lnTo>
                      <a:lnTo>
                        <a:pt x="297" y="746"/>
                      </a:lnTo>
                      <a:lnTo>
                        <a:pt x="240" y="800"/>
                      </a:lnTo>
                      <a:lnTo>
                        <a:pt x="232" y="903"/>
                      </a:lnTo>
                      <a:lnTo>
                        <a:pt x="323" y="859"/>
                      </a:lnTo>
                      <a:lnTo>
                        <a:pt x="316" y="947"/>
                      </a:lnTo>
                      <a:lnTo>
                        <a:pt x="361" y="987"/>
                      </a:lnTo>
                      <a:lnTo>
                        <a:pt x="313" y="1007"/>
                      </a:lnTo>
                      <a:lnTo>
                        <a:pt x="410" y="1087"/>
                      </a:lnTo>
                      <a:lnTo>
                        <a:pt x="319" y="1045"/>
                      </a:lnTo>
                      <a:lnTo>
                        <a:pt x="298" y="967"/>
                      </a:lnTo>
                      <a:lnTo>
                        <a:pt x="241" y="999"/>
                      </a:lnTo>
                      <a:lnTo>
                        <a:pt x="152" y="965"/>
                      </a:lnTo>
                      <a:lnTo>
                        <a:pt x="126" y="891"/>
                      </a:lnTo>
                      <a:lnTo>
                        <a:pt x="102" y="1003"/>
                      </a:lnTo>
                      <a:lnTo>
                        <a:pt x="140" y="1163"/>
                      </a:lnTo>
                      <a:lnTo>
                        <a:pt x="166" y="1079"/>
                      </a:lnTo>
                      <a:lnTo>
                        <a:pt x="209" y="1085"/>
                      </a:lnTo>
                      <a:lnTo>
                        <a:pt x="292" y="1183"/>
                      </a:lnTo>
                      <a:lnTo>
                        <a:pt x="305" y="1281"/>
                      </a:lnTo>
                      <a:lnTo>
                        <a:pt x="281" y="1357"/>
                      </a:lnTo>
                      <a:lnTo>
                        <a:pt x="244" y="1317"/>
                      </a:lnTo>
                      <a:lnTo>
                        <a:pt x="51" y="1355"/>
                      </a:lnTo>
                      <a:lnTo>
                        <a:pt x="27" y="1431"/>
                      </a:lnTo>
                      <a:lnTo>
                        <a:pt x="173" y="1541"/>
                      </a:lnTo>
                      <a:lnTo>
                        <a:pt x="230" y="1731"/>
                      </a:lnTo>
                      <a:lnTo>
                        <a:pt x="214" y="1899"/>
                      </a:lnTo>
                      <a:lnTo>
                        <a:pt x="326" y="1919"/>
                      </a:lnTo>
                      <a:lnTo>
                        <a:pt x="382" y="1791"/>
                      </a:lnTo>
                      <a:lnTo>
                        <a:pt x="382" y="1779"/>
                      </a:lnTo>
                      <a:lnTo>
                        <a:pt x="382" y="1777"/>
                      </a:lnTo>
                      <a:lnTo>
                        <a:pt x="370" y="1689"/>
                      </a:lnTo>
                      <a:lnTo>
                        <a:pt x="386" y="1685"/>
                      </a:lnTo>
                      <a:lnTo>
                        <a:pt x="391" y="1589"/>
                      </a:lnTo>
                      <a:lnTo>
                        <a:pt x="413" y="1677"/>
                      </a:lnTo>
                      <a:lnTo>
                        <a:pt x="386" y="1685"/>
                      </a:lnTo>
                      <a:lnTo>
                        <a:pt x="382" y="1779"/>
                      </a:lnTo>
                      <a:lnTo>
                        <a:pt x="428" y="1839"/>
                      </a:lnTo>
                      <a:lnTo>
                        <a:pt x="497" y="1789"/>
                      </a:lnTo>
                      <a:lnTo>
                        <a:pt x="570" y="1969"/>
                      </a:lnTo>
                      <a:lnTo>
                        <a:pt x="613" y="1951"/>
                      </a:lnTo>
                      <a:lnTo>
                        <a:pt x="613" y="1863"/>
                      </a:lnTo>
                      <a:lnTo>
                        <a:pt x="619" y="1951"/>
                      </a:lnTo>
                      <a:lnTo>
                        <a:pt x="659" y="1923"/>
                      </a:lnTo>
                      <a:lnTo>
                        <a:pt x="649" y="2007"/>
                      </a:lnTo>
                      <a:lnTo>
                        <a:pt x="693" y="2029"/>
                      </a:lnTo>
                      <a:lnTo>
                        <a:pt x="751" y="1981"/>
                      </a:lnTo>
                      <a:lnTo>
                        <a:pt x="755" y="1889"/>
                      </a:lnTo>
                      <a:lnTo>
                        <a:pt x="765" y="2125"/>
                      </a:lnTo>
                      <a:lnTo>
                        <a:pt x="804" y="2171"/>
                      </a:lnTo>
                      <a:lnTo>
                        <a:pt x="845" y="2131"/>
                      </a:lnTo>
                      <a:lnTo>
                        <a:pt x="838" y="1951"/>
                      </a:lnTo>
                      <a:lnTo>
                        <a:pt x="847" y="2043"/>
                      </a:lnTo>
                      <a:lnTo>
                        <a:pt x="893" y="2061"/>
                      </a:lnTo>
                      <a:lnTo>
                        <a:pt x="860" y="2127"/>
                      </a:lnTo>
                      <a:lnTo>
                        <a:pt x="882" y="2207"/>
                      </a:lnTo>
                      <a:lnTo>
                        <a:pt x="938" y="2255"/>
                      </a:lnTo>
                      <a:lnTo>
                        <a:pt x="980" y="2217"/>
                      </a:lnTo>
                      <a:lnTo>
                        <a:pt x="942" y="2257"/>
                      </a:lnTo>
                      <a:lnTo>
                        <a:pt x="946" y="2341"/>
                      </a:lnTo>
                      <a:lnTo>
                        <a:pt x="979" y="2427"/>
                      </a:lnTo>
                      <a:lnTo>
                        <a:pt x="967" y="2541"/>
                      </a:lnTo>
                      <a:lnTo>
                        <a:pt x="1000" y="2613"/>
                      </a:lnTo>
                      <a:lnTo>
                        <a:pt x="981" y="2525"/>
                      </a:lnTo>
                      <a:lnTo>
                        <a:pt x="1024" y="2453"/>
                      </a:lnTo>
                      <a:lnTo>
                        <a:pt x="1072" y="2427"/>
                      </a:lnTo>
                      <a:lnTo>
                        <a:pt x="1109" y="2485"/>
                      </a:lnTo>
                      <a:lnTo>
                        <a:pt x="1090" y="2303"/>
                      </a:lnTo>
                      <a:lnTo>
                        <a:pt x="1138" y="2453"/>
                      </a:lnTo>
                      <a:lnTo>
                        <a:pt x="1161" y="2375"/>
                      </a:lnTo>
                      <a:lnTo>
                        <a:pt x="1217" y="2395"/>
                      </a:lnTo>
                      <a:lnTo>
                        <a:pt x="1249" y="2467"/>
                      </a:lnTo>
                      <a:lnTo>
                        <a:pt x="1219" y="2543"/>
                      </a:lnTo>
                      <a:lnTo>
                        <a:pt x="1123" y="2519"/>
                      </a:lnTo>
                      <a:lnTo>
                        <a:pt x="1196" y="2635"/>
                      </a:lnTo>
                      <a:lnTo>
                        <a:pt x="1386" y="2603"/>
                      </a:lnTo>
                      <a:lnTo>
                        <a:pt x="1428" y="2651"/>
                      </a:lnTo>
                      <a:lnTo>
                        <a:pt x="1382" y="2657"/>
                      </a:lnTo>
                      <a:lnTo>
                        <a:pt x="1405" y="2734"/>
                      </a:lnTo>
                      <a:lnTo>
                        <a:pt x="1406" y="2734"/>
                      </a:lnTo>
                      <a:lnTo>
                        <a:pt x="1635" y="2601"/>
                      </a:lnTo>
                      <a:lnTo>
                        <a:pt x="1642" y="2417"/>
                      </a:lnTo>
                      <a:lnTo>
                        <a:pt x="1721" y="2313"/>
                      </a:lnTo>
                      <a:lnTo>
                        <a:pt x="1923" y="2299"/>
                      </a:lnTo>
                      <a:lnTo>
                        <a:pt x="1948" y="2213"/>
                      </a:lnTo>
                      <a:lnTo>
                        <a:pt x="2085" y="2093"/>
                      </a:lnTo>
                      <a:lnTo>
                        <a:pt x="2191" y="2199"/>
                      </a:lnTo>
                      <a:lnTo>
                        <a:pt x="2197" y="2137"/>
                      </a:lnTo>
                      <a:lnTo>
                        <a:pt x="2252" y="1871"/>
                      </a:lnTo>
                      <a:lnTo>
                        <a:pt x="2336" y="1803"/>
                      </a:lnTo>
                      <a:lnTo>
                        <a:pt x="2307" y="1273"/>
                      </a:lnTo>
                      <a:lnTo>
                        <a:pt x="2330" y="1201"/>
                      </a:lnTo>
                      <a:lnTo>
                        <a:pt x="2331" y="829"/>
                      </a:lnTo>
                      <a:lnTo>
                        <a:pt x="2247" y="760"/>
                      </a:lnTo>
                      <a:lnTo>
                        <a:pt x="2138" y="905"/>
                      </a:lnTo>
                      <a:lnTo>
                        <a:pt x="2097" y="877"/>
                      </a:lnTo>
                      <a:lnTo>
                        <a:pt x="2024" y="584"/>
                      </a:lnTo>
                      <a:lnTo>
                        <a:pt x="2023" y="584"/>
                      </a:lnTo>
                      <a:lnTo>
                        <a:pt x="2022" y="580"/>
                      </a:lnTo>
                      <a:lnTo>
                        <a:pt x="1855" y="582"/>
                      </a:lnTo>
                      <a:lnTo>
                        <a:pt x="1860" y="408"/>
                      </a:lnTo>
                      <a:lnTo>
                        <a:pt x="1809" y="430"/>
                      </a:lnTo>
                      <a:lnTo>
                        <a:pt x="1749" y="548"/>
                      </a:lnTo>
                      <a:lnTo>
                        <a:pt x="1788" y="720"/>
                      </a:lnTo>
                      <a:lnTo>
                        <a:pt x="1752" y="664"/>
                      </a:lnTo>
                      <a:lnTo>
                        <a:pt x="1726" y="526"/>
                      </a:lnTo>
                      <a:lnTo>
                        <a:pt x="1682" y="526"/>
                      </a:lnTo>
                      <a:lnTo>
                        <a:pt x="1682" y="584"/>
                      </a:lnTo>
                      <a:lnTo>
                        <a:pt x="1619" y="594"/>
                      </a:lnTo>
                      <a:lnTo>
                        <a:pt x="1604" y="500"/>
                      </a:lnTo>
                      <a:lnTo>
                        <a:pt x="1557" y="542"/>
                      </a:lnTo>
                      <a:lnTo>
                        <a:pt x="1541" y="464"/>
                      </a:lnTo>
                      <a:close/>
                      <a:moveTo>
                        <a:pt x="2195" y="2133"/>
                      </a:moveTo>
                      <a:lnTo>
                        <a:pt x="2189" y="2197"/>
                      </a:lnTo>
                      <a:lnTo>
                        <a:pt x="2181" y="2189"/>
                      </a:lnTo>
                      <a:lnTo>
                        <a:pt x="2195" y="2133"/>
                      </a:lnTo>
                      <a:close/>
                    </a:path>
                  </a:pathLst>
                </a:custGeom>
                <a:solidFill>
                  <a:schemeClr val="accent3"/>
                </a:solidFill>
                <a:ln w="9525">
                  <a:solidFill>
                    <a:schemeClr val="accent3">
                      <a:lumMod val="75000"/>
                    </a:schemeClr>
                  </a:solidFill>
                  <a:round/>
                  <a:headEnd/>
                  <a:tailEnd/>
                </a:ln>
              </p:spPr>
              <p:txBody>
                <a:bodyPr vert="horz" wrap="square" lIns="68580" tIns="34290" rIns="68580" bIns="34290" numCol="1" anchor="t" anchorCtr="0" compatLnSpc="1">
                  <a:prstTxWarp prst="textNoShape">
                    <a:avLst/>
                  </a:prstTxWarp>
                </a:bodyPr>
                <a:lstStyle/>
                <a:p>
                  <a:endParaRPr lang="fr-FR" sz="1050" dirty="0"/>
                </a:p>
              </p:txBody>
            </p:sp>
            <p:sp>
              <p:nvSpPr>
                <p:cNvPr id="48" name="Freeform 44"/>
                <p:cNvSpPr>
                  <a:spLocks/>
                </p:cNvSpPr>
                <p:nvPr/>
              </p:nvSpPr>
              <p:spPr bwMode="auto">
                <a:xfrm>
                  <a:off x="887" y="3373"/>
                  <a:ext cx="121" cy="71"/>
                </a:xfrm>
                <a:custGeom>
                  <a:avLst/>
                  <a:gdLst>
                    <a:gd name="T0" fmla="*/ 121 w 121"/>
                    <a:gd name="T1" fmla="*/ 104 h 142"/>
                    <a:gd name="T2" fmla="*/ 44 w 121"/>
                    <a:gd name="T3" fmla="*/ 0 h 142"/>
                    <a:gd name="T4" fmla="*/ 0 w 121"/>
                    <a:gd name="T5" fmla="*/ 12 h 142"/>
                    <a:gd name="T6" fmla="*/ 12 w 121"/>
                    <a:gd name="T7" fmla="*/ 112 h 142"/>
                    <a:gd name="T8" fmla="*/ 62 w 121"/>
                    <a:gd name="T9" fmla="*/ 142 h 142"/>
                    <a:gd name="T10" fmla="*/ 121 w 121"/>
                    <a:gd name="T11" fmla="*/ 104 h 142"/>
                  </a:gdLst>
                  <a:ahLst/>
                  <a:cxnLst>
                    <a:cxn ang="0">
                      <a:pos x="T0" y="T1"/>
                    </a:cxn>
                    <a:cxn ang="0">
                      <a:pos x="T2" y="T3"/>
                    </a:cxn>
                    <a:cxn ang="0">
                      <a:pos x="T4" y="T5"/>
                    </a:cxn>
                    <a:cxn ang="0">
                      <a:pos x="T6" y="T7"/>
                    </a:cxn>
                    <a:cxn ang="0">
                      <a:pos x="T8" y="T9"/>
                    </a:cxn>
                    <a:cxn ang="0">
                      <a:pos x="T10" y="T11"/>
                    </a:cxn>
                  </a:cxnLst>
                  <a:rect l="0" t="0" r="r" b="b"/>
                  <a:pathLst>
                    <a:path w="121" h="142">
                      <a:moveTo>
                        <a:pt x="121" y="104"/>
                      </a:moveTo>
                      <a:lnTo>
                        <a:pt x="44" y="0"/>
                      </a:lnTo>
                      <a:lnTo>
                        <a:pt x="0" y="12"/>
                      </a:lnTo>
                      <a:lnTo>
                        <a:pt x="12" y="112"/>
                      </a:lnTo>
                      <a:lnTo>
                        <a:pt x="62" y="142"/>
                      </a:lnTo>
                      <a:lnTo>
                        <a:pt x="121" y="104"/>
                      </a:lnTo>
                      <a:close/>
                    </a:path>
                  </a:pathLst>
                </a:custGeom>
                <a:solidFill>
                  <a:srgbClr val="F6F4EC"/>
                </a:solidFill>
                <a:ln w="9525">
                  <a:solidFill>
                    <a:srgbClr val="9BBB59"/>
                  </a:solidFill>
                  <a:round/>
                  <a:headEnd/>
                  <a:tailEnd/>
                </a:ln>
              </p:spPr>
              <p:txBody>
                <a:bodyPr vert="horz" wrap="square" lIns="68580" tIns="34290" rIns="68580" bIns="34290" numCol="1" anchor="t" anchorCtr="0" compatLnSpc="1">
                  <a:prstTxWarp prst="textNoShape">
                    <a:avLst/>
                  </a:prstTxWarp>
                </a:bodyPr>
                <a:lstStyle/>
                <a:p>
                  <a:endParaRPr lang="fr-FR" sz="1050"/>
                </a:p>
              </p:txBody>
            </p:sp>
          </p:grpSp>
          <p:grpSp>
            <p:nvGrpSpPr>
              <p:cNvPr id="22" name="Group 40"/>
              <p:cNvGrpSpPr>
                <a:grpSpLocks/>
              </p:cNvGrpSpPr>
              <p:nvPr/>
            </p:nvGrpSpPr>
            <p:grpSpPr bwMode="auto">
              <a:xfrm>
                <a:off x="1338" y="2355"/>
                <a:ext cx="2190" cy="2124"/>
                <a:chOff x="1338" y="2355"/>
                <a:chExt cx="2190" cy="2124"/>
              </a:xfrm>
            </p:grpSpPr>
            <p:sp>
              <p:nvSpPr>
                <p:cNvPr id="45" name="Freeform 42"/>
                <p:cNvSpPr>
                  <a:spLocks/>
                </p:cNvSpPr>
                <p:nvPr/>
              </p:nvSpPr>
              <p:spPr bwMode="auto">
                <a:xfrm>
                  <a:off x="1338" y="2355"/>
                  <a:ext cx="2190" cy="2124"/>
                </a:xfrm>
                <a:custGeom>
                  <a:avLst/>
                  <a:gdLst>
                    <a:gd name="T0" fmla="*/ 2109 w 2190"/>
                    <a:gd name="T1" fmla="*/ 683 h 4247"/>
                    <a:gd name="T2" fmla="*/ 2018 w 2190"/>
                    <a:gd name="T3" fmla="*/ 607 h 4247"/>
                    <a:gd name="T4" fmla="*/ 1882 w 2190"/>
                    <a:gd name="T5" fmla="*/ 195 h 4247"/>
                    <a:gd name="T6" fmla="*/ 1672 w 2190"/>
                    <a:gd name="T7" fmla="*/ 331 h 4247"/>
                    <a:gd name="T8" fmla="*/ 1625 w 2190"/>
                    <a:gd name="T9" fmla="*/ 237 h 4247"/>
                    <a:gd name="T10" fmla="*/ 1546 w 2190"/>
                    <a:gd name="T11" fmla="*/ 8 h 4247"/>
                    <a:gd name="T12" fmla="*/ 1493 w 2190"/>
                    <a:gd name="T13" fmla="*/ 81 h 4247"/>
                    <a:gd name="T14" fmla="*/ 1251 w 2190"/>
                    <a:gd name="T15" fmla="*/ 183 h 4247"/>
                    <a:gd name="T16" fmla="*/ 1176 w 2190"/>
                    <a:gd name="T17" fmla="*/ 181 h 4247"/>
                    <a:gd name="T18" fmla="*/ 993 w 2190"/>
                    <a:gd name="T19" fmla="*/ 41 h 4247"/>
                    <a:gd name="T20" fmla="*/ 969 w 2190"/>
                    <a:gd name="T21" fmla="*/ 483 h 4247"/>
                    <a:gd name="T22" fmla="*/ 914 w 2190"/>
                    <a:gd name="T23" fmla="*/ 1081 h 4247"/>
                    <a:gd name="T24" fmla="*/ 853 w 2190"/>
                    <a:gd name="T25" fmla="*/ 1409 h 4247"/>
                    <a:gd name="T26" fmla="*/ 610 w 2190"/>
                    <a:gd name="T27" fmla="*/ 1423 h 4247"/>
                    <a:gd name="T28" fmla="*/ 383 w 2190"/>
                    <a:gd name="T29" fmla="*/ 1523 h 4247"/>
                    <a:gd name="T30" fmla="*/ 297 w 2190"/>
                    <a:gd name="T31" fmla="*/ 1811 h 4247"/>
                    <a:gd name="T32" fmla="*/ 67 w 2190"/>
                    <a:gd name="T33" fmla="*/ 1944 h 4247"/>
                    <a:gd name="T34" fmla="*/ 0 w 2190"/>
                    <a:gd name="T35" fmla="*/ 2076 h 4247"/>
                    <a:gd name="T36" fmla="*/ 129 w 2190"/>
                    <a:gd name="T37" fmla="*/ 2298 h 4247"/>
                    <a:gd name="T38" fmla="*/ 236 w 2190"/>
                    <a:gd name="T39" fmla="*/ 2246 h 4247"/>
                    <a:gd name="T40" fmla="*/ 243 w 2190"/>
                    <a:gd name="T41" fmla="*/ 2306 h 4247"/>
                    <a:gd name="T42" fmla="*/ 187 w 2190"/>
                    <a:gd name="T43" fmla="*/ 2550 h 4247"/>
                    <a:gd name="T44" fmla="*/ 351 w 2190"/>
                    <a:gd name="T45" fmla="*/ 2768 h 4247"/>
                    <a:gd name="T46" fmla="*/ 238 w 2190"/>
                    <a:gd name="T47" fmla="*/ 3158 h 4247"/>
                    <a:gd name="T48" fmla="*/ 430 w 2190"/>
                    <a:gd name="T49" fmla="*/ 3748 h 4247"/>
                    <a:gd name="T50" fmla="*/ 628 w 2190"/>
                    <a:gd name="T51" fmla="*/ 3985 h 4247"/>
                    <a:gd name="T52" fmla="*/ 743 w 2190"/>
                    <a:gd name="T53" fmla="*/ 4129 h 4247"/>
                    <a:gd name="T54" fmla="*/ 826 w 2190"/>
                    <a:gd name="T55" fmla="*/ 4163 h 4247"/>
                    <a:gd name="T56" fmla="*/ 869 w 2190"/>
                    <a:gd name="T57" fmla="*/ 4171 h 4247"/>
                    <a:gd name="T58" fmla="*/ 999 w 2190"/>
                    <a:gd name="T59" fmla="*/ 4075 h 4247"/>
                    <a:gd name="T60" fmla="*/ 1077 w 2190"/>
                    <a:gd name="T61" fmla="*/ 4153 h 4247"/>
                    <a:gd name="T62" fmla="*/ 1252 w 2190"/>
                    <a:gd name="T63" fmla="*/ 4069 h 4247"/>
                    <a:gd name="T64" fmla="*/ 1218 w 2190"/>
                    <a:gd name="T65" fmla="*/ 3786 h 4247"/>
                    <a:gd name="T66" fmla="*/ 1081 w 2190"/>
                    <a:gd name="T67" fmla="*/ 3112 h 4247"/>
                    <a:gd name="T68" fmla="*/ 1234 w 2190"/>
                    <a:gd name="T69" fmla="*/ 2910 h 4247"/>
                    <a:gd name="T70" fmla="*/ 1375 w 2190"/>
                    <a:gd name="T71" fmla="*/ 2742 h 4247"/>
                    <a:gd name="T72" fmla="*/ 1558 w 2190"/>
                    <a:gd name="T73" fmla="*/ 2806 h 4247"/>
                    <a:gd name="T74" fmla="*/ 1661 w 2190"/>
                    <a:gd name="T75" fmla="*/ 2622 h 4247"/>
                    <a:gd name="T76" fmla="*/ 1774 w 2190"/>
                    <a:gd name="T77" fmla="*/ 1867 h 4247"/>
                    <a:gd name="T78" fmla="*/ 1879 w 2190"/>
                    <a:gd name="T79" fmla="*/ 1873 h 4247"/>
                    <a:gd name="T80" fmla="*/ 1915 w 2190"/>
                    <a:gd name="T81" fmla="*/ 1781 h 4247"/>
                    <a:gd name="T82" fmla="*/ 2041 w 2190"/>
                    <a:gd name="T83" fmla="*/ 1537 h 4247"/>
                    <a:gd name="T84" fmla="*/ 2186 w 2190"/>
                    <a:gd name="T85" fmla="*/ 1179 h 4247"/>
                    <a:gd name="T86" fmla="*/ 2154 w 2190"/>
                    <a:gd name="T87" fmla="*/ 941 h 4247"/>
                    <a:gd name="T88" fmla="*/ 2190 w 2190"/>
                    <a:gd name="T89" fmla="*/ 823 h 4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90" h="4247">
                      <a:moveTo>
                        <a:pt x="2158" y="707"/>
                      </a:moveTo>
                      <a:lnTo>
                        <a:pt x="2109" y="683"/>
                      </a:lnTo>
                      <a:lnTo>
                        <a:pt x="2061" y="575"/>
                      </a:lnTo>
                      <a:lnTo>
                        <a:pt x="2018" y="607"/>
                      </a:lnTo>
                      <a:lnTo>
                        <a:pt x="1907" y="457"/>
                      </a:lnTo>
                      <a:lnTo>
                        <a:pt x="1882" y="195"/>
                      </a:lnTo>
                      <a:lnTo>
                        <a:pt x="1840" y="151"/>
                      </a:lnTo>
                      <a:lnTo>
                        <a:pt x="1672" y="331"/>
                      </a:lnTo>
                      <a:lnTo>
                        <a:pt x="1626" y="325"/>
                      </a:lnTo>
                      <a:lnTo>
                        <a:pt x="1625" y="237"/>
                      </a:lnTo>
                      <a:lnTo>
                        <a:pt x="1575" y="189"/>
                      </a:lnTo>
                      <a:lnTo>
                        <a:pt x="1546" y="8"/>
                      </a:lnTo>
                      <a:lnTo>
                        <a:pt x="1503" y="0"/>
                      </a:lnTo>
                      <a:lnTo>
                        <a:pt x="1493" y="81"/>
                      </a:lnTo>
                      <a:lnTo>
                        <a:pt x="1355" y="83"/>
                      </a:lnTo>
                      <a:lnTo>
                        <a:pt x="1251" y="183"/>
                      </a:lnTo>
                      <a:lnTo>
                        <a:pt x="1213" y="131"/>
                      </a:lnTo>
                      <a:lnTo>
                        <a:pt x="1176" y="181"/>
                      </a:lnTo>
                      <a:lnTo>
                        <a:pt x="1124" y="65"/>
                      </a:lnTo>
                      <a:lnTo>
                        <a:pt x="993" y="41"/>
                      </a:lnTo>
                      <a:lnTo>
                        <a:pt x="992" y="411"/>
                      </a:lnTo>
                      <a:lnTo>
                        <a:pt x="969" y="483"/>
                      </a:lnTo>
                      <a:lnTo>
                        <a:pt x="998" y="1013"/>
                      </a:lnTo>
                      <a:lnTo>
                        <a:pt x="914" y="1081"/>
                      </a:lnTo>
                      <a:lnTo>
                        <a:pt x="859" y="1347"/>
                      </a:lnTo>
                      <a:lnTo>
                        <a:pt x="853" y="1409"/>
                      </a:lnTo>
                      <a:lnTo>
                        <a:pt x="747" y="1303"/>
                      </a:lnTo>
                      <a:lnTo>
                        <a:pt x="610" y="1423"/>
                      </a:lnTo>
                      <a:lnTo>
                        <a:pt x="585" y="1509"/>
                      </a:lnTo>
                      <a:lnTo>
                        <a:pt x="383" y="1523"/>
                      </a:lnTo>
                      <a:lnTo>
                        <a:pt x="304" y="1627"/>
                      </a:lnTo>
                      <a:lnTo>
                        <a:pt x="297" y="1811"/>
                      </a:lnTo>
                      <a:lnTo>
                        <a:pt x="68" y="1944"/>
                      </a:lnTo>
                      <a:lnTo>
                        <a:pt x="67" y="1944"/>
                      </a:lnTo>
                      <a:lnTo>
                        <a:pt x="68" y="1944"/>
                      </a:lnTo>
                      <a:lnTo>
                        <a:pt x="0" y="2076"/>
                      </a:lnTo>
                      <a:lnTo>
                        <a:pt x="36" y="2266"/>
                      </a:lnTo>
                      <a:lnTo>
                        <a:pt x="129" y="2298"/>
                      </a:lnTo>
                      <a:lnTo>
                        <a:pt x="160" y="2358"/>
                      </a:lnTo>
                      <a:lnTo>
                        <a:pt x="236" y="2246"/>
                      </a:lnTo>
                      <a:lnTo>
                        <a:pt x="347" y="2228"/>
                      </a:lnTo>
                      <a:lnTo>
                        <a:pt x="243" y="2306"/>
                      </a:lnTo>
                      <a:lnTo>
                        <a:pt x="233" y="2510"/>
                      </a:lnTo>
                      <a:lnTo>
                        <a:pt x="187" y="2550"/>
                      </a:lnTo>
                      <a:lnTo>
                        <a:pt x="278" y="2614"/>
                      </a:lnTo>
                      <a:lnTo>
                        <a:pt x="351" y="2768"/>
                      </a:lnTo>
                      <a:lnTo>
                        <a:pt x="232" y="3022"/>
                      </a:lnTo>
                      <a:lnTo>
                        <a:pt x="238" y="3158"/>
                      </a:lnTo>
                      <a:lnTo>
                        <a:pt x="398" y="3532"/>
                      </a:lnTo>
                      <a:lnTo>
                        <a:pt x="430" y="3748"/>
                      </a:lnTo>
                      <a:lnTo>
                        <a:pt x="554" y="3953"/>
                      </a:lnTo>
                      <a:lnTo>
                        <a:pt x="628" y="3985"/>
                      </a:lnTo>
                      <a:lnTo>
                        <a:pt x="651" y="4095"/>
                      </a:lnTo>
                      <a:lnTo>
                        <a:pt x="743" y="4129"/>
                      </a:lnTo>
                      <a:lnTo>
                        <a:pt x="816" y="4247"/>
                      </a:lnTo>
                      <a:lnTo>
                        <a:pt x="826" y="4163"/>
                      </a:lnTo>
                      <a:lnTo>
                        <a:pt x="864" y="4175"/>
                      </a:lnTo>
                      <a:lnTo>
                        <a:pt x="869" y="4171"/>
                      </a:lnTo>
                      <a:lnTo>
                        <a:pt x="870" y="4173"/>
                      </a:lnTo>
                      <a:lnTo>
                        <a:pt x="999" y="4075"/>
                      </a:lnTo>
                      <a:lnTo>
                        <a:pt x="977" y="4161"/>
                      </a:lnTo>
                      <a:lnTo>
                        <a:pt x="1077" y="4153"/>
                      </a:lnTo>
                      <a:lnTo>
                        <a:pt x="1113" y="4209"/>
                      </a:lnTo>
                      <a:lnTo>
                        <a:pt x="1252" y="4069"/>
                      </a:lnTo>
                      <a:lnTo>
                        <a:pt x="1214" y="4011"/>
                      </a:lnTo>
                      <a:lnTo>
                        <a:pt x="1218" y="3786"/>
                      </a:lnTo>
                      <a:lnTo>
                        <a:pt x="1145" y="3236"/>
                      </a:lnTo>
                      <a:lnTo>
                        <a:pt x="1081" y="3112"/>
                      </a:lnTo>
                      <a:lnTo>
                        <a:pt x="1046" y="2938"/>
                      </a:lnTo>
                      <a:lnTo>
                        <a:pt x="1234" y="2910"/>
                      </a:lnTo>
                      <a:lnTo>
                        <a:pt x="1290" y="2766"/>
                      </a:lnTo>
                      <a:lnTo>
                        <a:pt x="1375" y="2742"/>
                      </a:lnTo>
                      <a:lnTo>
                        <a:pt x="1524" y="2734"/>
                      </a:lnTo>
                      <a:lnTo>
                        <a:pt x="1558" y="2806"/>
                      </a:lnTo>
                      <a:lnTo>
                        <a:pt x="1662" y="2624"/>
                      </a:lnTo>
                      <a:lnTo>
                        <a:pt x="1661" y="2622"/>
                      </a:lnTo>
                      <a:lnTo>
                        <a:pt x="1749" y="2152"/>
                      </a:lnTo>
                      <a:lnTo>
                        <a:pt x="1774" y="1867"/>
                      </a:lnTo>
                      <a:lnTo>
                        <a:pt x="1785" y="1793"/>
                      </a:lnTo>
                      <a:lnTo>
                        <a:pt x="1879" y="1873"/>
                      </a:lnTo>
                      <a:lnTo>
                        <a:pt x="1872" y="1773"/>
                      </a:lnTo>
                      <a:lnTo>
                        <a:pt x="1915" y="1781"/>
                      </a:lnTo>
                      <a:lnTo>
                        <a:pt x="2033" y="1643"/>
                      </a:lnTo>
                      <a:lnTo>
                        <a:pt x="2041" y="1537"/>
                      </a:lnTo>
                      <a:lnTo>
                        <a:pt x="2090" y="1505"/>
                      </a:lnTo>
                      <a:lnTo>
                        <a:pt x="2186" y="1179"/>
                      </a:lnTo>
                      <a:lnTo>
                        <a:pt x="2181" y="1013"/>
                      </a:lnTo>
                      <a:lnTo>
                        <a:pt x="2154" y="941"/>
                      </a:lnTo>
                      <a:lnTo>
                        <a:pt x="2184" y="879"/>
                      </a:lnTo>
                      <a:lnTo>
                        <a:pt x="2190" y="823"/>
                      </a:lnTo>
                      <a:lnTo>
                        <a:pt x="2158" y="707"/>
                      </a:lnTo>
                      <a:close/>
                    </a:path>
                  </a:pathLst>
                </a:custGeom>
                <a:solidFill>
                  <a:schemeClr val="accent3"/>
                </a:solidFill>
                <a:ln w="9525">
                  <a:solidFill>
                    <a:schemeClr val="accent3">
                      <a:lumMod val="75000"/>
                    </a:schemeClr>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46" name="Freeform 41"/>
                <p:cNvSpPr>
                  <a:spLocks/>
                </p:cNvSpPr>
                <p:nvPr/>
              </p:nvSpPr>
              <p:spPr bwMode="auto">
                <a:xfrm>
                  <a:off x="1480" y="3730"/>
                  <a:ext cx="93" cy="124"/>
                </a:xfrm>
                <a:custGeom>
                  <a:avLst/>
                  <a:gdLst>
                    <a:gd name="T0" fmla="*/ 90 w 93"/>
                    <a:gd name="T1" fmla="*/ 152 h 248"/>
                    <a:gd name="T2" fmla="*/ 43 w 93"/>
                    <a:gd name="T3" fmla="*/ 96 h 248"/>
                    <a:gd name="T4" fmla="*/ 28 w 93"/>
                    <a:gd name="T5" fmla="*/ 0 h 248"/>
                    <a:gd name="T6" fmla="*/ 0 w 93"/>
                    <a:gd name="T7" fmla="*/ 70 h 248"/>
                    <a:gd name="T8" fmla="*/ 93 w 93"/>
                    <a:gd name="T9" fmla="*/ 248 h 248"/>
                    <a:gd name="T10" fmla="*/ 90 w 93"/>
                    <a:gd name="T11" fmla="*/ 152 h 248"/>
                  </a:gdLst>
                  <a:ahLst/>
                  <a:cxnLst>
                    <a:cxn ang="0">
                      <a:pos x="T0" y="T1"/>
                    </a:cxn>
                    <a:cxn ang="0">
                      <a:pos x="T2" y="T3"/>
                    </a:cxn>
                    <a:cxn ang="0">
                      <a:pos x="T4" y="T5"/>
                    </a:cxn>
                    <a:cxn ang="0">
                      <a:pos x="T6" y="T7"/>
                    </a:cxn>
                    <a:cxn ang="0">
                      <a:pos x="T8" y="T9"/>
                    </a:cxn>
                    <a:cxn ang="0">
                      <a:pos x="T10" y="T11"/>
                    </a:cxn>
                  </a:cxnLst>
                  <a:rect l="0" t="0" r="r" b="b"/>
                  <a:pathLst>
                    <a:path w="93" h="248">
                      <a:moveTo>
                        <a:pt x="90" y="152"/>
                      </a:moveTo>
                      <a:lnTo>
                        <a:pt x="43" y="96"/>
                      </a:lnTo>
                      <a:lnTo>
                        <a:pt x="28" y="0"/>
                      </a:lnTo>
                      <a:lnTo>
                        <a:pt x="0" y="70"/>
                      </a:lnTo>
                      <a:lnTo>
                        <a:pt x="93" y="248"/>
                      </a:lnTo>
                      <a:lnTo>
                        <a:pt x="90" y="152"/>
                      </a:lnTo>
                      <a:close/>
                    </a:path>
                  </a:pathLst>
                </a:custGeom>
                <a:solidFill>
                  <a:srgbClr val="F6F4EC"/>
                </a:solidFill>
                <a:ln w="9525">
                  <a:solidFill>
                    <a:srgbClr val="9BBB59"/>
                  </a:solidFill>
                  <a:round/>
                  <a:headEnd/>
                  <a:tailEnd/>
                </a:ln>
              </p:spPr>
              <p:txBody>
                <a:bodyPr vert="horz" wrap="square" lIns="68580" tIns="34290" rIns="68580" bIns="34290" numCol="1" anchor="t" anchorCtr="0" compatLnSpc="1">
                  <a:prstTxWarp prst="textNoShape">
                    <a:avLst/>
                  </a:prstTxWarp>
                </a:bodyPr>
                <a:lstStyle/>
                <a:p>
                  <a:endParaRPr lang="fr-FR" sz="1050"/>
                </a:p>
              </p:txBody>
            </p:sp>
          </p:grpSp>
          <p:sp>
            <p:nvSpPr>
              <p:cNvPr id="23" name="Freeform 39"/>
              <p:cNvSpPr>
                <a:spLocks/>
              </p:cNvSpPr>
              <p:nvPr/>
            </p:nvSpPr>
            <p:spPr bwMode="auto">
              <a:xfrm>
                <a:off x="1947" y="4487"/>
                <a:ext cx="38" cy="41"/>
              </a:xfrm>
              <a:custGeom>
                <a:avLst/>
                <a:gdLst>
                  <a:gd name="T0" fmla="*/ 38 w 38"/>
                  <a:gd name="T1" fmla="*/ 70 h 82"/>
                  <a:gd name="T2" fmla="*/ 0 w 38"/>
                  <a:gd name="T3" fmla="*/ 0 h 82"/>
                  <a:gd name="T4" fmla="*/ 16 w 38"/>
                  <a:gd name="T5" fmla="*/ 82 h 82"/>
                  <a:gd name="T6" fmla="*/ 38 w 38"/>
                  <a:gd name="T7" fmla="*/ 70 h 82"/>
                </a:gdLst>
                <a:ahLst/>
                <a:cxnLst>
                  <a:cxn ang="0">
                    <a:pos x="T0" y="T1"/>
                  </a:cxn>
                  <a:cxn ang="0">
                    <a:pos x="T2" y="T3"/>
                  </a:cxn>
                  <a:cxn ang="0">
                    <a:pos x="T4" y="T5"/>
                  </a:cxn>
                  <a:cxn ang="0">
                    <a:pos x="T6" y="T7"/>
                  </a:cxn>
                </a:cxnLst>
                <a:rect l="0" t="0" r="r" b="b"/>
                <a:pathLst>
                  <a:path w="38" h="82">
                    <a:moveTo>
                      <a:pt x="38" y="70"/>
                    </a:moveTo>
                    <a:lnTo>
                      <a:pt x="0" y="0"/>
                    </a:lnTo>
                    <a:lnTo>
                      <a:pt x="16" y="82"/>
                    </a:lnTo>
                    <a:lnTo>
                      <a:pt x="38" y="70"/>
                    </a:lnTo>
                    <a:close/>
                  </a:path>
                </a:pathLst>
              </a:custGeom>
              <a:solidFill>
                <a:srgbClr val="F6F4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050"/>
              </a:p>
            </p:txBody>
          </p:sp>
          <p:grpSp>
            <p:nvGrpSpPr>
              <p:cNvPr id="24" name="Group 35"/>
              <p:cNvGrpSpPr>
                <a:grpSpLocks/>
              </p:cNvGrpSpPr>
              <p:nvPr/>
            </p:nvGrpSpPr>
            <p:grpSpPr bwMode="auto">
              <a:xfrm>
                <a:off x="1985" y="3667"/>
                <a:ext cx="1748" cy="1940"/>
                <a:chOff x="1985" y="3667"/>
                <a:chExt cx="1748" cy="1940"/>
              </a:xfrm>
            </p:grpSpPr>
            <p:sp>
              <p:nvSpPr>
                <p:cNvPr id="42" name="Freeform 38"/>
                <p:cNvSpPr>
                  <a:spLocks/>
                </p:cNvSpPr>
                <p:nvPr/>
              </p:nvSpPr>
              <p:spPr bwMode="auto">
                <a:xfrm>
                  <a:off x="2110" y="3667"/>
                  <a:ext cx="1623" cy="1940"/>
                </a:xfrm>
                <a:custGeom>
                  <a:avLst/>
                  <a:gdLst>
                    <a:gd name="T0" fmla="*/ 1297 w 1623"/>
                    <a:gd name="T1" fmla="*/ 406 h 3880"/>
                    <a:gd name="T2" fmla="*/ 1237 w 1623"/>
                    <a:gd name="T3" fmla="*/ 404 h 3880"/>
                    <a:gd name="T4" fmla="*/ 1042 w 1623"/>
                    <a:gd name="T5" fmla="*/ 372 h 3880"/>
                    <a:gd name="T6" fmla="*/ 977 w 1623"/>
                    <a:gd name="T7" fmla="*/ 196 h 3880"/>
                    <a:gd name="T8" fmla="*/ 890 w 1623"/>
                    <a:gd name="T9" fmla="*/ 0 h 3880"/>
                    <a:gd name="T10" fmla="*/ 752 w 1623"/>
                    <a:gd name="T11" fmla="*/ 110 h 3880"/>
                    <a:gd name="T12" fmla="*/ 518 w 1623"/>
                    <a:gd name="T13" fmla="*/ 142 h 3880"/>
                    <a:gd name="T14" fmla="*/ 274 w 1623"/>
                    <a:gd name="T15" fmla="*/ 314 h 3880"/>
                    <a:gd name="T16" fmla="*/ 373 w 1623"/>
                    <a:gd name="T17" fmla="*/ 612 h 3880"/>
                    <a:gd name="T18" fmla="*/ 442 w 1623"/>
                    <a:gd name="T19" fmla="*/ 1387 h 3880"/>
                    <a:gd name="T20" fmla="*/ 341 w 1623"/>
                    <a:gd name="T21" fmla="*/ 1585 h 3880"/>
                    <a:gd name="T22" fmla="*/ 205 w 1623"/>
                    <a:gd name="T23" fmla="*/ 1537 h 3880"/>
                    <a:gd name="T24" fmla="*/ 98 w 1623"/>
                    <a:gd name="T25" fmla="*/ 1549 h 3880"/>
                    <a:gd name="T26" fmla="*/ 28 w 1623"/>
                    <a:gd name="T27" fmla="*/ 1847 h 3880"/>
                    <a:gd name="T28" fmla="*/ 136 w 1623"/>
                    <a:gd name="T29" fmla="*/ 2121 h 3880"/>
                    <a:gd name="T30" fmla="*/ 119 w 1623"/>
                    <a:gd name="T31" fmla="*/ 2297 h 3880"/>
                    <a:gd name="T32" fmla="*/ 0 w 1623"/>
                    <a:gd name="T33" fmla="*/ 2573 h 3880"/>
                    <a:gd name="T34" fmla="*/ 140 w 1623"/>
                    <a:gd name="T35" fmla="*/ 2855 h 3880"/>
                    <a:gd name="T36" fmla="*/ 331 w 1623"/>
                    <a:gd name="T37" fmla="*/ 3418 h 3880"/>
                    <a:gd name="T38" fmla="*/ 332 w 1623"/>
                    <a:gd name="T39" fmla="*/ 3420 h 3880"/>
                    <a:gd name="T40" fmla="*/ 414 w 1623"/>
                    <a:gd name="T41" fmla="*/ 3402 h 3880"/>
                    <a:gd name="T42" fmla="*/ 523 w 1623"/>
                    <a:gd name="T43" fmla="*/ 3540 h 3880"/>
                    <a:gd name="T44" fmla="*/ 626 w 1623"/>
                    <a:gd name="T45" fmla="*/ 3846 h 3880"/>
                    <a:gd name="T46" fmla="*/ 800 w 1623"/>
                    <a:gd name="T47" fmla="*/ 3728 h 3880"/>
                    <a:gd name="T48" fmla="*/ 834 w 1623"/>
                    <a:gd name="T49" fmla="*/ 3650 h 3880"/>
                    <a:gd name="T50" fmla="*/ 979 w 1623"/>
                    <a:gd name="T51" fmla="*/ 3454 h 3880"/>
                    <a:gd name="T52" fmla="*/ 1112 w 1623"/>
                    <a:gd name="T53" fmla="*/ 3100 h 3880"/>
                    <a:gd name="T54" fmla="*/ 1282 w 1623"/>
                    <a:gd name="T55" fmla="*/ 2631 h 3880"/>
                    <a:gd name="T56" fmla="*/ 1386 w 1623"/>
                    <a:gd name="T57" fmla="*/ 2369 h 3880"/>
                    <a:gd name="T58" fmla="*/ 1434 w 1623"/>
                    <a:gd name="T59" fmla="*/ 2241 h 3880"/>
                    <a:gd name="T60" fmla="*/ 1365 w 1623"/>
                    <a:gd name="T61" fmla="*/ 1867 h 3880"/>
                    <a:gd name="T62" fmla="*/ 1497 w 1623"/>
                    <a:gd name="T63" fmla="*/ 1631 h 3880"/>
                    <a:gd name="T64" fmla="*/ 1568 w 1623"/>
                    <a:gd name="T65" fmla="*/ 1567 h 3880"/>
                    <a:gd name="T66" fmla="*/ 1601 w 1623"/>
                    <a:gd name="T67" fmla="*/ 1503 h 3880"/>
                    <a:gd name="T68" fmla="*/ 1584 w 1623"/>
                    <a:gd name="T69" fmla="*/ 1375 h 3880"/>
                    <a:gd name="T70" fmla="*/ 1500 w 1623"/>
                    <a:gd name="T71" fmla="*/ 1209 h 3880"/>
                    <a:gd name="T72" fmla="*/ 1441 w 1623"/>
                    <a:gd name="T73" fmla="*/ 902 h 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3" h="3880">
                      <a:moveTo>
                        <a:pt x="1302" y="500"/>
                      </a:moveTo>
                      <a:lnTo>
                        <a:pt x="1297" y="406"/>
                      </a:lnTo>
                      <a:lnTo>
                        <a:pt x="1216" y="314"/>
                      </a:lnTo>
                      <a:lnTo>
                        <a:pt x="1237" y="404"/>
                      </a:lnTo>
                      <a:lnTo>
                        <a:pt x="1084" y="418"/>
                      </a:lnTo>
                      <a:lnTo>
                        <a:pt x="1042" y="372"/>
                      </a:lnTo>
                      <a:lnTo>
                        <a:pt x="1022" y="188"/>
                      </a:lnTo>
                      <a:lnTo>
                        <a:pt x="977" y="196"/>
                      </a:lnTo>
                      <a:lnTo>
                        <a:pt x="971" y="98"/>
                      </a:lnTo>
                      <a:lnTo>
                        <a:pt x="890" y="0"/>
                      </a:lnTo>
                      <a:lnTo>
                        <a:pt x="786" y="182"/>
                      </a:lnTo>
                      <a:lnTo>
                        <a:pt x="752" y="110"/>
                      </a:lnTo>
                      <a:lnTo>
                        <a:pt x="603" y="118"/>
                      </a:lnTo>
                      <a:lnTo>
                        <a:pt x="518" y="142"/>
                      </a:lnTo>
                      <a:lnTo>
                        <a:pt x="462" y="286"/>
                      </a:lnTo>
                      <a:lnTo>
                        <a:pt x="274" y="314"/>
                      </a:lnTo>
                      <a:lnTo>
                        <a:pt x="309" y="488"/>
                      </a:lnTo>
                      <a:lnTo>
                        <a:pt x="373" y="612"/>
                      </a:lnTo>
                      <a:lnTo>
                        <a:pt x="446" y="1162"/>
                      </a:lnTo>
                      <a:lnTo>
                        <a:pt x="442" y="1387"/>
                      </a:lnTo>
                      <a:lnTo>
                        <a:pt x="480" y="1445"/>
                      </a:lnTo>
                      <a:lnTo>
                        <a:pt x="341" y="1585"/>
                      </a:lnTo>
                      <a:lnTo>
                        <a:pt x="305" y="1529"/>
                      </a:lnTo>
                      <a:lnTo>
                        <a:pt x="205" y="1537"/>
                      </a:lnTo>
                      <a:lnTo>
                        <a:pt x="227" y="1451"/>
                      </a:lnTo>
                      <a:lnTo>
                        <a:pt x="98" y="1549"/>
                      </a:lnTo>
                      <a:lnTo>
                        <a:pt x="98" y="1551"/>
                      </a:lnTo>
                      <a:lnTo>
                        <a:pt x="28" y="1847"/>
                      </a:lnTo>
                      <a:lnTo>
                        <a:pt x="73" y="1875"/>
                      </a:lnTo>
                      <a:lnTo>
                        <a:pt x="136" y="2121"/>
                      </a:lnTo>
                      <a:lnTo>
                        <a:pt x="94" y="2135"/>
                      </a:lnTo>
                      <a:lnTo>
                        <a:pt x="119" y="2297"/>
                      </a:lnTo>
                      <a:lnTo>
                        <a:pt x="73" y="2475"/>
                      </a:lnTo>
                      <a:lnTo>
                        <a:pt x="0" y="2573"/>
                      </a:lnTo>
                      <a:lnTo>
                        <a:pt x="20" y="2703"/>
                      </a:lnTo>
                      <a:lnTo>
                        <a:pt x="140" y="2855"/>
                      </a:lnTo>
                      <a:lnTo>
                        <a:pt x="299" y="3198"/>
                      </a:lnTo>
                      <a:lnTo>
                        <a:pt x="331" y="3418"/>
                      </a:lnTo>
                      <a:lnTo>
                        <a:pt x="331" y="3420"/>
                      </a:lnTo>
                      <a:lnTo>
                        <a:pt x="332" y="3420"/>
                      </a:lnTo>
                      <a:lnTo>
                        <a:pt x="332" y="3422"/>
                      </a:lnTo>
                      <a:lnTo>
                        <a:pt x="414" y="3402"/>
                      </a:lnTo>
                      <a:lnTo>
                        <a:pt x="425" y="3488"/>
                      </a:lnTo>
                      <a:lnTo>
                        <a:pt x="523" y="3540"/>
                      </a:lnTo>
                      <a:lnTo>
                        <a:pt x="533" y="3718"/>
                      </a:lnTo>
                      <a:lnTo>
                        <a:pt x="626" y="3846"/>
                      </a:lnTo>
                      <a:lnTo>
                        <a:pt x="770" y="3880"/>
                      </a:lnTo>
                      <a:lnTo>
                        <a:pt x="800" y="3728"/>
                      </a:lnTo>
                      <a:lnTo>
                        <a:pt x="802" y="3712"/>
                      </a:lnTo>
                      <a:lnTo>
                        <a:pt x="834" y="3650"/>
                      </a:lnTo>
                      <a:lnTo>
                        <a:pt x="917" y="3630"/>
                      </a:lnTo>
                      <a:lnTo>
                        <a:pt x="979" y="3454"/>
                      </a:lnTo>
                      <a:lnTo>
                        <a:pt x="990" y="3278"/>
                      </a:lnTo>
                      <a:lnTo>
                        <a:pt x="1112" y="3100"/>
                      </a:lnTo>
                      <a:lnTo>
                        <a:pt x="1144" y="2937"/>
                      </a:lnTo>
                      <a:lnTo>
                        <a:pt x="1282" y="2631"/>
                      </a:lnTo>
                      <a:lnTo>
                        <a:pt x="1323" y="2615"/>
                      </a:lnTo>
                      <a:lnTo>
                        <a:pt x="1386" y="2369"/>
                      </a:lnTo>
                      <a:lnTo>
                        <a:pt x="1425" y="2335"/>
                      </a:lnTo>
                      <a:lnTo>
                        <a:pt x="1434" y="2241"/>
                      </a:lnTo>
                      <a:lnTo>
                        <a:pt x="1362" y="2129"/>
                      </a:lnTo>
                      <a:lnTo>
                        <a:pt x="1365" y="1867"/>
                      </a:lnTo>
                      <a:lnTo>
                        <a:pt x="1411" y="1713"/>
                      </a:lnTo>
                      <a:lnTo>
                        <a:pt x="1497" y="1631"/>
                      </a:lnTo>
                      <a:lnTo>
                        <a:pt x="1517" y="1537"/>
                      </a:lnTo>
                      <a:lnTo>
                        <a:pt x="1568" y="1567"/>
                      </a:lnTo>
                      <a:lnTo>
                        <a:pt x="1587" y="1491"/>
                      </a:lnTo>
                      <a:lnTo>
                        <a:pt x="1601" y="1503"/>
                      </a:lnTo>
                      <a:lnTo>
                        <a:pt x="1623" y="1415"/>
                      </a:lnTo>
                      <a:lnTo>
                        <a:pt x="1584" y="1375"/>
                      </a:lnTo>
                      <a:lnTo>
                        <a:pt x="1546" y="1209"/>
                      </a:lnTo>
                      <a:lnTo>
                        <a:pt x="1500" y="1209"/>
                      </a:lnTo>
                      <a:lnTo>
                        <a:pt x="1429" y="1080"/>
                      </a:lnTo>
                      <a:lnTo>
                        <a:pt x="1441" y="902"/>
                      </a:lnTo>
                      <a:lnTo>
                        <a:pt x="1302" y="500"/>
                      </a:lnTo>
                      <a:close/>
                    </a:path>
                  </a:pathLst>
                </a:custGeom>
                <a:solidFill>
                  <a:srgbClr val="FFC000"/>
                </a:solidFill>
                <a:ln w="9525">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43" name="Freeform 37"/>
                <p:cNvSpPr>
                  <a:spLocks/>
                </p:cNvSpPr>
                <p:nvPr/>
              </p:nvSpPr>
              <p:spPr bwMode="auto">
                <a:xfrm>
                  <a:off x="1985" y="4511"/>
                  <a:ext cx="114" cy="72"/>
                </a:xfrm>
                <a:custGeom>
                  <a:avLst/>
                  <a:gdLst>
                    <a:gd name="T0" fmla="*/ 31 w 114"/>
                    <a:gd name="T1" fmla="*/ 0 h 144"/>
                    <a:gd name="T2" fmla="*/ 0 w 114"/>
                    <a:gd name="T3" fmla="*/ 20 h 144"/>
                    <a:gd name="T4" fmla="*/ 69 w 114"/>
                    <a:gd name="T5" fmla="*/ 144 h 144"/>
                    <a:gd name="T6" fmla="*/ 114 w 114"/>
                    <a:gd name="T7" fmla="*/ 106 h 144"/>
                    <a:gd name="T8" fmla="*/ 31 w 114"/>
                    <a:gd name="T9" fmla="*/ 0 h 144"/>
                  </a:gdLst>
                  <a:ahLst/>
                  <a:cxnLst>
                    <a:cxn ang="0">
                      <a:pos x="T0" y="T1"/>
                    </a:cxn>
                    <a:cxn ang="0">
                      <a:pos x="T2" y="T3"/>
                    </a:cxn>
                    <a:cxn ang="0">
                      <a:pos x="T4" y="T5"/>
                    </a:cxn>
                    <a:cxn ang="0">
                      <a:pos x="T6" y="T7"/>
                    </a:cxn>
                    <a:cxn ang="0">
                      <a:pos x="T8" y="T9"/>
                    </a:cxn>
                  </a:cxnLst>
                  <a:rect l="0" t="0" r="r" b="b"/>
                  <a:pathLst>
                    <a:path w="114" h="144">
                      <a:moveTo>
                        <a:pt x="31" y="0"/>
                      </a:moveTo>
                      <a:lnTo>
                        <a:pt x="0" y="20"/>
                      </a:lnTo>
                      <a:lnTo>
                        <a:pt x="69" y="144"/>
                      </a:lnTo>
                      <a:lnTo>
                        <a:pt x="114" y="106"/>
                      </a:lnTo>
                      <a:lnTo>
                        <a:pt x="31" y="0"/>
                      </a:lnTo>
                      <a:close/>
                    </a:path>
                  </a:pathLst>
                </a:custGeom>
                <a:solidFill>
                  <a:srgbClr val="F6F4EC"/>
                </a:solidFill>
                <a:ln w="9525">
                  <a:solidFill>
                    <a:srgbClr val="9BBB59"/>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44" name="Freeform 36"/>
                <p:cNvSpPr>
                  <a:spLocks/>
                </p:cNvSpPr>
                <p:nvPr/>
              </p:nvSpPr>
              <p:spPr bwMode="auto">
                <a:xfrm>
                  <a:off x="2019" y="4705"/>
                  <a:ext cx="121" cy="213"/>
                </a:xfrm>
                <a:custGeom>
                  <a:avLst/>
                  <a:gdLst>
                    <a:gd name="T0" fmla="*/ 99 w 121"/>
                    <a:gd name="T1" fmla="*/ 428 h 428"/>
                    <a:gd name="T2" fmla="*/ 121 w 121"/>
                    <a:gd name="T3" fmla="*/ 332 h 428"/>
                    <a:gd name="T4" fmla="*/ 105 w 121"/>
                    <a:gd name="T5" fmla="*/ 106 h 428"/>
                    <a:gd name="T6" fmla="*/ 27 w 121"/>
                    <a:gd name="T7" fmla="*/ 0 h 428"/>
                    <a:gd name="T8" fmla="*/ 0 w 121"/>
                    <a:gd name="T9" fmla="*/ 86 h 428"/>
                    <a:gd name="T10" fmla="*/ 99 w 121"/>
                    <a:gd name="T11" fmla="*/ 428 h 428"/>
                  </a:gdLst>
                  <a:ahLst/>
                  <a:cxnLst>
                    <a:cxn ang="0">
                      <a:pos x="T0" y="T1"/>
                    </a:cxn>
                    <a:cxn ang="0">
                      <a:pos x="T2" y="T3"/>
                    </a:cxn>
                    <a:cxn ang="0">
                      <a:pos x="T4" y="T5"/>
                    </a:cxn>
                    <a:cxn ang="0">
                      <a:pos x="T6" y="T7"/>
                    </a:cxn>
                    <a:cxn ang="0">
                      <a:pos x="T8" y="T9"/>
                    </a:cxn>
                    <a:cxn ang="0">
                      <a:pos x="T10" y="T11"/>
                    </a:cxn>
                  </a:cxnLst>
                  <a:rect l="0" t="0" r="r" b="b"/>
                  <a:pathLst>
                    <a:path w="121" h="428">
                      <a:moveTo>
                        <a:pt x="99" y="428"/>
                      </a:moveTo>
                      <a:lnTo>
                        <a:pt x="121" y="332"/>
                      </a:lnTo>
                      <a:lnTo>
                        <a:pt x="105" y="106"/>
                      </a:lnTo>
                      <a:lnTo>
                        <a:pt x="27" y="0"/>
                      </a:lnTo>
                      <a:lnTo>
                        <a:pt x="0" y="86"/>
                      </a:lnTo>
                      <a:lnTo>
                        <a:pt x="99" y="428"/>
                      </a:lnTo>
                      <a:close/>
                    </a:path>
                  </a:pathLst>
                </a:custGeom>
                <a:solidFill>
                  <a:srgbClr val="F6F4EC"/>
                </a:solidFill>
                <a:ln w="9525">
                  <a:solidFill>
                    <a:srgbClr val="9BBB59"/>
                  </a:solidFill>
                  <a:round/>
                  <a:headEnd/>
                  <a:tailEnd/>
                </a:ln>
              </p:spPr>
              <p:txBody>
                <a:bodyPr vert="horz" wrap="square" lIns="68580" tIns="34290" rIns="68580" bIns="34290" numCol="1" anchor="t" anchorCtr="0" compatLnSpc="1">
                  <a:prstTxWarp prst="textNoShape">
                    <a:avLst/>
                  </a:prstTxWarp>
                </a:bodyPr>
                <a:lstStyle/>
                <a:p>
                  <a:endParaRPr lang="fr-FR" sz="1050"/>
                </a:p>
              </p:txBody>
            </p:sp>
          </p:grpSp>
          <p:sp>
            <p:nvSpPr>
              <p:cNvPr id="25" name="Freeform 34"/>
              <p:cNvSpPr>
                <a:spLocks noEditPoints="1"/>
              </p:cNvSpPr>
              <p:nvPr/>
            </p:nvSpPr>
            <p:spPr bwMode="auto">
              <a:xfrm>
                <a:off x="1653" y="5041"/>
                <a:ext cx="2219" cy="2733"/>
              </a:xfrm>
              <a:custGeom>
                <a:avLst/>
                <a:gdLst>
                  <a:gd name="T0" fmla="*/ 548 w 2219"/>
                  <a:gd name="T1" fmla="*/ 218 h 5465"/>
                  <a:gd name="T2" fmla="*/ 408 w 2219"/>
                  <a:gd name="T3" fmla="*/ 1931 h 5465"/>
                  <a:gd name="T4" fmla="*/ 537 w 2219"/>
                  <a:gd name="T5" fmla="*/ 1849 h 5465"/>
                  <a:gd name="T6" fmla="*/ 442 w 2219"/>
                  <a:gd name="T7" fmla="*/ 1909 h 5465"/>
                  <a:gd name="T8" fmla="*/ 394 w 2219"/>
                  <a:gd name="T9" fmla="*/ 2264 h 5465"/>
                  <a:gd name="T10" fmla="*/ 167 w 2219"/>
                  <a:gd name="T11" fmla="*/ 4014 h 5465"/>
                  <a:gd name="T12" fmla="*/ 0 w 2219"/>
                  <a:gd name="T13" fmla="*/ 4349 h 5465"/>
                  <a:gd name="T14" fmla="*/ 97 w 2219"/>
                  <a:gd name="T15" fmla="*/ 4529 h 5465"/>
                  <a:gd name="T16" fmla="*/ 232 w 2219"/>
                  <a:gd name="T17" fmla="*/ 4503 h 5465"/>
                  <a:gd name="T18" fmla="*/ 225 w 2219"/>
                  <a:gd name="T19" fmla="*/ 4773 h 5465"/>
                  <a:gd name="T20" fmla="*/ 204 w 2219"/>
                  <a:gd name="T21" fmla="*/ 4931 h 5465"/>
                  <a:gd name="T22" fmla="*/ 271 w 2219"/>
                  <a:gd name="T23" fmla="*/ 4849 h 5465"/>
                  <a:gd name="T24" fmla="*/ 320 w 2219"/>
                  <a:gd name="T25" fmla="*/ 4923 h 5465"/>
                  <a:gd name="T26" fmla="*/ 559 w 2219"/>
                  <a:gd name="T27" fmla="*/ 5135 h 5465"/>
                  <a:gd name="T28" fmla="*/ 695 w 2219"/>
                  <a:gd name="T29" fmla="*/ 5269 h 5465"/>
                  <a:gd name="T30" fmla="*/ 850 w 2219"/>
                  <a:gd name="T31" fmla="*/ 5415 h 5465"/>
                  <a:gd name="T32" fmla="*/ 975 w 2219"/>
                  <a:gd name="T33" fmla="*/ 5367 h 5465"/>
                  <a:gd name="T34" fmla="*/ 992 w 2219"/>
                  <a:gd name="T35" fmla="*/ 5097 h 5465"/>
                  <a:gd name="T36" fmla="*/ 1067 w 2219"/>
                  <a:gd name="T37" fmla="*/ 4991 h 5465"/>
                  <a:gd name="T38" fmla="*/ 1184 w 2219"/>
                  <a:gd name="T39" fmla="*/ 4617 h 5465"/>
                  <a:gd name="T40" fmla="*/ 1213 w 2219"/>
                  <a:gd name="T41" fmla="*/ 4479 h 5465"/>
                  <a:gd name="T42" fmla="*/ 1161 w 2219"/>
                  <a:gd name="T43" fmla="*/ 4255 h 5465"/>
                  <a:gd name="T44" fmla="*/ 1145 w 2219"/>
                  <a:gd name="T45" fmla="*/ 3994 h 5465"/>
                  <a:gd name="T46" fmla="*/ 1021 w 2219"/>
                  <a:gd name="T47" fmla="*/ 3902 h 5465"/>
                  <a:gd name="T48" fmla="*/ 1077 w 2219"/>
                  <a:gd name="T49" fmla="*/ 3368 h 5465"/>
                  <a:gd name="T50" fmla="*/ 1231 w 2219"/>
                  <a:gd name="T51" fmla="*/ 3376 h 5465"/>
                  <a:gd name="T52" fmla="*/ 1274 w 2219"/>
                  <a:gd name="T53" fmla="*/ 3244 h 5465"/>
                  <a:gd name="T54" fmla="*/ 1352 w 2219"/>
                  <a:gd name="T55" fmla="*/ 3190 h 5465"/>
                  <a:gd name="T56" fmla="*/ 1557 w 2219"/>
                  <a:gd name="T57" fmla="*/ 3122 h 5465"/>
                  <a:gd name="T58" fmla="*/ 1729 w 2219"/>
                  <a:gd name="T59" fmla="*/ 3112 h 5465"/>
                  <a:gd name="T60" fmla="*/ 1827 w 2219"/>
                  <a:gd name="T61" fmla="*/ 2976 h 5465"/>
                  <a:gd name="T62" fmla="*/ 1875 w 2219"/>
                  <a:gd name="T63" fmla="*/ 2722 h 5465"/>
                  <a:gd name="T64" fmla="*/ 1838 w 2219"/>
                  <a:gd name="T65" fmla="*/ 2592 h 5465"/>
                  <a:gd name="T66" fmla="*/ 1912 w 2219"/>
                  <a:gd name="T67" fmla="*/ 2252 h 5465"/>
                  <a:gd name="T68" fmla="*/ 2036 w 2219"/>
                  <a:gd name="T69" fmla="*/ 1961 h 5465"/>
                  <a:gd name="T70" fmla="*/ 2118 w 2219"/>
                  <a:gd name="T71" fmla="*/ 1745 h 5465"/>
                  <a:gd name="T72" fmla="*/ 2209 w 2219"/>
                  <a:gd name="T73" fmla="*/ 1483 h 5465"/>
                  <a:gd name="T74" fmla="*/ 2166 w 2219"/>
                  <a:gd name="T75" fmla="*/ 1115 h 5465"/>
                  <a:gd name="T76" fmla="*/ 2113 w 2219"/>
                  <a:gd name="T77" fmla="*/ 1003 h 5465"/>
                  <a:gd name="T78" fmla="*/ 2108 w 2219"/>
                  <a:gd name="T79" fmla="*/ 901 h 5465"/>
                  <a:gd name="T80" fmla="*/ 2138 w 2219"/>
                  <a:gd name="T81" fmla="*/ 671 h 5465"/>
                  <a:gd name="T82" fmla="*/ 2006 w 2219"/>
                  <a:gd name="T83" fmla="*/ 459 h 5465"/>
                  <a:gd name="T84" fmla="*/ 1927 w 2219"/>
                  <a:gd name="T85" fmla="*/ 204 h 5465"/>
                  <a:gd name="T86" fmla="*/ 1782 w 2219"/>
                  <a:gd name="T87" fmla="*/ 94 h 5465"/>
                  <a:gd name="T88" fmla="*/ 1601 w 2219"/>
                  <a:gd name="T89" fmla="*/ 188 h 5465"/>
                  <a:gd name="T90" fmla="*/ 1447 w 2219"/>
                  <a:gd name="T91" fmla="*/ 529 h 5465"/>
                  <a:gd name="T92" fmla="*/ 1374 w 2219"/>
                  <a:gd name="T93" fmla="*/ 881 h 5465"/>
                  <a:gd name="T94" fmla="*/ 1259 w 2219"/>
                  <a:gd name="T95" fmla="*/ 963 h 5465"/>
                  <a:gd name="T96" fmla="*/ 1227 w 2219"/>
                  <a:gd name="T97" fmla="*/ 1131 h 5465"/>
                  <a:gd name="T98" fmla="*/ 990 w 2219"/>
                  <a:gd name="T99" fmla="*/ 969 h 5465"/>
                  <a:gd name="T100" fmla="*/ 882 w 2219"/>
                  <a:gd name="T101" fmla="*/ 739 h 5465"/>
                  <a:gd name="T102" fmla="*/ 789 w 2219"/>
                  <a:gd name="T103" fmla="*/ 673 h 5465"/>
                  <a:gd name="T104" fmla="*/ 797 w 2219"/>
                  <a:gd name="T105" fmla="*/ 763 h 5465"/>
                  <a:gd name="T106" fmla="*/ 726 w 2219"/>
                  <a:gd name="T107" fmla="*/ 625 h 5465"/>
                  <a:gd name="T108" fmla="*/ 1140 w 2219"/>
                  <a:gd name="T109" fmla="*/ 4523 h 5465"/>
                  <a:gd name="T110" fmla="*/ 1106 w 2219"/>
                  <a:gd name="T111" fmla="*/ 4555 h 5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9" h="5465">
                    <a:moveTo>
                      <a:pt x="563" y="304"/>
                    </a:moveTo>
                    <a:lnTo>
                      <a:pt x="548" y="218"/>
                    </a:lnTo>
                    <a:lnTo>
                      <a:pt x="503" y="393"/>
                    </a:lnTo>
                    <a:lnTo>
                      <a:pt x="408" y="1931"/>
                    </a:lnTo>
                    <a:lnTo>
                      <a:pt x="468" y="1691"/>
                    </a:lnTo>
                    <a:lnTo>
                      <a:pt x="537" y="1849"/>
                    </a:lnTo>
                    <a:lnTo>
                      <a:pt x="540" y="1937"/>
                    </a:lnTo>
                    <a:lnTo>
                      <a:pt x="442" y="1909"/>
                    </a:lnTo>
                    <a:lnTo>
                      <a:pt x="393" y="2121"/>
                    </a:lnTo>
                    <a:lnTo>
                      <a:pt x="394" y="2264"/>
                    </a:lnTo>
                    <a:lnTo>
                      <a:pt x="226" y="3796"/>
                    </a:lnTo>
                    <a:lnTo>
                      <a:pt x="167" y="4014"/>
                    </a:lnTo>
                    <a:lnTo>
                      <a:pt x="97" y="4207"/>
                    </a:lnTo>
                    <a:lnTo>
                      <a:pt x="0" y="4349"/>
                    </a:lnTo>
                    <a:lnTo>
                      <a:pt x="89" y="4431"/>
                    </a:lnTo>
                    <a:lnTo>
                      <a:pt x="97" y="4529"/>
                    </a:lnTo>
                    <a:lnTo>
                      <a:pt x="131" y="4463"/>
                    </a:lnTo>
                    <a:lnTo>
                      <a:pt x="232" y="4503"/>
                    </a:lnTo>
                    <a:lnTo>
                      <a:pt x="255" y="4591"/>
                    </a:lnTo>
                    <a:lnTo>
                      <a:pt x="225" y="4773"/>
                    </a:lnTo>
                    <a:lnTo>
                      <a:pt x="185" y="4843"/>
                    </a:lnTo>
                    <a:lnTo>
                      <a:pt x="204" y="4931"/>
                    </a:lnTo>
                    <a:lnTo>
                      <a:pt x="264" y="4959"/>
                    </a:lnTo>
                    <a:lnTo>
                      <a:pt x="271" y="4849"/>
                    </a:lnTo>
                    <a:lnTo>
                      <a:pt x="317" y="4821"/>
                    </a:lnTo>
                    <a:lnTo>
                      <a:pt x="320" y="4923"/>
                    </a:lnTo>
                    <a:lnTo>
                      <a:pt x="410" y="5019"/>
                    </a:lnTo>
                    <a:lnTo>
                      <a:pt x="559" y="5135"/>
                    </a:lnTo>
                    <a:lnTo>
                      <a:pt x="655" y="5125"/>
                    </a:lnTo>
                    <a:lnTo>
                      <a:pt x="695" y="5269"/>
                    </a:lnTo>
                    <a:lnTo>
                      <a:pt x="815" y="5465"/>
                    </a:lnTo>
                    <a:lnTo>
                      <a:pt x="850" y="5415"/>
                    </a:lnTo>
                    <a:lnTo>
                      <a:pt x="886" y="5459"/>
                    </a:lnTo>
                    <a:lnTo>
                      <a:pt x="975" y="5367"/>
                    </a:lnTo>
                    <a:lnTo>
                      <a:pt x="975" y="5365"/>
                    </a:lnTo>
                    <a:lnTo>
                      <a:pt x="992" y="5097"/>
                    </a:lnTo>
                    <a:lnTo>
                      <a:pt x="1016" y="5013"/>
                    </a:lnTo>
                    <a:lnTo>
                      <a:pt x="1067" y="4991"/>
                    </a:lnTo>
                    <a:lnTo>
                      <a:pt x="1061" y="4899"/>
                    </a:lnTo>
                    <a:lnTo>
                      <a:pt x="1184" y="4617"/>
                    </a:lnTo>
                    <a:lnTo>
                      <a:pt x="1172" y="4523"/>
                    </a:lnTo>
                    <a:lnTo>
                      <a:pt x="1213" y="4479"/>
                    </a:lnTo>
                    <a:lnTo>
                      <a:pt x="1206" y="4257"/>
                    </a:lnTo>
                    <a:lnTo>
                      <a:pt x="1161" y="4255"/>
                    </a:lnTo>
                    <a:lnTo>
                      <a:pt x="1184" y="4173"/>
                    </a:lnTo>
                    <a:lnTo>
                      <a:pt x="1145" y="3994"/>
                    </a:lnTo>
                    <a:lnTo>
                      <a:pt x="1045" y="3984"/>
                    </a:lnTo>
                    <a:lnTo>
                      <a:pt x="1021" y="3902"/>
                    </a:lnTo>
                    <a:lnTo>
                      <a:pt x="1085" y="3562"/>
                    </a:lnTo>
                    <a:lnTo>
                      <a:pt x="1077" y="3368"/>
                    </a:lnTo>
                    <a:lnTo>
                      <a:pt x="1221" y="3284"/>
                    </a:lnTo>
                    <a:lnTo>
                      <a:pt x="1231" y="3376"/>
                    </a:lnTo>
                    <a:lnTo>
                      <a:pt x="1269" y="3336"/>
                    </a:lnTo>
                    <a:lnTo>
                      <a:pt x="1274" y="3244"/>
                    </a:lnTo>
                    <a:lnTo>
                      <a:pt x="1332" y="3264"/>
                    </a:lnTo>
                    <a:lnTo>
                      <a:pt x="1352" y="3190"/>
                    </a:lnTo>
                    <a:lnTo>
                      <a:pt x="1480" y="3210"/>
                    </a:lnTo>
                    <a:lnTo>
                      <a:pt x="1557" y="3122"/>
                    </a:lnTo>
                    <a:lnTo>
                      <a:pt x="1688" y="3154"/>
                    </a:lnTo>
                    <a:lnTo>
                      <a:pt x="1729" y="3112"/>
                    </a:lnTo>
                    <a:lnTo>
                      <a:pt x="1784" y="2968"/>
                    </a:lnTo>
                    <a:lnTo>
                      <a:pt x="1827" y="2976"/>
                    </a:lnTo>
                    <a:lnTo>
                      <a:pt x="1807" y="2890"/>
                    </a:lnTo>
                    <a:lnTo>
                      <a:pt x="1875" y="2722"/>
                    </a:lnTo>
                    <a:lnTo>
                      <a:pt x="1837" y="2680"/>
                    </a:lnTo>
                    <a:lnTo>
                      <a:pt x="1838" y="2592"/>
                    </a:lnTo>
                    <a:lnTo>
                      <a:pt x="1953" y="2530"/>
                    </a:lnTo>
                    <a:lnTo>
                      <a:pt x="1912" y="2252"/>
                    </a:lnTo>
                    <a:lnTo>
                      <a:pt x="1963" y="2157"/>
                    </a:lnTo>
                    <a:lnTo>
                      <a:pt x="2036" y="1961"/>
                    </a:lnTo>
                    <a:lnTo>
                      <a:pt x="2127" y="1853"/>
                    </a:lnTo>
                    <a:lnTo>
                      <a:pt x="2118" y="1745"/>
                    </a:lnTo>
                    <a:lnTo>
                      <a:pt x="2187" y="1647"/>
                    </a:lnTo>
                    <a:lnTo>
                      <a:pt x="2209" y="1483"/>
                    </a:lnTo>
                    <a:lnTo>
                      <a:pt x="2219" y="1329"/>
                    </a:lnTo>
                    <a:lnTo>
                      <a:pt x="2166" y="1115"/>
                    </a:lnTo>
                    <a:lnTo>
                      <a:pt x="2116" y="1097"/>
                    </a:lnTo>
                    <a:lnTo>
                      <a:pt x="2113" y="1003"/>
                    </a:lnTo>
                    <a:lnTo>
                      <a:pt x="2077" y="959"/>
                    </a:lnTo>
                    <a:lnTo>
                      <a:pt x="2108" y="901"/>
                    </a:lnTo>
                    <a:lnTo>
                      <a:pt x="2083" y="813"/>
                    </a:lnTo>
                    <a:lnTo>
                      <a:pt x="2138" y="671"/>
                    </a:lnTo>
                    <a:lnTo>
                      <a:pt x="2094" y="525"/>
                    </a:lnTo>
                    <a:lnTo>
                      <a:pt x="2006" y="459"/>
                    </a:lnTo>
                    <a:lnTo>
                      <a:pt x="2037" y="375"/>
                    </a:lnTo>
                    <a:lnTo>
                      <a:pt x="1927" y="204"/>
                    </a:lnTo>
                    <a:lnTo>
                      <a:pt x="1782" y="236"/>
                    </a:lnTo>
                    <a:lnTo>
                      <a:pt x="1782" y="94"/>
                    </a:lnTo>
                    <a:lnTo>
                      <a:pt x="1686" y="0"/>
                    </a:lnTo>
                    <a:lnTo>
                      <a:pt x="1601" y="188"/>
                    </a:lnTo>
                    <a:lnTo>
                      <a:pt x="1569" y="351"/>
                    </a:lnTo>
                    <a:lnTo>
                      <a:pt x="1447" y="529"/>
                    </a:lnTo>
                    <a:lnTo>
                      <a:pt x="1436" y="705"/>
                    </a:lnTo>
                    <a:lnTo>
                      <a:pt x="1374" y="881"/>
                    </a:lnTo>
                    <a:lnTo>
                      <a:pt x="1291" y="901"/>
                    </a:lnTo>
                    <a:lnTo>
                      <a:pt x="1259" y="963"/>
                    </a:lnTo>
                    <a:lnTo>
                      <a:pt x="1257" y="979"/>
                    </a:lnTo>
                    <a:lnTo>
                      <a:pt x="1227" y="1131"/>
                    </a:lnTo>
                    <a:lnTo>
                      <a:pt x="1083" y="1097"/>
                    </a:lnTo>
                    <a:lnTo>
                      <a:pt x="990" y="969"/>
                    </a:lnTo>
                    <a:lnTo>
                      <a:pt x="980" y="791"/>
                    </a:lnTo>
                    <a:lnTo>
                      <a:pt x="882" y="739"/>
                    </a:lnTo>
                    <a:lnTo>
                      <a:pt x="871" y="653"/>
                    </a:lnTo>
                    <a:lnTo>
                      <a:pt x="789" y="673"/>
                    </a:lnTo>
                    <a:lnTo>
                      <a:pt x="789" y="675"/>
                    </a:lnTo>
                    <a:lnTo>
                      <a:pt x="797" y="763"/>
                    </a:lnTo>
                    <a:lnTo>
                      <a:pt x="765" y="865"/>
                    </a:lnTo>
                    <a:lnTo>
                      <a:pt x="726" y="625"/>
                    </a:lnTo>
                    <a:lnTo>
                      <a:pt x="563" y="304"/>
                    </a:lnTo>
                    <a:close/>
                    <a:moveTo>
                      <a:pt x="1140" y="4523"/>
                    </a:moveTo>
                    <a:lnTo>
                      <a:pt x="1141" y="4607"/>
                    </a:lnTo>
                    <a:lnTo>
                      <a:pt x="1106" y="4555"/>
                    </a:lnTo>
                    <a:lnTo>
                      <a:pt x="1140" y="4523"/>
                    </a:lnTo>
                    <a:close/>
                  </a:path>
                </a:pathLst>
              </a:custGeom>
              <a:solidFill>
                <a:srgbClr val="FFC000"/>
              </a:solidFill>
              <a:ln w="9525">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26" name="Freeform 33"/>
              <p:cNvSpPr>
                <a:spLocks/>
              </p:cNvSpPr>
              <p:nvPr/>
            </p:nvSpPr>
            <p:spPr bwMode="auto">
              <a:xfrm>
                <a:off x="2628" y="5695"/>
                <a:ext cx="2597" cy="2318"/>
              </a:xfrm>
              <a:custGeom>
                <a:avLst/>
                <a:gdLst>
                  <a:gd name="T0" fmla="*/ 70 w 2597"/>
                  <a:gd name="T1" fmla="*/ 2677 h 4636"/>
                  <a:gd name="T2" fmla="*/ 209 w 2597"/>
                  <a:gd name="T3" fmla="*/ 2866 h 4636"/>
                  <a:gd name="T4" fmla="*/ 231 w 2597"/>
                  <a:gd name="T5" fmla="*/ 2950 h 4636"/>
                  <a:gd name="T6" fmla="*/ 197 w 2597"/>
                  <a:gd name="T7" fmla="*/ 3216 h 4636"/>
                  <a:gd name="T8" fmla="*/ 86 w 2597"/>
                  <a:gd name="T9" fmla="*/ 3592 h 4636"/>
                  <a:gd name="T10" fmla="*/ 41 w 2597"/>
                  <a:gd name="T11" fmla="*/ 3706 h 4636"/>
                  <a:gd name="T12" fmla="*/ 0 w 2597"/>
                  <a:gd name="T13" fmla="*/ 4058 h 4636"/>
                  <a:gd name="T14" fmla="*/ 2 w 2597"/>
                  <a:gd name="T15" fmla="*/ 4058 h 4636"/>
                  <a:gd name="T16" fmla="*/ 363 w 2597"/>
                  <a:gd name="T17" fmla="*/ 4312 h 4636"/>
                  <a:gd name="T18" fmla="*/ 549 w 2597"/>
                  <a:gd name="T19" fmla="*/ 4372 h 4636"/>
                  <a:gd name="T20" fmla="*/ 683 w 2597"/>
                  <a:gd name="T21" fmla="*/ 4316 h 4636"/>
                  <a:gd name="T22" fmla="*/ 715 w 2597"/>
                  <a:gd name="T23" fmla="*/ 4076 h 4636"/>
                  <a:gd name="T24" fmla="*/ 1044 w 2597"/>
                  <a:gd name="T25" fmla="*/ 4360 h 4636"/>
                  <a:gd name="T26" fmla="*/ 1230 w 2597"/>
                  <a:gd name="T27" fmla="*/ 4578 h 4636"/>
                  <a:gd name="T28" fmla="*/ 1296 w 2597"/>
                  <a:gd name="T29" fmla="*/ 4484 h 4636"/>
                  <a:gd name="T30" fmla="*/ 1458 w 2597"/>
                  <a:gd name="T31" fmla="*/ 4636 h 4636"/>
                  <a:gd name="T32" fmla="*/ 1605 w 2597"/>
                  <a:gd name="T33" fmla="*/ 4474 h 4636"/>
                  <a:gd name="T34" fmla="*/ 1645 w 2597"/>
                  <a:gd name="T35" fmla="*/ 4296 h 4636"/>
                  <a:gd name="T36" fmla="*/ 1544 w 2597"/>
                  <a:gd name="T37" fmla="*/ 4288 h 4636"/>
                  <a:gd name="T38" fmla="*/ 1580 w 2597"/>
                  <a:gd name="T39" fmla="*/ 4092 h 4636"/>
                  <a:gd name="T40" fmla="*/ 1561 w 2597"/>
                  <a:gd name="T41" fmla="*/ 3926 h 4636"/>
                  <a:gd name="T42" fmla="*/ 1591 w 2597"/>
                  <a:gd name="T43" fmla="*/ 3762 h 4636"/>
                  <a:gd name="T44" fmla="*/ 1426 w 2597"/>
                  <a:gd name="T45" fmla="*/ 3484 h 4636"/>
                  <a:gd name="T46" fmla="*/ 1519 w 2597"/>
                  <a:gd name="T47" fmla="*/ 3010 h 4636"/>
                  <a:gd name="T48" fmla="*/ 1621 w 2597"/>
                  <a:gd name="T49" fmla="*/ 3036 h 4636"/>
                  <a:gd name="T50" fmla="*/ 1656 w 2597"/>
                  <a:gd name="T51" fmla="*/ 3082 h 4636"/>
                  <a:gd name="T52" fmla="*/ 1769 w 2597"/>
                  <a:gd name="T53" fmla="*/ 3010 h 4636"/>
                  <a:gd name="T54" fmla="*/ 1996 w 2597"/>
                  <a:gd name="T55" fmla="*/ 3036 h 4636"/>
                  <a:gd name="T56" fmla="*/ 2060 w 2597"/>
                  <a:gd name="T57" fmla="*/ 2884 h 4636"/>
                  <a:gd name="T58" fmla="*/ 2144 w 2597"/>
                  <a:gd name="T59" fmla="*/ 2653 h 4636"/>
                  <a:gd name="T60" fmla="*/ 2334 w 2597"/>
                  <a:gd name="T61" fmla="*/ 2525 h 4636"/>
                  <a:gd name="T62" fmla="*/ 2432 w 2597"/>
                  <a:gd name="T63" fmla="*/ 2297 h 4636"/>
                  <a:gd name="T64" fmla="*/ 2536 w 2597"/>
                  <a:gd name="T65" fmla="*/ 2101 h 4636"/>
                  <a:gd name="T66" fmla="*/ 2597 w 2597"/>
                  <a:gd name="T67" fmla="*/ 1897 h 4636"/>
                  <a:gd name="T68" fmla="*/ 2509 w 2597"/>
                  <a:gd name="T69" fmla="*/ 1735 h 4636"/>
                  <a:gd name="T70" fmla="*/ 2397 w 2597"/>
                  <a:gd name="T71" fmla="*/ 1479 h 4636"/>
                  <a:gd name="T72" fmla="*/ 2382 w 2597"/>
                  <a:gd name="T73" fmla="*/ 1137 h 4636"/>
                  <a:gd name="T74" fmla="*/ 2274 w 2597"/>
                  <a:gd name="T75" fmla="*/ 732 h 4636"/>
                  <a:gd name="T76" fmla="*/ 2232 w 2597"/>
                  <a:gd name="T77" fmla="*/ 574 h 4636"/>
                  <a:gd name="T78" fmla="*/ 2203 w 2597"/>
                  <a:gd name="T79" fmla="*/ 434 h 4636"/>
                  <a:gd name="T80" fmla="*/ 2105 w 2597"/>
                  <a:gd name="T81" fmla="*/ 180 h 4636"/>
                  <a:gd name="T82" fmla="*/ 1986 w 2597"/>
                  <a:gd name="T83" fmla="*/ 588 h 4636"/>
                  <a:gd name="T84" fmla="*/ 1830 w 2597"/>
                  <a:gd name="T85" fmla="*/ 690 h 4636"/>
                  <a:gd name="T86" fmla="*/ 1702 w 2597"/>
                  <a:gd name="T87" fmla="*/ 636 h 4636"/>
                  <a:gd name="T88" fmla="*/ 1669 w 2597"/>
                  <a:gd name="T89" fmla="*/ 276 h 4636"/>
                  <a:gd name="T90" fmla="*/ 1551 w 2597"/>
                  <a:gd name="T91" fmla="*/ 104 h 4636"/>
                  <a:gd name="T92" fmla="*/ 1368 w 2597"/>
                  <a:gd name="T93" fmla="*/ 0 h 4636"/>
                  <a:gd name="T94" fmla="*/ 1234 w 2597"/>
                  <a:gd name="T95" fmla="*/ 176 h 4636"/>
                  <a:gd name="T96" fmla="*/ 1143 w 2597"/>
                  <a:gd name="T97" fmla="*/ 438 h 4636"/>
                  <a:gd name="T98" fmla="*/ 1061 w 2597"/>
                  <a:gd name="T99" fmla="*/ 654 h 4636"/>
                  <a:gd name="T100" fmla="*/ 937 w 2597"/>
                  <a:gd name="T101" fmla="*/ 945 h 4636"/>
                  <a:gd name="T102" fmla="*/ 863 w 2597"/>
                  <a:gd name="T103" fmla="*/ 1285 h 4636"/>
                  <a:gd name="T104" fmla="*/ 900 w 2597"/>
                  <a:gd name="T105" fmla="*/ 1415 h 4636"/>
                  <a:gd name="T106" fmla="*/ 852 w 2597"/>
                  <a:gd name="T107" fmla="*/ 1669 h 4636"/>
                  <a:gd name="T108" fmla="*/ 754 w 2597"/>
                  <a:gd name="T109" fmla="*/ 1805 h 4636"/>
                  <a:gd name="T110" fmla="*/ 582 w 2597"/>
                  <a:gd name="T111" fmla="*/ 1815 h 4636"/>
                  <a:gd name="T112" fmla="*/ 377 w 2597"/>
                  <a:gd name="T113" fmla="*/ 1883 h 4636"/>
                  <a:gd name="T114" fmla="*/ 299 w 2597"/>
                  <a:gd name="T115" fmla="*/ 1937 h 4636"/>
                  <a:gd name="T116" fmla="*/ 256 w 2597"/>
                  <a:gd name="T117" fmla="*/ 2069 h 4636"/>
                  <a:gd name="T118" fmla="*/ 102 w 2597"/>
                  <a:gd name="T119" fmla="*/ 2061 h 4636"/>
                  <a:gd name="T120" fmla="*/ 46 w 2597"/>
                  <a:gd name="T121" fmla="*/ 2595 h 4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7" h="4636">
                    <a:moveTo>
                      <a:pt x="46" y="2595"/>
                    </a:moveTo>
                    <a:lnTo>
                      <a:pt x="70" y="2677"/>
                    </a:lnTo>
                    <a:lnTo>
                      <a:pt x="170" y="2687"/>
                    </a:lnTo>
                    <a:lnTo>
                      <a:pt x="209" y="2866"/>
                    </a:lnTo>
                    <a:lnTo>
                      <a:pt x="186" y="2948"/>
                    </a:lnTo>
                    <a:lnTo>
                      <a:pt x="231" y="2950"/>
                    </a:lnTo>
                    <a:lnTo>
                      <a:pt x="238" y="3172"/>
                    </a:lnTo>
                    <a:lnTo>
                      <a:pt x="197" y="3216"/>
                    </a:lnTo>
                    <a:lnTo>
                      <a:pt x="209" y="3310"/>
                    </a:lnTo>
                    <a:lnTo>
                      <a:pt x="86" y="3592"/>
                    </a:lnTo>
                    <a:lnTo>
                      <a:pt x="92" y="3684"/>
                    </a:lnTo>
                    <a:lnTo>
                      <a:pt x="41" y="3706"/>
                    </a:lnTo>
                    <a:lnTo>
                      <a:pt x="17" y="3790"/>
                    </a:lnTo>
                    <a:lnTo>
                      <a:pt x="0" y="4058"/>
                    </a:lnTo>
                    <a:lnTo>
                      <a:pt x="0" y="4060"/>
                    </a:lnTo>
                    <a:lnTo>
                      <a:pt x="2" y="4058"/>
                    </a:lnTo>
                    <a:lnTo>
                      <a:pt x="176" y="4364"/>
                    </a:lnTo>
                    <a:lnTo>
                      <a:pt x="363" y="4312"/>
                    </a:lnTo>
                    <a:lnTo>
                      <a:pt x="401" y="4378"/>
                    </a:lnTo>
                    <a:lnTo>
                      <a:pt x="549" y="4372"/>
                    </a:lnTo>
                    <a:lnTo>
                      <a:pt x="648" y="4384"/>
                    </a:lnTo>
                    <a:lnTo>
                      <a:pt x="683" y="4316"/>
                    </a:lnTo>
                    <a:lnTo>
                      <a:pt x="677" y="4116"/>
                    </a:lnTo>
                    <a:lnTo>
                      <a:pt x="715" y="4076"/>
                    </a:lnTo>
                    <a:lnTo>
                      <a:pt x="971" y="4226"/>
                    </a:lnTo>
                    <a:lnTo>
                      <a:pt x="1044" y="4360"/>
                    </a:lnTo>
                    <a:lnTo>
                      <a:pt x="1142" y="4348"/>
                    </a:lnTo>
                    <a:lnTo>
                      <a:pt x="1230" y="4578"/>
                    </a:lnTo>
                    <a:lnTo>
                      <a:pt x="1246" y="4488"/>
                    </a:lnTo>
                    <a:lnTo>
                      <a:pt x="1296" y="4484"/>
                    </a:lnTo>
                    <a:lnTo>
                      <a:pt x="1456" y="4636"/>
                    </a:lnTo>
                    <a:lnTo>
                      <a:pt x="1458" y="4636"/>
                    </a:lnTo>
                    <a:lnTo>
                      <a:pt x="1585" y="4554"/>
                    </a:lnTo>
                    <a:lnTo>
                      <a:pt x="1605" y="4474"/>
                    </a:lnTo>
                    <a:lnTo>
                      <a:pt x="1719" y="4470"/>
                    </a:lnTo>
                    <a:lnTo>
                      <a:pt x="1645" y="4296"/>
                    </a:lnTo>
                    <a:lnTo>
                      <a:pt x="1595" y="4334"/>
                    </a:lnTo>
                    <a:lnTo>
                      <a:pt x="1544" y="4288"/>
                    </a:lnTo>
                    <a:lnTo>
                      <a:pt x="1531" y="4110"/>
                    </a:lnTo>
                    <a:lnTo>
                      <a:pt x="1580" y="4092"/>
                    </a:lnTo>
                    <a:lnTo>
                      <a:pt x="1597" y="4004"/>
                    </a:lnTo>
                    <a:lnTo>
                      <a:pt x="1561" y="3926"/>
                    </a:lnTo>
                    <a:lnTo>
                      <a:pt x="1594" y="3856"/>
                    </a:lnTo>
                    <a:lnTo>
                      <a:pt x="1591" y="3762"/>
                    </a:lnTo>
                    <a:lnTo>
                      <a:pt x="1559" y="3600"/>
                    </a:lnTo>
                    <a:lnTo>
                      <a:pt x="1426" y="3484"/>
                    </a:lnTo>
                    <a:lnTo>
                      <a:pt x="1391" y="3316"/>
                    </a:lnTo>
                    <a:lnTo>
                      <a:pt x="1519" y="3010"/>
                    </a:lnTo>
                    <a:lnTo>
                      <a:pt x="1541" y="3090"/>
                    </a:lnTo>
                    <a:lnTo>
                      <a:pt x="1621" y="3036"/>
                    </a:lnTo>
                    <a:lnTo>
                      <a:pt x="1627" y="3010"/>
                    </a:lnTo>
                    <a:lnTo>
                      <a:pt x="1656" y="3082"/>
                    </a:lnTo>
                    <a:lnTo>
                      <a:pt x="1752" y="3108"/>
                    </a:lnTo>
                    <a:lnTo>
                      <a:pt x="1769" y="3010"/>
                    </a:lnTo>
                    <a:lnTo>
                      <a:pt x="1813" y="2992"/>
                    </a:lnTo>
                    <a:lnTo>
                      <a:pt x="1996" y="3036"/>
                    </a:lnTo>
                    <a:lnTo>
                      <a:pt x="2048" y="2974"/>
                    </a:lnTo>
                    <a:lnTo>
                      <a:pt x="2060" y="2884"/>
                    </a:lnTo>
                    <a:lnTo>
                      <a:pt x="2050" y="2589"/>
                    </a:lnTo>
                    <a:lnTo>
                      <a:pt x="2144" y="2653"/>
                    </a:lnTo>
                    <a:lnTo>
                      <a:pt x="2249" y="2521"/>
                    </a:lnTo>
                    <a:lnTo>
                      <a:pt x="2334" y="2525"/>
                    </a:lnTo>
                    <a:lnTo>
                      <a:pt x="2337" y="2255"/>
                    </a:lnTo>
                    <a:lnTo>
                      <a:pt x="2432" y="2297"/>
                    </a:lnTo>
                    <a:lnTo>
                      <a:pt x="2478" y="2133"/>
                    </a:lnTo>
                    <a:lnTo>
                      <a:pt x="2536" y="2101"/>
                    </a:lnTo>
                    <a:lnTo>
                      <a:pt x="2530" y="2057"/>
                    </a:lnTo>
                    <a:lnTo>
                      <a:pt x="2597" y="1897"/>
                    </a:lnTo>
                    <a:lnTo>
                      <a:pt x="2468" y="1767"/>
                    </a:lnTo>
                    <a:lnTo>
                      <a:pt x="2509" y="1735"/>
                    </a:lnTo>
                    <a:lnTo>
                      <a:pt x="2543" y="1617"/>
                    </a:lnTo>
                    <a:lnTo>
                      <a:pt x="2397" y="1479"/>
                    </a:lnTo>
                    <a:lnTo>
                      <a:pt x="2373" y="1407"/>
                    </a:lnTo>
                    <a:lnTo>
                      <a:pt x="2382" y="1137"/>
                    </a:lnTo>
                    <a:lnTo>
                      <a:pt x="2337" y="870"/>
                    </a:lnTo>
                    <a:lnTo>
                      <a:pt x="2274" y="732"/>
                    </a:lnTo>
                    <a:lnTo>
                      <a:pt x="2273" y="732"/>
                    </a:lnTo>
                    <a:lnTo>
                      <a:pt x="2232" y="574"/>
                    </a:lnTo>
                    <a:lnTo>
                      <a:pt x="2241" y="482"/>
                    </a:lnTo>
                    <a:lnTo>
                      <a:pt x="2203" y="434"/>
                    </a:lnTo>
                    <a:lnTo>
                      <a:pt x="2183" y="306"/>
                    </a:lnTo>
                    <a:lnTo>
                      <a:pt x="2105" y="180"/>
                    </a:lnTo>
                    <a:lnTo>
                      <a:pt x="2033" y="312"/>
                    </a:lnTo>
                    <a:lnTo>
                      <a:pt x="1986" y="588"/>
                    </a:lnTo>
                    <a:lnTo>
                      <a:pt x="1927" y="740"/>
                    </a:lnTo>
                    <a:lnTo>
                      <a:pt x="1830" y="690"/>
                    </a:lnTo>
                    <a:lnTo>
                      <a:pt x="1751" y="792"/>
                    </a:lnTo>
                    <a:lnTo>
                      <a:pt x="1702" y="636"/>
                    </a:lnTo>
                    <a:lnTo>
                      <a:pt x="1728" y="460"/>
                    </a:lnTo>
                    <a:lnTo>
                      <a:pt x="1669" y="276"/>
                    </a:lnTo>
                    <a:lnTo>
                      <a:pt x="1656" y="110"/>
                    </a:lnTo>
                    <a:lnTo>
                      <a:pt x="1551" y="104"/>
                    </a:lnTo>
                    <a:lnTo>
                      <a:pt x="1472" y="186"/>
                    </a:lnTo>
                    <a:lnTo>
                      <a:pt x="1368" y="0"/>
                    </a:lnTo>
                    <a:lnTo>
                      <a:pt x="1244" y="22"/>
                    </a:lnTo>
                    <a:lnTo>
                      <a:pt x="1234" y="176"/>
                    </a:lnTo>
                    <a:lnTo>
                      <a:pt x="1212" y="340"/>
                    </a:lnTo>
                    <a:lnTo>
                      <a:pt x="1143" y="438"/>
                    </a:lnTo>
                    <a:lnTo>
                      <a:pt x="1152" y="546"/>
                    </a:lnTo>
                    <a:lnTo>
                      <a:pt x="1061" y="654"/>
                    </a:lnTo>
                    <a:lnTo>
                      <a:pt x="988" y="850"/>
                    </a:lnTo>
                    <a:lnTo>
                      <a:pt x="937" y="945"/>
                    </a:lnTo>
                    <a:lnTo>
                      <a:pt x="978" y="1223"/>
                    </a:lnTo>
                    <a:lnTo>
                      <a:pt x="863" y="1285"/>
                    </a:lnTo>
                    <a:lnTo>
                      <a:pt x="862" y="1373"/>
                    </a:lnTo>
                    <a:lnTo>
                      <a:pt x="900" y="1415"/>
                    </a:lnTo>
                    <a:lnTo>
                      <a:pt x="832" y="1583"/>
                    </a:lnTo>
                    <a:lnTo>
                      <a:pt x="852" y="1669"/>
                    </a:lnTo>
                    <a:lnTo>
                      <a:pt x="809" y="1661"/>
                    </a:lnTo>
                    <a:lnTo>
                      <a:pt x="754" y="1805"/>
                    </a:lnTo>
                    <a:lnTo>
                      <a:pt x="713" y="1847"/>
                    </a:lnTo>
                    <a:lnTo>
                      <a:pt x="582" y="1815"/>
                    </a:lnTo>
                    <a:lnTo>
                      <a:pt x="505" y="1903"/>
                    </a:lnTo>
                    <a:lnTo>
                      <a:pt x="377" y="1883"/>
                    </a:lnTo>
                    <a:lnTo>
                      <a:pt x="357" y="1957"/>
                    </a:lnTo>
                    <a:lnTo>
                      <a:pt x="299" y="1937"/>
                    </a:lnTo>
                    <a:lnTo>
                      <a:pt x="294" y="2029"/>
                    </a:lnTo>
                    <a:lnTo>
                      <a:pt x="256" y="2069"/>
                    </a:lnTo>
                    <a:lnTo>
                      <a:pt x="246" y="1977"/>
                    </a:lnTo>
                    <a:lnTo>
                      <a:pt x="102" y="2061"/>
                    </a:lnTo>
                    <a:lnTo>
                      <a:pt x="110" y="2255"/>
                    </a:lnTo>
                    <a:lnTo>
                      <a:pt x="46" y="2595"/>
                    </a:lnTo>
                    <a:close/>
                  </a:path>
                </a:pathLst>
              </a:custGeom>
              <a:solidFill>
                <a:srgbClr val="FFC000"/>
              </a:solidFill>
              <a:ln w="9525">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27" name="Freeform 32"/>
              <p:cNvSpPr>
                <a:spLocks/>
              </p:cNvSpPr>
              <p:nvPr/>
            </p:nvSpPr>
            <p:spPr bwMode="auto">
              <a:xfrm>
                <a:off x="3339" y="4357"/>
                <a:ext cx="1305" cy="1431"/>
              </a:xfrm>
              <a:custGeom>
                <a:avLst/>
                <a:gdLst>
                  <a:gd name="T0" fmla="*/ 1270 w 1305"/>
                  <a:gd name="T1" fmla="*/ 714 h 2863"/>
                  <a:gd name="T2" fmla="*/ 1277 w 1305"/>
                  <a:gd name="T3" fmla="*/ 590 h 2863"/>
                  <a:gd name="T4" fmla="*/ 1221 w 1305"/>
                  <a:gd name="T5" fmla="*/ 332 h 2863"/>
                  <a:gd name="T6" fmla="*/ 1110 w 1305"/>
                  <a:gd name="T7" fmla="*/ 184 h 2863"/>
                  <a:gd name="T8" fmla="*/ 1091 w 1305"/>
                  <a:gd name="T9" fmla="*/ 66 h 2863"/>
                  <a:gd name="T10" fmla="*/ 1017 w 1305"/>
                  <a:gd name="T11" fmla="*/ 60 h 2863"/>
                  <a:gd name="T12" fmla="*/ 975 w 1305"/>
                  <a:gd name="T13" fmla="*/ 84 h 2863"/>
                  <a:gd name="T14" fmla="*/ 774 w 1305"/>
                  <a:gd name="T15" fmla="*/ 0 h 2863"/>
                  <a:gd name="T16" fmla="*/ 744 w 1305"/>
                  <a:gd name="T17" fmla="*/ 78 h 2863"/>
                  <a:gd name="T18" fmla="*/ 569 w 1305"/>
                  <a:gd name="T19" fmla="*/ 110 h 2863"/>
                  <a:gd name="T20" fmla="*/ 526 w 1305"/>
                  <a:gd name="T21" fmla="*/ 196 h 2863"/>
                  <a:gd name="T22" fmla="*/ 500 w 1305"/>
                  <a:gd name="T23" fmla="*/ 124 h 2863"/>
                  <a:gd name="T24" fmla="*/ 411 w 1305"/>
                  <a:gd name="T25" fmla="*/ 158 h 2863"/>
                  <a:gd name="T26" fmla="*/ 358 w 1305"/>
                  <a:gd name="T27" fmla="*/ 112 h 2863"/>
                  <a:gd name="T28" fmla="*/ 339 w 1305"/>
                  <a:gd name="T29" fmla="*/ 188 h 2863"/>
                  <a:gd name="T30" fmla="*/ 288 w 1305"/>
                  <a:gd name="T31" fmla="*/ 158 h 2863"/>
                  <a:gd name="T32" fmla="*/ 268 w 1305"/>
                  <a:gd name="T33" fmla="*/ 252 h 2863"/>
                  <a:gd name="T34" fmla="*/ 182 w 1305"/>
                  <a:gd name="T35" fmla="*/ 334 h 2863"/>
                  <a:gd name="T36" fmla="*/ 136 w 1305"/>
                  <a:gd name="T37" fmla="*/ 488 h 2863"/>
                  <a:gd name="T38" fmla="*/ 133 w 1305"/>
                  <a:gd name="T39" fmla="*/ 750 h 2863"/>
                  <a:gd name="T40" fmla="*/ 205 w 1305"/>
                  <a:gd name="T41" fmla="*/ 862 h 2863"/>
                  <a:gd name="T42" fmla="*/ 196 w 1305"/>
                  <a:gd name="T43" fmla="*/ 956 h 2863"/>
                  <a:gd name="T44" fmla="*/ 157 w 1305"/>
                  <a:gd name="T45" fmla="*/ 990 h 2863"/>
                  <a:gd name="T46" fmla="*/ 94 w 1305"/>
                  <a:gd name="T47" fmla="*/ 1236 h 2863"/>
                  <a:gd name="T48" fmla="*/ 53 w 1305"/>
                  <a:gd name="T49" fmla="*/ 1252 h 2863"/>
                  <a:gd name="T50" fmla="*/ 0 w 1305"/>
                  <a:gd name="T51" fmla="*/ 1370 h 2863"/>
                  <a:gd name="T52" fmla="*/ 96 w 1305"/>
                  <a:gd name="T53" fmla="*/ 1464 h 2863"/>
                  <a:gd name="T54" fmla="*/ 96 w 1305"/>
                  <a:gd name="T55" fmla="*/ 1606 h 2863"/>
                  <a:gd name="T56" fmla="*/ 241 w 1305"/>
                  <a:gd name="T57" fmla="*/ 1574 h 2863"/>
                  <a:gd name="T58" fmla="*/ 351 w 1305"/>
                  <a:gd name="T59" fmla="*/ 1745 h 2863"/>
                  <a:gd name="T60" fmla="*/ 320 w 1305"/>
                  <a:gd name="T61" fmla="*/ 1829 h 2863"/>
                  <a:gd name="T62" fmla="*/ 408 w 1305"/>
                  <a:gd name="T63" fmla="*/ 1895 h 2863"/>
                  <a:gd name="T64" fmla="*/ 452 w 1305"/>
                  <a:gd name="T65" fmla="*/ 2041 h 2863"/>
                  <a:gd name="T66" fmla="*/ 397 w 1305"/>
                  <a:gd name="T67" fmla="*/ 2183 h 2863"/>
                  <a:gd name="T68" fmla="*/ 422 w 1305"/>
                  <a:gd name="T69" fmla="*/ 2271 h 2863"/>
                  <a:gd name="T70" fmla="*/ 391 w 1305"/>
                  <a:gd name="T71" fmla="*/ 2329 h 2863"/>
                  <a:gd name="T72" fmla="*/ 427 w 1305"/>
                  <a:gd name="T73" fmla="*/ 2373 h 2863"/>
                  <a:gd name="T74" fmla="*/ 430 w 1305"/>
                  <a:gd name="T75" fmla="*/ 2467 h 2863"/>
                  <a:gd name="T76" fmla="*/ 480 w 1305"/>
                  <a:gd name="T77" fmla="*/ 2485 h 2863"/>
                  <a:gd name="T78" fmla="*/ 533 w 1305"/>
                  <a:gd name="T79" fmla="*/ 2699 h 2863"/>
                  <a:gd name="T80" fmla="*/ 657 w 1305"/>
                  <a:gd name="T81" fmla="*/ 2677 h 2863"/>
                  <a:gd name="T82" fmla="*/ 761 w 1305"/>
                  <a:gd name="T83" fmla="*/ 2863 h 2863"/>
                  <a:gd name="T84" fmla="*/ 840 w 1305"/>
                  <a:gd name="T85" fmla="*/ 2781 h 2863"/>
                  <a:gd name="T86" fmla="*/ 945 w 1305"/>
                  <a:gd name="T87" fmla="*/ 2787 h 2863"/>
                  <a:gd name="T88" fmla="*/ 994 w 1305"/>
                  <a:gd name="T89" fmla="*/ 2727 h 2863"/>
                  <a:gd name="T90" fmla="*/ 971 w 1305"/>
                  <a:gd name="T91" fmla="*/ 2625 h 2863"/>
                  <a:gd name="T92" fmla="*/ 1018 w 1305"/>
                  <a:gd name="T93" fmla="*/ 2589 h 2863"/>
                  <a:gd name="T94" fmla="*/ 1022 w 1305"/>
                  <a:gd name="T95" fmla="*/ 2487 h 2863"/>
                  <a:gd name="T96" fmla="*/ 1058 w 1305"/>
                  <a:gd name="T97" fmla="*/ 2427 h 2863"/>
                  <a:gd name="T98" fmla="*/ 1030 w 1305"/>
                  <a:gd name="T99" fmla="*/ 2359 h 2863"/>
                  <a:gd name="T100" fmla="*/ 1146 w 1305"/>
                  <a:gd name="T101" fmla="*/ 2067 h 2863"/>
                  <a:gd name="T102" fmla="*/ 1157 w 1305"/>
                  <a:gd name="T103" fmla="*/ 1963 h 2863"/>
                  <a:gd name="T104" fmla="*/ 1252 w 1305"/>
                  <a:gd name="T105" fmla="*/ 2023 h 2863"/>
                  <a:gd name="T106" fmla="*/ 1221 w 1305"/>
                  <a:gd name="T107" fmla="*/ 1596 h 2863"/>
                  <a:gd name="T108" fmla="*/ 1248 w 1305"/>
                  <a:gd name="T109" fmla="*/ 1524 h 2863"/>
                  <a:gd name="T110" fmla="*/ 1230 w 1305"/>
                  <a:gd name="T111" fmla="*/ 1350 h 2863"/>
                  <a:gd name="T112" fmla="*/ 1161 w 1305"/>
                  <a:gd name="T113" fmla="*/ 1182 h 2863"/>
                  <a:gd name="T114" fmla="*/ 1305 w 1305"/>
                  <a:gd name="T115" fmla="*/ 920 h 2863"/>
                  <a:gd name="T116" fmla="*/ 1270 w 1305"/>
                  <a:gd name="T117" fmla="*/ 714 h 2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5" h="2863">
                    <a:moveTo>
                      <a:pt x="1270" y="714"/>
                    </a:moveTo>
                    <a:lnTo>
                      <a:pt x="1277" y="590"/>
                    </a:lnTo>
                    <a:lnTo>
                      <a:pt x="1221" y="332"/>
                    </a:lnTo>
                    <a:lnTo>
                      <a:pt x="1110" y="184"/>
                    </a:lnTo>
                    <a:lnTo>
                      <a:pt x="1091" y="66"/>
                    </a:lnTo>
                    <a:lnTo>
                      <a:pt x="1017" y="60"/>
                    </a:lnTo>
                    <a:lnTo>
                      <a:pt x="975" y="84"/>
                    </a:lnTo>
                    <a:lnTo>
                      <a:pt x="774" y="0"/>
                    </a:lnTo>
                    <a:lnTo>
                      <a:pt x="744" y="78"/>
                    </a:lnTo>
                    <a:lnTo>
                      <a:pt x="569" y="110"/>
                    </a:lnTo>
                    <a:lnTo>
                      <a:pt x="526" y="196"/>
                    </a:lnTo>
                    <a:lnTo>
                      <a:pt x="500" y="124"/>
                    </a:lnTo>
                    <a:lnTo>
                      <a:pt x="411" y="158"/>
                    </a:lnTo>
                    <a:lnTo>
                      <a:pt x="358" y="112"/>
                    </a:lnTo>
                    <a:lnTo>
                      <a:pt x="339" y="188"/>
                    </a:lnTo>
                    <a:lnTo>
                      <a:pt x="288" y="158"/>
                    </a:lnTo>
                    <a:lnTo>
                      <a:pt x="268" y="252"/>
                    </a:lnTo>
                    <a:lnTo>
                      <a:pt x="182" y="334"/>
                    </a:lnTo>
                    <a:lnTo>
                      <a:pt x="136" y="488"/>
                    </a:lnTo>
                    <a:lnTo>
                      <a:pt x="133" y="750"/>
                    </a:lnTo>
                    <a:lnTo>
                      <a:pt x="205" y="862"/>
                    </a:lnTo>
                    <a:lnTo>
                      <a:pt x="196" y="956"/>
                    </a:lnTo>
                    <a:lnTo>
                      <a:pt x="157" y="990"/>
                    </a:lnTo>
                    <a:lnTo>
                      <a:pt x="94" y="1236"/>
                    </a:lnTo>
                    <a:lnTo>
                      <a:pt x="53" y="1252"/>
                    </a:lnTo>
                    <a:lnTo>
                      <a:pt x="0" y="1370"/>
                    </a:lnTo>
                    <a:lnTo>
                      <a:pt x="96" y="1464"/>
                    </a:lnTo>
                    <a:lnTo>
                      <a:pt x="96" y="1606"/>
                    </a:lnTo>
                    <a:lnTo>
                      <a:pt x="241" y="1574"/>
                    </a:lnTo>
                    <a:lnTo>
                      <a:pt x="351" y="1745"/>
                    </a:lnTo>
                    <a:lnTo>
                      <a:pt x="320" y="1829"/>
                    </a:lnTo>
                    <a:lnTo>
                      <a:pt x="408" y="1895"/>
                    </a:lnTo>
                    <a:lnTo>
                      <a:pt x="452" y="2041"/>
                    </a:lnTo>
                    <a:lnTo>
                      <a:pt x="397" y="2183"/>
                    </a:lnTo>
                    <a:lnTo>
                      <a:pt x="422" y="2271"/>
                    </a:lnTo>
                    <a:lnTo>
                      <a:pt x="391" y="2329"/>
                    </a:lnTo>
                    <a:lnTo>
                      <a:pt x="427" y="2373"/>
                    </a:lnTo>
                    <a:lnTo>
                      <a:pt x="430" y="2467"/>
                    </a:lnTo>
                    <a:lnTo>
                      <a:pt x="480" y="2485"/>
                    </a:lnTo>
                    <a:lnTo>
                      <a:pt x="533" y="2699"/>
                    </a:lnTo>
                    <a:lnTo>
                      <a:pt x="657" y="2677"/>
                    </a:lnTo>
                    <a:lnTo>
                      <a:pt x="761" y="2863"/>
                    </a:lnTo>
                    <a:lnTo>
                      <a:pt x="840" y="2781"/>
                    </a:lnTo>
                    <a:lnTo>
                      <a:pt x="945" y="2787"/>
                    </a:lnTo>
                    <a:lnTo>
                      <a:pt x="994" y="2727"/>
                    </a:lnTo>
                    <a:lnTo>
                      <a:pt x="971" y="2625"/>
                    </a:lnTo>
                    <a:lnTo>
                      <a:pt x="1018" y="2589"/>
                    </a:lnTo>
                    <a:lnTo>
                      <a:pt x="1022" y="2487"/>
                    </a:lnTo>
                    <a:lnTo>
                      <a:pt x="1058" y="2427"/>
                    </a:lnTo>
                    <a:lnTo>
                      <a:pt x="1030" y="2359"/>
                    </a:lnTo>
                    <a:lnTo>
                      <a:pt x="1146" y="2067"/>
                    </a:lnTo>
                    <a:lnTo>
                      <a:pt x="1157" y="1963"/>
                    </a:lnTo>
                    <a:lnTo>
                      <a:pt x="1252" y="2023"/>
                    </a:lnTo>
                    <a:lnTo>
                      <a:pt x="1221" y="1596"/>
                    </a:lnTo>
                    <a:lnTo>
                      <a:pt x="1248" y="1524"/>
                    </a:lnTo>
                    <a:lnTo>
                      <a:pt x="1230" y="1350"/>
                    </a:lnTo>
                    <a:lnTo>
                      <a:pt x="1161" y="1182"/>
                    </a:lnTo>
                    <a:lnTo>
                      <a:pt x="1305" y="920"/>
                    </a:lnTo>
                    <a:lnTo>
                      <a:pt x="1270" y="714"/>
                    </a:lnTo>
                    <a:close/>
                  </a:path>
                </a:pathLst>
              </a:custGeom>
              <a:solidFill>
                <a:srgbClr val="FFC000"/>
              </a:solidFill>
              <a:ln w="9525">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28" name="Freeform 31"/>
              <p:cNvSpPr>
                <a:spLocks/>
              </p:cNvSpPr>
              <p:nvPr/>
            </p:nvSpPr>
            <p:spPr bwMode="auto">
              <a:xfrm>
                <a:off x="2999" y="2011"/>
                <a:ext cx="1954" cy="2444"/>
              </a:xfrm>
              <a:custGeom>
                <a:avLst/>
                <a:gdLst>
                  <a:gd name="T0" fmla="*/ 1108 w 1954"/>
                  <a:gd name="T1" fmla="*/ 700 h 4887"/>
                  <a:gd name="T2" fmla="*/ 1005 w 1954"/>
                  <a:gd name="T3" fmla="*/ 200 h 4887"/>
                  <a:gd name="T4" fmla="*/ 858 w 1954"/>
                  <a:gd name="T5" fmla="*/ 210 h 4887"/>
                  <a:gd name="T6" fmla="*/ 770 w 1954"/>
                  <a:gd name="T7" fmla="*/ 336 h 4887"/>
                  <a:gd name="T8" fmla="*/ 645 w 1954"/>
                  <a:gd name="T9" fmla="*/ 386 h 4887"/>
                  <a:gd name="T10" fmla="*/ 516 w 1954"/>
                  <a:gd name="T11" fmla="*/ 498 h 4887"/>
                  <a:gd name="T12" fmla="*/ 591 w 1954"/>
                  <a:gd name="T13" fmla="*/ 729 h 4887"/>
                  <a:gd name="T14" fmla="*/ 482 w 1954"/>
                  <a:gd name="T15" fmla="*/ 1165 h 4887"/>
                  <a:gd name="T16" fmla="*/ 497 w 1954"/>
                  <a:gd name="T17" fmla="*/ 1395 h 4887"/>
                  <a:gd name="T18" fmla="*/ 523 w 1954"/>
                  <a:gd name="T19" fmla="*/ 1567 h 4887"/>
                  <a:gd name="T20" fmla="*/ 520 w 1954"/>
                  <a:gd name="T21" fmla="*/ 1701 h 4887"/>
                  <a:gd name="T22" fmla="*/ 429 w 1954"/>
                  <a:gd name="T23" fmla="*/ 2193 h 4887"/>
                  <a:gd name="T24" fmla="*/ 372 w 1954"/>
                  <a:gd name="T25" fmla="*/ 2331 h 4887"/>
                  <a:gd name="T26" fmla="*/ 211 w 1954"/>
                  <a:gd name="T27" fmla="*/ 2461 h 4887"/>
                  <a:gd name="T28" fmla="*/ 124 w 1954"/>
                  <a:gd name="T29" fmla="*/ 2481 h 4887"/>
                  <a:gd name="T30" fmla="*/ 88 w 1954"/>
                  <a:gd name="T31" fmla="*/ 2840 h 4887"/>
                  <a:gd name="T32" fmla="*/ 1 w 1954"/>
                  <a:gd name="T33" fmla="*/ 3312 h 4887"/>
                  <a:gd name="T34" fmla="*/ 88 w 1954"/>
                  <a:gd name="T35" fmla="*/ 3508 h 4887"/>
                  <a:gd name="T36" fmla="*/ 153 w 1954"/>
                  <a:gd name="T37" fmla="*/ 3684 h 4887"/>
                  <a:gd name="T38" fmla="*/ 348 w 1954"/>
                  <a:gd name="T39" fmla="*/ 3716 h 4887"/>
                  <a:gd name="T40" fmla="*/ 408 w 1954"/>
                  <a:gd name="T41" fmla="*/ 3718 h 4887"/>
                  <a:gd name="T42" fmla="*/ 552 w 1954"/>
                  <a:gd name="T43" fmla="*/ 4214 h 4887"/>
                  <a:gd name="T44" fmla="*/ 611 w 1954"/>
                  <a:gd name="T45" fmla="*/ 4521 h 4887"/>
                  <a:gd name="T46" fmla="*/ 695 w 1954"/>
                  <a:gd name="T47" fmla="*/ 4687 h 4887"/>
                  <a:gd name="T48" fmla="*/ 712 w 1954"/>
                  <a:gd name="T49" fmla="*/ 4815 h 4887"/>
                  <a:gd name="T50" fmla="*/ 840 w 1954"/>
                  <a:gd name="T51" fmla="*/ 4815 h 4887"/>
                  <a:gd name="T52" fmla="*/ 909 w 1954"/>
                  <a:gd name="T53" fmla="*/ 4801 h 4887"/>
                  <a:gd name="T54" fmla="*/ 1114 w 1954"/>
                  <a:gd name="T55" fmla="*/ 4691 h 4887"/>
                  <a:gd name="T56" fmla="*/ 1357 w 1954"/>
                  <a:gd name="T57" fmla="*/ 4751 h 4887"/>
                  <a:gd name="T58" fmla="*/ 1485 w 1954"/>
                  <a:gd name="T59" fmla="*/ 4573 h 4887"/>
                  <a:gd name="T60" fmla="*/ 1644 w 1954"/>
                  <a:gd name="T61" fmla="*/ 4470 h 4887"/>
                  <a:gd name="T62" fmla="*/ 1654 w 1954"/>
                  <a:gd name="T63" fmla="*/ 4250 h 4887"/>
                  <a:gd name="T64" fmla="*/ 1855 w 1954"/>
                  <a:gd name="T65" fmla="*/ 4048 h 4887"/>
                  <a:gd name="T66" fmla="*/ 1938 w 1954"/>
                  <a:gd name="T67" fmla="*/ 3776 h 4887"/>
                  <a:gd name="T68" fmla="*/ 1907 w 1954"/>
                  <a:gd name="T69" fmla="*/ 3534 h 4887"/>
                  <a:gd name="T70" fmla="*/ 1855 w 1954"/>
                  <a:gd name="T71" fmla="*/ 3122 h 4887"/>
                  <a:gd name="T72" fmla="*/ 1841 w 1954"/>
                  <a:gd name="T73" fmla="*/ 2880 h 4887"/>
                  <a:gd name="T74" fmla="*/ 1833 w 1954"/>
                  <a:gd name="T75" fmla="*/ 2606 h 4887"/>
                  <a:gd name="T76" fmla="*/ 1842 w 1954"/>
                  <a:gd name="T77" fmla="*/ 2375 h 4887"/>
                  <a:gd name="T78" fmla="*/ 1877 w 1954"/>
                  <a:gd name="T79" fmla="*/ 2185 h 4887"/>
                  <a:gd name="T80" fmla="*/ 1885 w 1954"/>
                  <a:gd name="T81" fmla="*/ 2027 h 4887"/>
                  <a:gd name="T82" fmla="*/ 1949 w 1954"/>
                  <a:gd name="T83" fmla="*/ 1701 h 4887"/>
                  <a:gd name="T84" fmla="*/ 1846 w 1954"/>
                  <a:gd name="T85" fmla="*/ 1467 h 4887"/>
                  <a:gd name="T86" fmla="*/ 1535 w 1954"/>
                  <a:gd name="T87" fmla="*/ 1531 h 4887"/>
                  <a:gd name="T88" fmla="*/ 1583 w 1954"/>
                  <a:gd name="T89" fmla="*/ 1399 h 4887"/>
                  <a:gd name="T90" fmla="*/ 1509 w 1954"/>
                  <a:gd name="T91" fmla="*/ 1175 h 4887"/>
                  <a:gd name="T92" fmla="*/ 1410 w 1954"/>
                  <a:gd name="T93" fmla="*/ 1211 h 4887"/>
                  <a:gd name="T94" fmla="*/ 1357 w 1954"/>
                  <a:gd name="T95" fmla="*/ 1217 h 4887"/>
                  <a:gd name="T96" fmla="*/ 1207 w 1954"/>
                  <a:gd name="T97" fmla="*/ 915 h 4887"/>
                  <a:gd name="T98" fmla="*/ 1127 w 1954"/>
                  <a:gd name="T99" fmla="*/ 869 h 4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4887">
                    <a:moveTo>
                      <a:pt x="1127" y="869"/>
                    </a:moveTo>
                    <a:lnTo>
                      <a:pt x="1108" y="700"/>
                    </a:lnTo>
                    <a:lnTo>
                      <a:pt x="1012" y="530"/>
                    </a:lnTo>
                    <a:lnTo>
                      <a:pt x="1005" y="200"/>
                    </a:lnTo>
                    <a:lnTo>
                      <a:pt x="948" y="0"/>
                    </a:lnTo>
                    <a:lnTo>
                      <a:pt x="858" y="210"/>
                    </a:lnTo>
                    <a:lnTo>
                      <a:pt x="861" y="296"/>
                    </a:lnTo>
                    <a:lnTo>
                      <a:pt x="770" y="336"/>
                    </a:lnTo>
                    <a:lnTo>
                      <a:pt x="726" y="288"/>
                    </a:lnTo>
                    <a:lnTo>
                      <a:pt x="645" y="386"/>
                    </a:lnTo>
                    <a:lnTo>
                      <a:pt x="554" y="418"/>
                    </a:lnTo>
                    <a:lnTo>
                      <a:pt x="516" y="498"/>
                    </a:lnTo>
                    <a:lnTo>
                      <a:pt x="518" y="596"/>
                    </a:lnTo>
                    <a:lnTo>
                      <a:pt x="591" y="729"/>
                    </a:lnTo>
                    <a:lnTo>
                      <a:pt x="595" y="1007"/>
                    </a:lnTo>
                    <a:lnTo>
                      <a:pt x="482" y="1165"/>
                    </a:lnTo>
                    <a:lnTo>
                      <a:pt x="497" y="1393"/>
                    </a:lnTo>
                    <a:lnTo>
                      <a:pt x="497" y="1395"/>
                    </a:lnTo>
                    <a:lnTo>
                      <a:pt x="529" y="1511"/>
                    </a:lnTo>
                    <a:lnTo>
                      <a:pt x="523" y="1567"/>
                    </a:lnTo>
                    <a:lnTo>
                      <a:pt x="493" y="1629"/>
                    </a:lnTo>
                    <a:lnTo>
                      <a:pt x="520" y="1701"/>
                    </a:lnTo>
                    <a:lnTo>
                      <a:pt x="525" y="1867"/>
                    </a:lnTo>
                    <a:lnTo>
                      <a:pt x="429" y="2193"/>
                    </a:lnTo>
                    <a:lnTo>
                      <a:pt x="380" y="2225"/>
                    </a:lnTo>
                    <a:lnTo>
                      <a:pt x="372" y="2331"/>
                    </a:lnTo>
                    <a:lnTo>
                      <a:pt x="254" y="2469"/>
                    </a:lnTo>
                    <a:lnTo>
                      <a:pt x="211" y="2461"/>
                    </a:lnTo>
                    <a:lnTo>
                      <a:pt x="218" y="2561"/>
                    </a:lnTo>
                    <a:lnTo>
                      <a:pt x="124" y="2481"/>
                    </a:lnTo>
                    <a:lnTo>
                      <a:pt x="113" y="2555"/>
                    </a:lnTo>
                    <a:lnTo>
                      <a:pt x="88" y="2840"/>
                    </a:lnTo>
                    <a:lnTo>
                      <a:pt x="0" y="3310"/>
                    </a:lnTo>
                    <a:lnTo>
                      <a:pt x="1" y="3312"/>
                    </a:lnTo>
                    <a:lnTo>
                      <a:pt x="82" y="3410"/>
                    </a:lnTo>
                    <a:lnTo>
                      <a:pt x="88" y="3508"/>
                    </a:lnTo>
                    <a:lnTo>
                      <a:pt x="133" y="3500"/>
                    </a:lnTo>
                    <a:lnTo>
                      <a:pt x="153" y="3684"/>
                    </a:lnTo>
                    <a:lnTo>
                      <a:pt x="195" y="3730"/>
                    </a:lnTo>
                    <a:lnTo>
                      <a:pt x="348" y="3716"/>
                    </a:lnTo>
                    <a:lnTo>
                      <a:pt x="327" y="3626"/>
                    </a:lnTo>
                    <a:lnTo>
                      <a:pt x="408" y="3718"/>
                    </a:lnTo>
                    <a:lnTo>
                      <a:pt x="413" y="3812"/>
                    </a:lnTo>
                    <a:lnTo>
                      <a:pt x="552" y="4214"/>
                    </a:lnTo>
                    <a:lnTo>
                      <a:pt x="540" y="4392"/>
                    </a:lnTo>
                    <a:lnTo>
                      <a:pt x="611" y="4521"/>
                    </a:lnTo>
                    <a:lnTo>
                      <a:pt x="657" y="4521"/>
                    </a:lnTo>
                    <a:lnTo>
                      <a:pt x="695" y="4687"/>
                    </a:lnTo>
                    <a:lnTo>
                      <a:pt x="734" y="4727"/>
                    </a:lnTo>
                    <a:lnTo>
                      <a:pt x="712" y="4815"/>
                    </a:lnTo>
                    <a:lnTo>
                      <a:pt x="751" y="4849"/>
                    </a:lnTo>
                    <a:lnTo>
                      <a:pt x="840" y="4815"/>
                    </a:lnTo>
                    <a:lnTo>
                      <a:pt x="866" y="4887"/>
                    </a:lnTo>
                    <a:lnTo>
                      <a:pt x="909" y="4801"/>
                    </a:lnTo>
                    <a:lnTo>
                      <a:pt x="1084" y="4769"/>
                    </a:lnTo>
                    <a:lnTo>
                      <a:pt x="1114" y="4691"/>
                    </a:lnTo>
                    <a:lnTo>
                      <a:pt x="1315" y="4775"/>
                    </a:lnTo>
                    <a:lnTo>
                      <a:pt x="1357" y="4751"/>
                    </a:lnTo>
                    <a:lnTo>
                      <a:pt x="1431" y="4757"/>
                    </a:lnTo>
                    <a:lnTo>
                      <a:pt x="1485" y="4573"/>
                    </a:lnTo>
                    <a:lnTo>
                      <a:pt x="1619" y="4543"/>
                    </a:lnTo>
                    <a:lnTo>
                      <a:pt x="1644" y="4470"/>
                    </a:lnTo>
                    <a:lnTo>
                      <a:pt x="1619" y="4306"/>
                    </a:lnTo>
                    <a:lnTo>
                      <a:pt x="1654" y="4250"/>
                    </a:lnTo>
                    <a:lnTo>
                      <a:pt x="1783" y="4162"/>
                    </a:lnTo>
                    <a:lnTo>
                      <a:pt x="1855" y="4048"/>
                    </a:lnTo>
                    <a:lnTo>
                      <a:pt x="1917" y="4046"/>
                    </a:lnTo>
                    <a:lnTo>
                      <a:pt x="1938" y="3776"/>
                    </a:lnTo>
                    <a:lnTo>
                      <a:pt x="1942" y="3596"/>
                    </a:lnTo>
                    <a:lnTo>
                      <a:pt x="1907" y="3534"/>
                    </a:lnTo>
                    <a:lnTo>
                      <a:pt x="1904" y="3354"/>
                    </a:lnTo>
                    <a:lnTo>
                      <a:pt x="1855" y="3122"/>
                    </a:lnTo>
                    <a:lnTo>
                      <a:pt x="1815" y="3058"/>
                    </a:lnTo>
                    <a:lnTo>
                      <a:pt x="1841" y="2880"/>
                    </a:lnTo>
                    <a:lnTo>
                      <a:pt x="1811" y="2680"/>
                    </a:lnTo>
                    <a:lnTo>
                      <a:pt x="1833" y="2606"/>
                    </a:lnTo>
                    <a:lnTo>
                      <a:pt x="1876" y="2587"/>
                    </a:lnTo>
                    <a:lnTo>
                      <a:pt x="1842" y="2375"/>
                    </a:lnTo>
                    <a:lnTo>
                      <a:pt x="1796" y="2291"/>
                    </a:lnTo>
                    <a:lnTo>
                      <a:pt x="1877" y="2185"/>
                    </a:lnTo>
                    <a:lnTo>
                      <a:pt x="1901" y="2115"/>
                    </a:lnTo>
                    <a:lnTo>
                      <a:pt x="1885" y="2027"/>
                    </a:lnTo>
                    <a:lnTo>
                      <a:pt x="1954" y="1875"/>
                    </a:lnTo>
                    <a:lnTo>
                      <a:pt x="1949" y="1701"/>
                    </a:lnTo>
                    <a:lnTo>
                      <a:pt x="1847" y="1469"/>
                    </a:lnTo>
                    <a:lnTo>
                      <a:pt x="1846" y="1467"/>
                    </a:lnTo>
                    <a:lnTo>
                      <a:pt x="1675" y="1551"/>
                    </a:lnTo>
                    <a:lnTo>
                      <a:pt x="1535" y="1531"/>
                    </a:lnTo>
                    <a:lnTo>
                      <a:pt x="1574" y="1485"/>
                    </a:lnTo>
                    <a:lnTo>
                      <a:pt x="1583" y="1399"/>
                    </a:lnTo>
                    <a:lnTo>
                      <a:pt x="1520" y="1269"/>
                    </a:lnTo>
                    <a:lnTo>
                      <a:pt x="1509" y="1175"/>
                    </a:lnTo>
                    <a:lnTo>
                      <a:pt x="1452" y="1157"/>
                    </a:lnTo>
                    <a:lnTo>
                      <a:pt x="1410" y="1211"/>
                    </a:lnTo>
                    <a:lnTo>
                      <a:pt x="1386" y="1129"/>
                    </a:lnTo>
                    <a:lnTo>
                      <a:pt x="1357" y="1217"/>
                    </a:lnTo>
                    <a:lnTo>
                      <a:pt x="1252" y="1237"/>
                    </a:lnTo>
                    <a:lnTo>
                      <a:pt x="1207" y="915"/>
                    </a:lnTo>
                    <a:lnTo>
                      <a:pt x="1161" y="935"/>
                    </a:lnTo>
                    <a:lnTo>
                      <a:pt x="1127" y="869"/>
                    </a:lnTo>
                    <a:close/>
                  </a:path>
                </a:pathLst>
              </a:custGeom>
              <a:solidFill>
                <a:schemeClr val="accent3"/>
              </a:solidFill>
              <a:ln w="9525">
                <a:solidFill>
                  <a:schemeClr val="accent3">
                    <a:lumMod val="75000"/>
                  </a:schemeClr>
                </a:solidFill>
                <a:round/>
                <a:headEnd/>
                <a:tailEnd/>
              </a:ln>
            </p:spPr>
            <p:txBody>
              <a:bodyPr vert="horz" wrap="square" lIns="68580" tIns="34290" rIns="68580" bIns="34290" numCol="1" anchor="t" anchorCtr="0" compatLnSpc="1">
                <a:prstTxWarp prst="textNoShape">
                  <a:avLst/>
                </a:prstTxWarp>
              </a:bodyPr>
              <a:lstStyle/>
              <a:p>
                <a:endParaRPr lang="fr-FR" sz="1050" dirty="0"/>
              </a:p>
            </p:txBody>
          </p:sp>
          <p:sp>
            <p:nvSpPr>
              <p:cNvPr id="29" name="Freeform 30"/>
              <p:cNvSpPr>
                <a:spLocks/>
              </p:cNvSpPr>
              <p:nvPr/>
            </p:nvSpPr>
            <p:spPr bwMode="auto">
              <a:xfrm>
                <a:off x="3921" y="1738"/>
                <a:ext cx="1308" cy="1049"/>
              </a:xfrm>
              <a:custGeom>
                <a:avLst/>
                <a:gdLst>
                  <a:gd name="T0" fmla="*/ 1042 w 1308"/>
                  <a:gd name="T1" fmla="*/ 234 h 2097"/>
                  <a:gd name="T2" fmla="*/ 1001 w 1308"/>
                  <a:gd name="T3" fmla="*/ 212 h 2097"/>
                  <a:gd name="T4" fmla="*/ 877 w 1308"/>
                  <a:gd name="T5" fmla="*/ 304 h 2097"/>
                  <a:gd name="T6" fmla="*/ 838 w 1308"/>
                  <a:gd name="T7" fmla="*/ 254 h 2097"/>
                  <a:gd name="T8" fmla="*/ 808 w 1308"/>
                  <a:gd name="T9" fmla="*/ 318 h 2097"/>
                  <a:gd name="T10" fmla="*/ 703 w 1308"/>
                  <a:gd name="T11" fmla="*/ 290 h 2097"/>
                  <a:gd name="T12" fmla="*/ 537 w 1308"/>
                  <a:gd name="T13" fmla="*/ 92 h 2097"/>
                  <a:gd name="T14" fmla="*/ 502 w 1308"/>
                  <a:gd name="T15" fmla="*/ 144 h 2097"/>
                  <a:gd name="T16" fmla="*/ 361 w 1308"/>
                  <a:gd name="T17" fmla="*/ 76 h 2097"/>
                  <a:gd name="T18" fmla="*/ 265 w 1308"/>
                  <a:gd name="T19" fmla="*/ 132 h 2097"/>
                  <a:gd name="T20" fmla="*/ 178 w 1308"/>
                  <a:gd name="T21" fmla="*/ 98 h 2097"/>
                  <a:gd name="T22" fmla="*/ 156 w 1308"/>
                  <a:gd name="T23" fmla="*/ 0 h 2097"/>
                  <a:gd name="T24" fmla="*/ 155 w 1308"/>
                  <a:gd name="T25" fmla="*/ 0 h 2097"/>
                  <a:gd name="T26" fmla="*/ 95 w 1308"/>
                  <a:gd name="T27" fmla="*/ 290 h 2097"/>
                  <a:gd name="T28" fmla="*/ 35 w 1308"/>
                  <a:gd name="T29" fmla="*/ 290 h 2097"/>
                  <a:gd name="T30" fmla="*/ 0 w 1308"/>
                  <a:gd name="T31" fmla="*/ 366 h 2097"/>
                  <a:gd name="T32" fmla="*/ 26 w 1308"/>
                  <a:gd name="T33" fmla="*/ 546 h 2097"/>
                  <a:gd name="T34" fmla="*/ 83 w 1308"/>
                  <a:gd name="T35" fmla="*/ 746 h 2097"/>
                  <a:gd name="T36" fmla="*/ 90 w 1308"/>
                  <a:gd name="T37" fmla="*/ 1076 h 2097"/>
                  <a:gd name="T38" fmla="*/ 186 w 1308"/>
                  <a:gd name="T39" fmla="*/ 1246 h 2097"/>
                  <a:gd name="T40" fmla="*/ 205 w 1308"/>
                  <a:gd name="T41" fmla="*/ 1415 h 2097"/>
                  <a:gd name="T42" fmla="*/ 239 w 1308"/>
                  <a:gd name="T43" fmla="*/ 1481 h 2097"/>
                  <a:gd name="T44" fmla="*/ 285 w 1308"/>
                  <a:gd name="T45" fmla="*/ 1461 h 2097"/>
                  <a:gd name="T46" fmla="*/ 330 w 1308"/>
                  <a:gd name="T47" fmla="*/ 1783 h 2097"/>
                  <a:gd name="T48" fmla="*/ 435 w 1308"/>
                  <a:gd name="T49" fmla="*/ 1763 h 2097"/>
                  <a:gd name="T50" fmla="*/ 464 w 1308"/>
                  <a:gd name="T51" fmla="*/ 1675 h 2097"/>
                  <a:gd name="T52" fmla="*/ 488 w 1308"/>
                  <a:gd name="T53" fmla="*/ 1757 h 2097"/>
                  <a:gd name="T54" fmla="*/ 530 w 1308"/>
                  <a:gd name="T55" fmla="*/ 1703 h 2097"/>
                  <a:gd name="T56" fmla="*/ 587 w 1308"/>
                  <a:gd name="T57" fmla="*/ 1721 h 2097"/>
                  <a:gd name="T58" fmla="*/ 598 w 1308"/>
                  <a:gd name="T59" fmla="*/ 1815 h 2097"/>
                  <a:gd name="T60" fmla="*/ 661 w 1308"/>
                  <a:gd name="T61" fmla="*/ 1945 h 2097"/>
                  <a:gd name="T62" fmla="*/ 652 w 1308"/>
                  <a:gd name="T63" fmla="*/ 2031 h 2097"/>
                  <a:gd name="T64" fmla="*/ 613 w 1308"/>
                  <a:gd name="T65" fmla="*/ 2077 h 2097"/>
                  <a:gd name="T66" fmla="*/ 753 w 1308"/>
                  <a:gd name="T67" fmla="*/ 2097 h 2097"/>
                  <a:gd name="T68" fmla="*/ 924 w 1308"/>
                  <a:gd name="T69" fmla="*/ 2013 h 2097"/>
                  <a:gd name="T70" fmla="*/ 925 w 1308"/>
                  <a:gd name="T71" fmla="*/ 2015 h 2097"/>
                  <a:gd name="T72" fmla="*/ 984 w 1308"/>
                  <a:gd name="T73" fmla="*/ 1855 h 2097"/>
                  <a:gd name="T74" fmla="*/ 987 w 1308"/>
                  <a:gd name="T75" fmla="*/ 1673 h 2097"/>
                  <a:gd name="T76" fmla="*/ 1223 w 1308"/>
                  <a:gd name="T77" fmla="*/ 1581 h 2097"/>
                  <a:gd name="T78" fmla="*/ 1217 w 1308"/>
                  <a:gd name="T79" fmla="*/ 1317 h 2097"/>
                  <a:gd name="T80" fmla="*/ 1263 w 1308"/>
                  <a:gd name="T81" fmla="*/ 1295 h 2097"/>
                  <a:gd name="T82" fmla="*/ 1308 w 1308"/>
                  <a:gd name="T83" fmla="*/ 1146 h 2097"/>
                  <a:gd name="T84" fmla="*/ 1268 w 1308"/>
                  <a:gd name="T85" fmla="*/ 1096 h 2097"/>
                  <a:gd name="T86" fmla="*/ 1215 w 1308"/>
                  <a:gd name="T87" fmla="*/ 840 h 2097"/>
                  <a:gd name="T88" fmla="*/ 1254 w 1308"/>
                  <a:gd name="T89" fmla="*/ 772 h 2097"/>
                  <a:gd name="T90" fmla="*/ 1260 w 1308"/>
                  <a:gd name="T91" fmla="*/ 710 h 2097"/>
                  <a:gd name="T92" fmla="*/ 1119 w 1308"/>
                  <a:gd name="T93" fmla="*/ 526 h 2097"/>
                  <a:gd name="T94" fmla="*/ 1058 w 1308"/>
                  <a:gd name="T95" fmla="*/ 396 h 2097"/>
                  <a:gd name="T96" fmla="*/ 1069 w 1308"/>
                  <a:gd name="T97" fmla="*/ 310 h 2097"/>
                  <a:gd name="T98" fmla="*/ 1042 w 1308"/>
                  <a:gd name="T99" fmla="*/ 234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08" h="2097">
                    <a:moveTo>
                      <a:pt x="1042" y="234"/>
                    </a:moveTo>
                    <a:lnTo>
                      <a:pt x="1001" y="212"/>
                    </a:lnTo>
                    <a:lnTo>
                      <a:pt x="877" y="304"/>
                    </a:lnTo>
                    <a:lnTo>
                      <a:pt x="838" y="254"/>
                    </a:lnTo>
                    <a:lnTo>
                      <a:pt x="808" y="318"/>
                    </a:lnTo>
                    <a:lnTo>
                      <a:pt x="703" y="290"/>
                    </a:lnTo>
                    <a:lnTo>
                      <a:pt x="537" y="92"/>
                    </a:lnTo>
                    <a:lnTo>
                      <a:pt x="502" y="144"/>
                    </a:lnTo>
                    <a:lnTo>
                      <a:pt x="361" y="76"/>
                    </a:lnTo>
                    <a:lnTo>
                      <a:pt x="265" y="132"/>
                    </a:lnTo>
                    <a:lnTo>
                      <a:pt x="178" y="98"/>
                    </a:lnTo>
                    <a:lnTo>
                      <a:pt x="156" y="0"/>
                    </a:lnTo>
                    <a:lnTo>
                      <a:pt x="155" y="0"/>
                    </a:lnTo>
                    <a:lnTo>
                      <a:pt x="95" y="290"/>
                    </a:lnTo>
                    <a:lnTo>
                      <a:pt x="35" y="290"/>
                    </a:lnTo>
                    <a:lnTo>
                      <a:pt x="0" y="366"/>
                    </a:lnTo>
                    <a:lnTo>
                      <a:pt x="26" y="546"/>
                    </a:lnTo>
                    <a:lnTo>
                      <a:pt x="83" y="746"/>
                    </a:lnTo>
                    <a:lnTo>
                      <a:pt x="90" y="1076"/>
                    </a:lnTo>
                    <a:lnTo>
                      <a:pt x="186" y="1246"/>
                    </a:lnTo>
                    <a:lnTo>
                      <a:pt x="205" y="1415"/>
                    </a:lnTo>
                    <a:lnTo>
                      <a:pt x="239" y="1481"/>
                    </a:lnTo>
                    <a:lnTo>
                      <a:pt x="285" y="1461"/>
                    </a:lnTo>
                    <a:lnTo>
                      <a:pt x="330" y="1783"/>
                    </a:lnTo>
                    <a:lnTo>
                      <a:pt x="435" y="1763"/>
                    </a:lnTo>
                    <a:lnTo>
                      <a:pt x="464" y="1675"/>
                    </a:lnTo>
                    <a:lnTo>
                      <a:pt x="488" y="1757"/>
                    </a:lnTo>
                    <a:lnTo>
                      <a:pt x="530" y="1703"/>
                    </a:lnTo>
                    <a:lnTo>
                      <a:pt x="587" y="1721"/>
                    </a:lnTo>
                    <a:lnTo>
                      <a:pt x="598" y="1815"/>
                    </a:lnTo>
                    <a:lnTo>
                      <a:pt x="661" y="1945"/>
                    </a:lnTo>
                    <a:lnTo>
                      <a:pt x="652" y="2031"/>
                    </a:lnTo>
                    <a:lnTo>
                      <a:pt x="613" y="2077"/>
                    </a:lnTo>
                    <a:lnTo>
                      <a:pt x="753" y="2097"/>
                    </a:lnTo>
                    <a:lnTo>
                      <a:pt x="924" y="2013"/>
                    </a:lnTo>
                    <a:lnTo>
                      <a:pt x="925" y="2015"/>
                    </a:lnTo>
                    <a:lnTo>
                      <a:pt x="984" y="1855"/>
                    </a:lnTo>
                    <a:lnTo>
                      <a:pt x="987" y="1673"/>
                    </a:lnTo>
                    <a:lnTo>
                      <a:pt x="1223" y="1581"/>
                    </a:lnTo>
                    <a:lnTo>
                      <a:pt x="1217" y="1317"/>
                    </a:lnTo>
                    <a:lnTo>
                      <a:pt x="1263" y="1295"/>
                    </a:lnTo>
                    <a:lnTo>
                      <a:pt x="1308" y="1146"/>
                    </a:lnTo>
                    <a:lnTo>
                      <a:pt x="1268" y="1096"/>
                    </a:lnTo>
                    <a:lnTo>
                      <a:pt x="1215" y="840"/>
                    </a:lnTo>
                    <a:lnTo>
                      <a:pt x="1254" y="772"/>
                    </a:lnTo>
                    <a:lnTo>
                      <a:pt x="1260" y="710"/>
                    </a:lnTo>
                    <a:lnTo>
                      <a:pt x="1119" y="526"/>
                    </a:lnTo>
                    <a:lnTo>
                      <a:pt x="1058" y="396"/>
                    </a:lnTo>
                    <a:lnTo>
                      <a:pt x="1069" y="310"/>
                    </a:lnTo>
                    <a:lnTo>
                      <a:pt x="1042" y="234"/>
                    </a:lnTo>
                    <a:close/>
                  </a:path>
                </a:pathLst>
              </a:custGeom>
              <a:solidFill>
                <a:srgbClr val="D8007A"/>
              </a:solidFill>
              <a:ln w="9525">
                <a:solidFill>
                  <a:srgbClr val="D8007A"/>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30" name="Freeform 29"/>
              <p:cNvSpPr>
                <a:spLocks/>
              </p:cNvSpPr>
              <p:nvPr/>
            </p:nvSpPr>
            <p:spPr bwMode="auto">
              <a:xfrm>
                <a:off x="5136" y="833"/>
                <a:ext cx="1581" cy="2433"/>
              </a:xfrm>
              <a:custGeom>
                <a:avLst/>
                <a:gdLst>
                  <a:gd name="T0" fmla="*/ 1200 w 1581"/>
                  <a:gd name="T1" fmla="*/ 1016 h 4868"/>
                  <a:gd name="T2" fmla="*/ 1161 w 1581"/>
                  <a:gd name="T3" fmla="*/ 926 h 4868"/>
                  <a:gd name="T4" fmla="*/ 965 w 1581"/>
                  <a:gd name="T5" fmla="*/ 698 h 4868"/>
                  <a:gd name="T6" fmla="*/ 888 w 1581"/>
                  <a:gd name="T7" fmla="*/ 506 h 4868"/>
                  <a:gd name="T8" fmla="*/ 844 w 1581"/>
                  <a:gd name="T9" fmla="*/ 202 h 4868"/>
                  <a:gd name="T10" fmla="*/ 844 w 1581"/>
                  <a:gd name="T11" fmla="*/ 0 h 4868"/>
                  <a:gd name="T12" fmla="*/ 755 w 1581"/>
                  <a:gd name="T13" fmla="*/ 328 h 4868"/>
                  <a:gd name="T14" fmla="*/ 538 w 1581"/>
                  <a:gd name="T15" fmla="*/ 394 h 4868"/>
                  <a:gd name="T16" fmla="*/ 499 w 1581"/>
                  <a:gd name="T17" fmla="*/ 596 h 4868"/>
                  <a:gd name="T18" fmla="*/ 499 w 1581"/>
                  <a:gd name="T19" fmla="*/ 798 h 4868"/>
                  <a:gd name="T20" fmla="*/ 379 w 1581"/>
                  <a:gd name="T21" fmla="*/ 1026 h 4868"/>
                  <a:gd name="T22" fmla="*/ 369 w 1581"/>
                  <a:gd name="T23" fmla="*/ 1551 h 4868"/>
                  <a:gd name="T24" fmla="*/ 167 w 1581"/>
                  <a:gd name="T25" fmla="*/ 1617 h 4868"/>
                  <a:gd name="T26" fmla="*/ 196 w 1581"/>
                  <a:gd name="T27" fmla="*/ 1945 h 4868"/>
                  <a:gd name="T28" fmla="*/ 138 w 1581"/>
                  <a:gd name="T29" fmla="*/ 2085 h 4868"/>
                  <a:gd name="T30" fmla="*/ 163 w 1581"/>
                  <a:gd name="T31" fmla="*/ 2207 h 4868"/>
                  <a:gd name="T32" fmla="*/ 45 w 1581"/>
                  <a:gd name="T33" fmla="*/ 2521 h 4868"/>
                  <a:gd name="T34" fmla="*/ 0 w 1581"/>
                  <a:gd name="T35" fmla="*/ 2651 h 4868"/>
                  <a:gd name="T36" fmla="*/ 93 w 1581"/>
                  <a:gd name="T37" fmla="*/ 2957 h 4868"/>
                  <a:gd name="T38" fmla="*/ 2 w 1581"/>
                  <a:gd name="T39" fmla="*/ 3128 h 4868"/>
                  <a:gd name="T40" fmla="*/ 65 w 1581"/>
                  <a:gd name="T41" fmla="*/ 3436 h 4868"/>
                  <a:gd name="T42" fmla="*/ 171 w 1581"/>
                  <a:gd name="T43" fmla="*/ 3862 h 4868"/>
                  <a:gd name="T44" fmla="*/ 256 w 1581"/>
                  <a:gd name="T45" fmla="*/ 3920 h 4868"/>
                  <a:gd name="T46" fmla="*/ 526 w 1581"/>
                  <a:gd name="T47" fmla="*/ 4206 h 4868"/>
                  <a:gd name="T48" fmla="*/ 604 w 1581"/>
                  <a:gd name="T49" fmla="*/ 4188 h 4868"/>
                  <a:gd name="T50" fmla="*/ 769 w 1581"/>
                  <a:gd name="T51" fmla="*/ 4038 h 4868"/>
                  <a:gd name="T52" fmla="*/ 892 w 1581"/>
                  <a:gd name="T53" fmla="*/ 4160 h 4868"/>
                  <a:gd name="T54" fmla="*/ 926 w 1581"/>
                  <a:gd name="T55" fmla="*/ 4280 h 4868"/>
                  <a:gd name="T56" fmla="*/ 997 w 1581"/>
                  <a:gd name="T57" fmla="*/ 4358 h 4868"/>
                  <a:gd name="T58" fmla="*/ 970 w 1581"/>
                  <a:gd name="T59" fmla="*/ 4524 h 4868"/>
                  <a:gd name="T60" fmla="*/ 1147 w 1581"/>
                  <a:gd name="T61" fmla="*/ 4732 h 4868"/>
                  <a:gd name="T62" fmla="*/ 1193 w 1581"/>
                  <a:gd name="T63" fmla="*/ 4868 h 4868"/>
                  <a:gd name="T64" fmla="*/ 1269 w 1581"/>
                  <a:gd name="T65" fmla="*/ 4806 h 4868"/>
                  <a:gd name="T66" fmla="*/ 1386 w 1581"/>
                  <a:gd name="T67" fmla="*/ 4612 h 4868"/>
                  <a:gd name="T68" fmla="*/ 1467 w 1581"/>
                  <a:gd name="T69" fmla="*/ 4636 h 4868"/>
                  <a:gd name="T70" fmla="*/ 1504 w 1581"/>
                  <a:gd name="T71" fmla="*/ 4308 h 4868"/>
                  <a:gd name="T72" fmla="*/ 1581 w 1581"/>
                  <a:gd name="T73" fmla="*/ 4220 h 4868"/>
                  <a:gd name="T74" fmla="*/ 1579 w 1581"/>
                  <a:gd name="T75" fmla="*/ 4174 h 4868"/>
                  <a:gd name="T76" fmla="*/ 1518 w 1581"/>
                  <a:gd name="T77" fmla="*/ 4130 h 4868"/>
                  <a:gd name="T78" fmla="*/ 1431 w 1581"/>
                  <a:gd name="T79" fmla="*/ 3890 h 4868"/>
                  <a:gd name="T80" fmla="*/ 1261 w 1581"/>
                  <a:gd name="T81" fmla="*/ 3338 h 4868"/>
                  <a:gd name="T82" fmla="*/ 1040 w 1581"/>
                  <a:gd name="T83" fmla="*/ 2947 h 4868"/>
                  <a:gd name="T84" fmla="*/ 979 w 1581"/>
                  <a:gd name="T85" fmla="*/ 2665 h 4868"/>
                  <a:gd name="T86" fmla="*/ 947 w 1581"/>
                  <a:gd name="T87" fmla="*/ 2345 h 4868"/>
                  <a:gd name="T88" fmla="*/ 1004 w 1581"/>
                  <a:gd name="T89" fmla="*/ 2191 h 4868"/>
                  <a:gd name="T90" fmla="*/ 979 w 1581"/>
                  <a:gd name="T91" fmla="*/ 2027 h 4868"/>
                  <a:gd name="T92" fmla="*/ 1009 w 1581"/>
                  <a:gd name="T93" fmla="*/ 1639 h 4868"/>
                  <a:gd name="T94" fmla="*/ 1038 w 1581"/>
                  <a:gd name="T95" fmla="*/ 1407 h 4868"/>
                  <a:gd name="T96" fmla="*/ 1054 w 1581"/>
                  <a:gd name="T97" fmla="*/ 1078 h 4868"/>
                  <a:gd name="T98" fmla="*/ 1174 w 1581"/>
                  <a:gd name="T99" fmla="*/ 1060 h 4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1" h="4868">
                    <a:moveTo>
                      <a:pt x="1202" y="1016"/>
                    </a:moveTo>
                    <a:lnTo>
                      <a:pt x="1200" y="1016"/>
                    </a:lnTo>
                    <a:lnTo>
                      <a:pt x="1160" y="1024"/>
                    </a:lnTo>
                    <a:lnTo>
                      <a:pt x="1161" y="926"/>
                    </a:lnTo>
                    <a:lnTo>
                      <a:pt x="1068" y="880"/>
                    </a:lnTo>
                    <a:lnTo>
                      <a:pt x="965" y="698"/>
                    </a:lnTo>
                    <a:lnTo>
                      <a:pt x="874" y="702"/>
                    </a:lnTo>
                    <a:lnTo>
                      <a:pt x="888" y="506"/>
                    </a:lnTo>
                    <a:lnTo>
                      <a:pt x="844" y="330"/>
                    </a:lnTo>
                    <a:lnTo>
                      <a:pt x="844" y="202"/>
                    </a:lnTo>
                    <a:lnTo>
                      <a:pt x="885" y="48"/>
                    </a:lnTo>
                    <a:lnTo>
                      <a:pt x="844" y="0"/>
                    </a:lnTo>
                    <a:lnTo>
                      <a:pt x="781" y="132"/>
                    </a:lnTo>
                    <a:lnTo>
                      <a:pt x="755" y="328"/>
                    </a:lnTo>
                    <a:lnTo>
                      <a:pt x="621" y="448"/>
                    </a:lnTo>
                    <a:lnTo>
                      <a:pt x="538" y="394"/>
                    </a:lnTo>
                    <a:lnTo>
                      <a:pt x="486" y="416"/>
                    </a:lnTo>
                    <a:lnTo>
                      <a:pt x="499" y="596"/>
                    </a:lnTo>
                    <a:lnTo>
                      <a:pt x="478" y="704"/>
                    </a:lnTo>
                    <a:lnTo>
                      <a:pt x="499" y="798"/>
                    </a:lnTo>
                    <a:lnTo>
                      <a:pt x="422" y="1016"/>
                    </a:lnTo>
                    <a:lnTo>
                      <a:pt x="379" y="1026"/>
                    </a:lnTo>
                    <a:lnTo>
                      <a:pt x="385" y="1463"/>
                    </a:lnTo>
                    <a:lnTo>
                      <a:pt x="369" y="1551"/>
                    </a:lnTo>
                    <a:lnTo>
                      <a:pt x="288" y="1493"/>
                    </a:lnTo>
                    <a:lnTo>
                      <a:pt x="167" y="1617"/>
                    </a:lnTo>
                    <a:lnTo>
                      <a:pt x="147" y="1697"/>
                    </a:lnTo>
                    <a:lnTo>
                      <a:pt x="196" y="1945"/>
                    </a:lnTo>
                    <a:lnTo>
                      <a:pt x="113" y="2011"/>
                    </a:lnTo>
                    <a:lnTo>
                      <a:pt x="138" y="2085"/>
                    </a:lnTo>
                    <a:lnTo>
                      <a:pt x="124" y="2171"/>
                    </a:lnTo>
                    <a:lnTo>
                      <a:pt x="163" y="2207"/>
                    </a:lnTo>
                    <a:lnTo>
                      <a:pt x="46" y="2521"/>
                    </a:lnTo>
                    <a:lnTo>
                      <a:pt x="45" y="2521"/>
                    </a:lnTo>
                    <a:lnTo>
                      <a:pt x="39" y="2583"/>
                    </a:lnTo>
                    <a:lnTo>
                      <a:pt x="0" y="2651"/>
                    </a:lnTo>
                    <a:lnTo>
                      <a:pt x="53" y="2907"/>
                    </a:lnTo>
                    <a:lnTo>
                      <a:pt x="93" y="2957"/>
                    </a:lnTo>
                    <a:lnTo>
                      <a:pt x="48" y="3106"/>
                    </a:lnTo>
                    <a:lnTo>
                      <a:pt x="2" y="3128"/>
                    </a:lnTo>
                    <a:lnTo>
                      <a:pt x="8" y="3392"/>
                    </a:lnTo>
                    <a:lnTo>
                      <a:pt x="65" y="3436"/>
                    </a:lnTo>
                    <a:lnTo>
                      <a:pt x="133" y="3606"/>
                    </a:lnTo>
                    <a:lnTo>
                      <a:pt x="171" y="3862"/>
                    </a:lnTo>
                    <a:lnTo>
                      <a:pt x="201" y="3794"/>
                    </a:lnTo>
                    <a:lnTo>
                      <a:pt x="256" y="3920"/>
                    </a:lnTo>
                    <a:lnTo>
                      <a:pt x="333" y="4254"/>
                    </a:lnTo>
                    <a:lnTo>
                      <a:pt x="526" y="4206"/>
                    </a:lnTo>
                    <a:lnTo>
                      <a:pt x="571" y="4248"/>
                    </a:lnTo>
                    <a:lnTo>
                      <a:pt x="604" y="4188"/>
                    </a:lnTo>
                    <a:lnTo>
                      <a:pt x="697" y="4160"/>
                    </a:lnTo>
                    <a:lnTo>
                      <a:pt x="769" y="4038"/>
                    </a:lnTo>
                    <a:lnTo>
                      <a:pt x="883" y="4074"/>
                    </a:lnTo>
                    <a:lnTo>
                      <a:pt x="892" y="4160"/>
                    </a:lnTo>
                    <a:lnTo>
                      <a:pt x="931" y="4190"/>
                    </a:lnTo>
                    <a:lnTo>
                      <a:pt x="926" y="4280"/>
                    </a:lnTo>
                    <a:lnTo>
                      <a:pt x="971" y="4288"/>
                    </a:lnTo>
                    <a:lnTo>
                      <a:pt x="997" y="4358"/>
                    </a:lnTo>
                    <a:lnTo>
                      <a:pt x="1014" y="4450"/>
                    </a:lnTo>
                    <a:lnTo>
                      <a:pt x="970" y="4524"/>
                    </a:lnTo>
                    <a:lnTo>
                      <a:pt x="1006" y="4672"/>
                    </a:lnTo>
                    <a:lnTo>
                      <a:pt x="1147" y="4732"/>
                    </a:lnTo>
                    <a:lnTo>
                      <a:pt x="1193" y="4780"/>
                    </a:lnTo>
                    <a:lnTo>
                      <a:pt x="1193" y="4868"/>
                    </a:lnTo>
                    <a:lnTo>
                      <a:pt x="1268" y="4808"/>
                    </a:lnTo>
                    <a:lnTo>
                      <a:pt x="1269" y="4806"/>
                    </a:lnTo>
                    <a:lnTo>
                      <a:pt x="1285" y="4732"/>
                    </a:lnTo>
                    <a:lnTo>
                      <a:pt x="1386" y="4612"/>
                    </a:lnTo>
                    <a:lnTo>
                      <a:pt x="1419" y="4668"/>
                    </a:lnTo>
                    <a:lnTo>
                      <a:pt x="1467" y="4636"/>
                    </a:lnTo>
                    <a:lnTo>
                      <a:pt x="1472" y="4382"/>
                    </a:lnTo>
                    <a:lnTo>
                      <a:pt x="1504" y="4308"/>
                    </a:lnTo>
                    <a:lnTo>
                      <a:pt x="1547" y="4320"/>
                    </a:lnTo>
                    <a:lnTo>
                      <a:pt x="1581" y="4220"/>
                    </a:lnTo>
                    <a:lnTo>
                      <a:pt x="1579" y="4176"/>
                    </a:lnTo>
                    <a:lnTo>
                      <a:pt x="1579" y="4174"/>
                    </a:lnTo>
                    <a:lnTo>
                      <a:pt x="1558" y="4098"/>
                    </a:lnTo>
                    <a:lnTo>
                      <a:pt x="1518" y="4130"/>
                    </a:lnTo>
                    <a:lnTo>
                      <a:pt x="1514" y="4032"/>
                    </a:lnTo>
                    <a:lnTo>
                      <a:pt x="1431" y="3890"/>
                    </a:lnTo>
                    <a:lnTo>
                      <a:pt x="1457" y="3630"/>
                    </a:lnTo>
                    <a:lnTo>
                      <a:pt x="1261" y="3338"/>
                    </a:lnTo>
                    <a:lnTo>
                      <a:pt x="1298" y="3264"/>
                    </a:lnTo>
                    <a:lnTo>
                      <a:pt x="1040" y="2947"/>
                    </a:lnTo>
                    <a:lnTo>
                      <a:pt x="987" y="2789"/>
                    </a:lnTo>
                    <a:lnTo>
                      <a:pt x="979" y="2665"/>
                    </a:lnTo>
                    <a:lnTo>
                      <a:pt x="929" y="2523"/>
                    </a:lnTo>
                    <a:lnTo>
                      <a:pt x="947" y="2345"/>
                    </a:lnTo>
                    <a:lnTo>
                      <a:pt x="994" y="2313"/>
                    </a:lnTo>
                    <a:lnTo>
                      <a:pt x="1004" y="2191"/>
                    </a:lnTo>
                    <a:lnTo>
                      <a:pt x="963" y="2149"/>
                    </a:lnTo>
                    <a:lnTo>
                      <a:pt x="979" y="2027"/>
                    </a:lnTo>
                    <a:lnTo>
                      <a:pt x="946" y="1749"/>
                    </a:lnTo>
                    <a:lnTo>
                      <a:pt x="1009" y="1639"/>
                    </a:lnTo>
                    <a:lnTo>
                      <a:pt x="990" y="1559"/>
                    </a:lnTo>
                    <a:lnTo>
                      <a:pt x="1038" y="1407"/>
                    </a:lnTo>
                    <a:lnTo>
                      <a:pt x="1025" y="1140"/>
                    </a:lnTo>
                    <a:lnTo>
                      <a:pt x="1054" y="1078"/>
                    </a:lnTo>
                    <a:lnTo>
                      <a:pt x="1141" y="1140"/>
                    </a:lnTo>
                    <a:lnTo>
                      <a:pt x="1174" y="1060"/>
                    </a:lnTo>
                    <a:lnTo>
                      <a:pt x="1202" y="1016"/>
                    </a:lnTo>
                    <a:close/>
                  </a:path>
                </a:pathLst>
              </a:custGeom>
              <a:solidFill>
                <a:srgbClr val="AE007A"/>
              </a:solidFill>
              <a:ln w="9525">
                <a:solidFill>
                  <a:schemeClr val="accent6"/>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31" name="Freeform 28"/>
              <p:cNvSpPr>
                <a:spLocks/>
              </p:cNvSpPr>
              <p:nvPr/>
            </p:nvSpPr>
            <p:spPr bwMode="auto">
              <a:xfrm>
                <a:off x="6065" y="1339"/>
                <a:ext cx="1688" cy="1656"/>
              </a:xfrm>
              <a:custGeom>
                <a:avLst/>
                <a:gdLst>
                  <a:gd name="T0" fmla="*/ 1687 w 1688"/>
                  <a:gd name="T1" fmla="*/ 907 h 3312"/>
                  <a:gd name="T2" fmla="*/ 1466 w 1688"/>
                  <a:gd name="T3" fmla="*/ 811 h 3312"/>
                  <a:gd name="T4" fmla="*/ 1322 w 1688"/>
                  <a:gd name="T5" fmla="*/ 813 h 3312"/>
                  <a:gd name="T6" fmla="*/ 1241 w 1688"/>
                  <a:gd name="T7" fmla="*/ 651 h 3312"/>
                  <a:gd name="T8" fmla="*/ 1194 w 1688"/>
                  <a:gd name="T9" fmla="*/ 787 h 3312"/>
                  <a:gd name="T10" fmla="*/ 1029 w 1688"/>
                  <a:gd name="T11" fmla="*/ 487 h 3312"/>
                  <a:gd name="T12" fmla="*/ 957 w 1688"/>
                  <a:gd name="T13" fmla="*/ 245 h 3312"/>
                  <a:gd name="T14" fmla="*/ 720 w 1688"/>
                  <a:gd name="T15" fmla="*/ 271 h 3312"/>
                  <a:gd name="T16" fmla="*/ 593 w 1688"/>
                  <a:gd name="T17" fmla="*/ 199 h 3312"/>
                  <a:gd name="T18" fmla="*/ 439 w 1688"/>
                  <a:gd name="T19" fmla="*/ 114 h 3312"/>
                  <a:gd name="T20" fmla="*/ 334 w 1688"/>
                  <a:gd name="T21" fmla="*/ 221 h 3312"/>
                  <a:gd name="T22" fmla="*/ 275 w 1688"/>
                  <a:gd name="T23" fmla="*/ 0 h 3312"/>
                  <a:gd name="T24" fmla="*/ 272 w 1688"/>
                  <a:gd name="T25" fmla="*/ 2 h 3312"/>
                  <a:gd name="T26" fmla="*/ 212 w 1688"/>
                  <a:gd name="T27" fmla="*/ 126 h 3312"/>
                  <a:gd name="T28" fmla="*/ 96 w 1688"/>
                  <a:gd name="T29" fmla="*/ 126 h 3312"/>
                  <a:gd name="T30" fmla="*/ 61 w 1688"/>
                  <a:gd name="T31" fmla="*/ 545 h 3312"/>
                  <a:gd name="T32" fmla="*/ 17 w 1688"/>
                  <a:gd name="T33" fmla="*/ 735 h 3312"/>
                  <a:gd name="T34" fmla="*/ 34 w 1688"/>
                  <a:gd name="T35" fmla="*/ 1135 h 3312"/>
                  <a:gd name="T36" fmla="*/ 65 w 1688"/>
                  <a:gd name="T37" fmla="*/ 1299 h 3312"/>
                  <a:gd name="T38" fmla="*/ 0 w 1688"/>
                  <a:gd name="T39" fmla="*/ 1509 h 3312"/>
                  <a:gd name="T40" fmla="*/ 58 w 1688"/>
                  <a:gd name="T41" fmla="*/ 1775 h 3312"/>
                  <a:gd name="T42" fmla="*/ 369 w 1688"/>
                  <a:gd name="T43" fmla="*/ 2250 h 3312"/>
                  <a:gd name="T44" fmla="*/ 528 w 1688"/>
                  <a:gd name="T45" fmla="*/ 2616 h 3312"/>
                  <a:gd name="T46" fmla="*/ 585 w 1688"/>
                  <a:gd name="T47" fmla="*/ 3018 h 3312"/>
                  <a:gd name="T48" fmla="*/ 629 w 1688"/>
                  <a:gd name="T49" fmla="*/ 3084 h 3312"/>
                  <a:gd name="T50" fmla="*/ 773 w 1688"/>
                  <a:gd name="T51" fmla="*/ 2984 h 3312"/>
                  <a:gd name="T52" fmla="*/ 967 w 1688"/>
                  <a:gd name="T53" fmla="*/ 3064 h 3312"/>
                  <a:gd name="T54" fmla="*/ 1122 w 1688"/>
                  <a:gd name="T55" fmla="*/ 3110 h 3312"/>
                  <a:gd name="T56" fmla="*/ 1264 w 1688"/>
                  <a:gd name="T57" fmla="*/ 3294 h 3312"/>
                  <a:gd name="T58" fmla="*/ 1306 w 1688"/>
                  <a:gd name="T59" fmla="*/ 3218 h 3312"/>
                  <a:gd name="T60" fmla="*/ 1380 w 1688"/>
                  <a:gd name="T61" fmla="*/ 2790 h 3312"/>
                  <a:gd name="T62" fmla="*/ 1459 w 1688"/>
                  <a:gd name="T63" fmla="*/ 2350 h 3312"/>
                  <a:gd name="T64" fmla="*/ 1400 w 1688"/>
                  <a:gd name="T65" fmla="*/ 1973 h 3312"/>
                  <a:gd name="T66" fmla="*/ 1424 w 1688"/>
                  <a:gd name="T67" fmla="*/ 1943 h 3312"/>
                  <a:gd name="T68" fmla="*/ 1504 w 1688"/>
                  <a:gd name="T69" fmla="*/ 1481 h 3312"/>
                  <a:gd name="T70" fmla="*/ 1394 w 1688"/>
                  <a:gd name="T71" fmla="*/ 1365 h 3312"/>
                  <a:gd name="T72" fmla="*/ 1337 w 1688"/>
                  <a:gd name="T73" fmla="*/ 1395 h 3312"/>
                  <a:gd name="T74" fmla="*/ 1279 w 1688"/>
                  <a:gd name="T75" fmla="*/ 1245 h 3312"/>
                  <a:gd name="T76" fmla="*/ 1366 w 1688"/>
                  <a:gd name="T77" fmla="*/ 999 h 3312"/>
                  <a:gd name="T78" fmla="*/ 1642 w 1688"/>
                  <a:gd name="T79" fmla="*/ 1133 h 3312"/>
                  <a:gd name="T80" fmla="*/ 1688 w 1688"/>
                  <a:gd name="T81" fmla="*/ 911 h 3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8" h="3312">
                    <a:moveTo>
                      <a:pt x="1686" y="911"/>
                    </a:moveTo>
                    <a:lnTo>
                      <a:pt x="1687" y="907"/>
                    </a:lnTo>
                    <a:lnTo>
                      <a:pt x="1564" y="685"/>
                    </a:lnTo>
                    <a:lnTo>
                      <a:pt x="1466" y="811"/>
                    </a:lnTo>
                    <a:lnTo>
                      <a:pt x="1361" y="775"/>
                    </a:lnTo>
                    <a:lnTo>
                      <a:pt x="1322" y="813"/>
                    </a:lnTo>
                    <a:lnTo>
                      <a:pt x="1287" y="693"/>
                    </a:lnTo>
                    <a:lnTo>
                      <a:pt x="1241" y="651"/>
                    </a:lnTo>
                    <a:lnTo>
                      <a:pt x="1198" y="697"/>
                    </a:lnTo>
                    <a:lnTo>
                      <a:pt x="1194" y="787"/>
                    </a:lnTo>
                    <a:lnTo>
                      <a:pt x="1152" y="765"/>
                    </a:lnTo>
                    <a:lnTo>
                      <a:pt x="1029" y="487"/>
                    </a:lnTo>
                    <a:lnTo>
                      <a:pt x="1003" y="307"/>
                    </a:lnTo>
                    <a:lnTo>
                      <a:pt x="957" y="245"/>
                    </a:lnTo>
                    <a:lnTo>
                      <a:pt x="788" y="165"/>
                    </a:lnTo>
                    <a:lnTo>
                      <a:pt x="720" y="271"/>
                    </a:lnTo>
                    <a:lnTo>
                      <a:pt x="677" y="275"/>
                    </a:lnTo>
                    <a:lnTo>
                      <a:pt x="593" y="199"/>
                    </a:lnTo>
                    <a:lnTo>
                      <a:pt x="544" y="114"/>
                    </a:lnTo>
                    <a:lnTo>
                      <a:pt x="439" y="114"/>
                    </a:lnTo>
                    <a:lnTo>
                      <a:pt x="420" y="199"/>
                    </a:lnTo>
                    <a:lnTo>
                      <a:pt x="334" y="221"/>
                    </a:lnTo>
                    <a:lnTo>
                      <a:pt x="281" y="0"/>
                    </a:lnTo>
                    <a:lnTo>
                      <a:pt x="275" y="0"/>
                    </a:lnTo>
                    <a:lnTo>
                      <a:pt x="273" y="2"/>
                    </a:lnTo>
                    <a:lnTo>
                      <a:pt x="272" y="2"/>
                    </a:lnTo>
                    <a:lnTo>
                      <a:pt x="245" y="46"/>
                    </a:lnTo>
                    <a:lnTo>
                      <a:pt x="212" y="126"/>
                    </a:lnTo>
                    <a:lnTo>
                      <a:pt x="125" y="64"/>
                    </a:lnTo>
                    <a:lnTo>
                      <a:pt x="96" y="126"/>
                    </a:lnTo>
                    <a:lnTo>
                      <a:pt x="109" y="393"/>
                    </a:lnTo>
                    <a:lnTo>
                      <a:pt x="61" y="545"/>
                    </a:lnTo>
                    <a:lnTo>
                      <a:pt x="80" y="625"/>
                    </a:lnTo>
                    <a:lnTo>
                      <a:pt x="17" y="735"/>
                    </a:lnTo>
                    <a:lnTo>
                      <a:pt x="50" y="1013"/>
                    </a:lnTo>
                    <a:lnTo>
                      <a:pt x="34" y="1135"/>
                    </a:lnTo>
                    <a:lnTo>
                      <a:pt x="75" y="1177"/>
                    </a:lnTo>
                    <a:lnTo>
                      <a:pt x="65" y="1299"/>
                    </a:lnTo>
                    <a:lnTo>
                      <a:pt x="18" y="1331"/>
                    </a:lnTo>
                    <a:lnTo>
                      <a:pt x="0" y="1509"/>
                    </a:lnTo>
                    <a:lnTo>
                      <a:pt x="50" y="1651"/>
                    </a:lnTo>
                    <a:lnTo>
                      <a:pt x="58" y="1775"/>
                    </a:lnTo>
                    <a:lnTo>
                      <a:pt x="111" y="1933"/>
                    </a:lnTo>
                    <a:lnTo>
                      <a:pt x="369" y="2250"/>
                    </a:lnTo>
                    <a:lnTo>
                      <a:pt x="332" y="2324"/>
                    </a:lnTo>
                    <a:lnTo>
                      <a:pt x="528" y="2616"/>
                    </a:lnTo>
                    <a:lnTo>
                      <a:pt x="502" y="2876"/>
                    </a:lnTo>
                    <a:lnTo>
                      <a:pt x="585" y="3018"/>
                    </a:lnTo>
                    <a:lnTo>
                      <a:pt x="589" y="3116"/>
                    </a:lnTo>
                    <a:lnTo>
                      <a:pt x="629" y="3084"/>
                    </a:lnTo>
                    <a:lnTo>
                      <a:pt x="650" y="3160"/>
                    </a:lnTo>
                    <a:lnTo>
                      <a:pt x="773" y="2984"/>
                    </a:lnTo>
                    <a:lnTo>
                      <a:pt x="881" y="3114"/>
                    </a:lnTo>
                    <a:lnTo>
                      <a:pt x="967" y="3064"/>
                    </a:lnTo>
                    <a:lnTo>
                      <a:pt x="1044" y="3178"/>
                    </a:lnTo>
                    <a:lnTo>
                      <a:pt x="1122" y="3110"/>
                    </a:lnTo>
                    <a:lnTo>
                      <a:pt x="1250" y="3312"/>
                    </a:lnTo>
                    <a:lnTo>
                      <a:pt x="1264" y="3294"/>
                    </a:lnTo>
                    <a:lnTo>
                      <a:pt x="1265" y="3294"/>
                    </a:lnTo>
                    <a:lnTo>
                      <a:pt x="1306" y="3218"/>
                    </a:lnTo>
                    <a:lnTo>
                      <a:pt x="1307" y="3032"/>
                    </a:lnTo>
                    <a:lnTo>
                      <a:pt x="1380" y="2790"/>
                    </a:lnTo>
                    <a:lnTo>
                      <a:pt x="1443" y="2376"/>
                    </a:lnTo>
                    <a:lnTo>
                      <a:pt x="1459" y="2350"/>
                    </a:lnTo>
                    <a:lnTo>
                      <a:pt x="1380" y="2278"/>
                    </a:lnTo>
                    <a:lnTo>
                      <a:pt x="1400" y="1973"/>
                    </a:lnTo>
                    <a:lnTo>
                      <a:pt x="1371" y="1933"/>
                    </a:lnTo>
                    <a:lnTo>
                      <a:pt x="1424" y="1943"/>
                    </a:lnTo>
                    <a:lnTo>
                      <a:pt x="1459" y="1889"/>
                    </a:lnTo>
                    <a:lnTo>
                      <a:pt x="1504" y="1481"/>
                    </a:lnTo>
                    <a:lnTo>
                      <a:pt x="1437" y="1377"/>
                    </a:lnTo>
                    <a:lnTo>
                      <a:pt x="1394" y="1365"/>
                    </a:lnTo>
                    <a:lnTo>
                      <a:pt x="1372" y="1441"/>
                    </a:lnTo>
                    <a:lnTo>
                      <a:pt x="1337" y="1395"/>
                    </a:lnTo>
                    <a:lnTo>
                      <a:pt x="1362" y="1317"/>
                    </a:lnTo>
                    <a:lnTo>
                      <a:pt x="1279" y="1245"/>
                    </a:lnTo>
                    <a:lnTo>
                      <a:pt x="1353" y="911"/>
                    </a:lnTo>
                    <a:lnTo>
                      <a:pt x="1366" y="999"/>
                    </a:lnTo>
                    <a:lnTo>
                      <a:pt x="1505" y="1139"/>
                    </a:lnTo>
                    <a:lnTo>
                      <a:pt x="1642" y="1133"/>
                    </a:lnTo>
                    <a:lnTo>
                      <a:pt x="1664" y="1049"/>
                    </a:lnTo>
                    <a:lnTo>
                      <a:pt x="1688" y="911"/>
                    </a:lnTo>
                    <a:lnTo>
                      <a:pt x="1686" y="911"/>
                    </a:lnTo>
                    <a:close/>
                  </a:path>
                </a:pathLst>
              </a:custGeom>
              <a:solidFill>
                <a:srgbClr val="AE007A"/>
              </a:solidFill>
              <a:ln w="9525">
                <a:solidFill>
                  <a:schemeClr val="accent6"/>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32" name="Freeform 27"/>
              <p:cNvSpPr>
                <a:spLocks/>
              </p:cNvSpPr>
              <p:nvPr/>
            </p:nvSpPr>
            <p:spPr bwMode="auto">
              <a:xfrm>
                <a:off x="7330" y="1795"/>
                <a:ext cx="783" cy="1536"/>
              </a:xfrm>
              <a:custGeom>
                <a:avLst/>
                <a:gdLst>
                  <a:gd name="T0" fmla="*/ 426 w 783"/>
                  <a:gd name="T1" fmla="*/ 2 h 3072"/>
                  <a:gd name="T2" fmla="*/ 423 w 783"/>
                  <a:gd name="T3" fmla="*/ 0 h 3072"/>
                  <a:gd name="T4" fmla="*/ 399 w 783"/>
                  <a:gd name="T5" fmla="*/ 138 h 3072"/>
                  <a:gd name="T6" fmla="*/ 377 w 783"/>
                  <a:gd name="T7" fmla="*/ 222 h 3072"/>
                  <a:gd name="T8" fmla="*/ 240 w 783"/>
                  <a:gd name="T9" fmla="*/ 228 h 3072"/>
                  <a:gd name="T10" fmla="*/ 101 w 783"/>
                  <a:gd name="T11" fmla="*/ 88 h 3072"/>
                  <a:gd name="T12" fmla="*/ 88 w 783"/>
                  <a:gd name="T13" fmla="*/ 0 h 3072"/>
                  <a:gd name="T14" fmla="*/ 14 w 783"/>
                  <a:gd name="T15" fmla="*/ 334 h 3072"/>
                  <a:gd name="T16" fmla="*/ 97 w 783"/>
                  <a:gd name="T17" fmla="*/ 406 h 3072"/>
                  <a:gd name="T18" fmla="*/ 72 w 783"/>
                  <a:gd name="T19" fmla="*/ 484 h 3072"/>
                  <a:gd name="T20" fmla="*/ 107 w 783"/>
                  <a:gd name="T21" fmla="*/ 530 h 3072"/>
                  <a:gd name="T22" fmla="*/ 129 w 783"/>
                  <a:gd name="T23" fmla="*/ 454 h 3072"/>
                  <a:gd name="T24" fmla="*/ 172 w 783"/>
                  <a:gd name="T25" fmla="*/ 466 h 3072"/>
                  <a:gd name="T26" fmla="*/ 239 w 783"/>
                  <a:gd name="T27" fmla="*/ 570 h 3072"/>
                  <a:gd name="T28" fmla="*/ 194 w 783"/>
                  <a:gd name="T29" fmla="*/ 978 h 3072"/>
                  <a:gd name="T30" fmla="*/ 159 w 783"/>
                  <a:gd name="T31" fmla="*/ 1032 h 3072"/>
                  <a:gd name="T32" fmla="*/ 106 w 783"/>
                  <a:gd name="T33" fmla="*/ 1022 h 3072"/>
                  <a:gd name="T34" fmla="*/ 135 w 783"/>
                  <a:gd name="T35" fmla="*/ 1062 h 3072"/>
                  <a:gd name="T36" fmla="*/ 115 w 783"/>
                  <a:gd name="T37" fmla="*/ 1367 h 3072"/>
                  <a:gd name="T38" fmla="*/ 194 w 783"/>
                  <a:gd name="T39" fmla="*/ 1439 h 3072"/>
                  <a:gd name="T40" fmla="*/ 178 w 783"/>
                  <a:gd name="T41" fmla="*/ 1465 h 3072"/>
                  <a:gd name="T42" fmla="*/ 115 w 783"/>
                  <a:gd name="T43" fmla="*/ 1879 h 3072"/>
                  <a:gd name="T44" fmla="*/ 42 w 783"/>
                  <a:gd name="T45" fmla="*/ 2121 h 3072"/>
                  <a:gd name="T46" fmla="*/ 41 w 783"/>
                  <a:gd name="T47" fmla="*/ 2307 h 3072"/>
                  <a:gd name="T48" fmla="*/ 0 w 783"/>
                  <a:gd name="T49" fmla="*/ 2383 h 3072"/>
                  <a:gd name="T50" fmla="*/ 115 w 783"/>
                  <a:gd name="T51" fmla="*/ 2535 h 3072"/>
                  <a:gd name="T52" fmla="*/ 122 w 783"/>
                  <a:gd name="T53" fmla="*/ 2809 h 3072"/>
                  <a:gd name="T54" fmla="*/ 165 w 783"/>
                  <a:gd name="T55" fmla="*/ 2807 h 3072"/>
                  <a:gd name="T56" fmla="*/ 197 w 783"/>
                  <a:gd name="T57" fmla="*/ 2963 h 3072"/>
                  <a:gd name="T58" fmla="*/ 202 w 783"/>
                  <a:gd name="T59" fmla="*/ 2961 h 3072"/>
                  <a:gd name="T60" fmla="*/ 247 w 783"/>
                  <a:gd name="T61" fmla="*/ 2981 h 3072"/>
                  <a:gd name="T62" fmla="*/ 234 w 783"/>
                  <a:gd name="T63" fmla="*/ 3070 h 3072"/>
                  <a:gd name="T64" fmla="*/ 351 w 783"/>
                  <a:gd name="T65" fmla="*/ 3072 h 3072"/>
                  <a:gd name="T66" fmla="*/ 392 w 783"/>
                  <a:gd name="T67" fmla="*/ 3042 h 3072"/>
                  <a:gd name="T68" fmla="*/ 400 w 783"/>
                  <a:gd name="T69" fmla="*/ 2949 h 3072"/>
                  <a:gd name="T70" fmla="*/ 443 w 783"/>
                  <a:gd name="T71" fmla="*/ 2945 h 3072"/>
                  <a:gd name="T72" fmla="*/ 446 w 783"/>
                  <a:gd name="T73" fmla="*/ 2849 h 3072"/>
                  <a:gd name="T74" fmla="*/ 481 w 783"/>
                  <a:gd name="T75" fmla="*/ 2789 h 3072"/>
                  <a:gd name="T76" fmla="*/ 437 w 783"/>
                  <a:gd name="T77" fmla="*/ 2551 h 3072"/>
                  <a:gd name="T78" fmla="*/ 478 w 783"/>
                  <a:gd name="T79" fmla="*/ 2079 h 3072"/>
                  <a:gd name="T80" fmla="*/ 449 w 783"/>
                  <a:gd name="T81" fmla="*/ 1761 h 3072"/>
                  <a:gd name="T82" fmla="*/ 539 w 783"/>
                  <a:gd name="T83" fmla="*/ 1337 h 3072"/>
                  <a:gd name="T84" fmla="*/ 561 w 783"/>
                  <a:gd name="T85" fmla="*/ 856 h 3072"/>
                  <a:gd name="T86" fmla="*/ 722 w 783"/>
                  <a:gd name="T87" fmla="*/ 438 h 3072"/>
                  <a:gd name="T88" fmla="*/ 783 w 783"/>
                  <a:gd name="T89" fmla="*/ 112 h 3072"/>
                  <a:gd name="T90" fmla="*/ 652 w 783"/>
                  <a:gd name="T91" fmla="*/ 20 h 3072"/>
                  <a:gd name="T92" fmla="*/ 426 w 783"/>
                  <a:gd name="T93" fmla="*/ 2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3" h="3072">
                    <a:moveTo>
                      <a:pt x="426" y="2"/>
                    </a:moveTo>
                    <a:lnTo>
                      <a:pt x="423" y="0"/>
                    </a:lnTo>
                    <a:lnTo>
                      <a:pt x="399" y="138"/>
                    </a:lnTo>
                    <a:lnTo>
                      <a:pt x="377" y="222"/>
                    </a:lnTo>
                    <a:lnTo>
                      <a:pt x="240" y="228"/>
                    </a:lnTo>
                    <a:lnTo>
                      <a:pt x="101" y="88"/>
                    </a:lnTo>
                    <a:lnTo>
                      <a:pt x="88" y="0"/>
                    </a:lnTo>
                    <a:lnTo>
                      <a:pt x="14" y="334"/>
                    </a:lnTo>
                    <a:lnTo>
                      <a:pt x="97" y="406"/>
                    </a:lnTo>
                    <a:lnTo>
                      <a:pt x="72" y="484"/>
                    </a:lnTo>
                    <a:lnTo>
                      <a:pt x="107" y="530"/>
                    </a:lnTo>
                    <a:lnTo>
                      <a:pt x="129" y="454"/>
                    </a:lnTo>
                    <a:lnTo>
                      <a:pt x="172" y="466"/>
                    </a:lnTo>
                    <a:lnTo>
                      <a:pt x="239" y="570"/>
                    </a:lnTo>
                    <a:lnTo>
                      <a:pt x="194" y="978"/>
                    </a:lnTo>
                    <a:lnTo>
                      <a:pt x="159" y="1032"/>
                    </a:lnTo>
                    <a:lnTo>
                      <a:pt x="106" y="1022"/>
                    </a:lnTo>
                    <a:lnTo>
                      <a:pt x="135" y="1062"/>
                    </a:lnTo>
                    <a:lnTo>
                      <a:pt x="115" y="1367"/>
                    </a:lnTo>
                    <a:lnTo>
                      <a:pt x="194" y="1439"/>
                    </a:lnTo>
                    <a:lnTo>
                      <a:pt x="178" y="1465"/>
                    </a:lnTo>
                    <a:lnTo>
                      <a:pt x="115" y="1879"/>
                    </a:lnTo>
                    <a:lnTo>
                      <a:pt x="42" y="2121"/>
                    </a:lnTo>
                    <a:lnTo>
                      <a:pt x="41" y="2307"/>
                    </a:lnTo>
                    <a:lnTo>
                      <a:pt x="0" y="2383"/>
                    </a:lnTo>
                    <a:lnTo>
                      <a:pt x="115" y="2535"/>
                    </a:lnTo>
                    <a:lnTo>
                      <a:pt x="122" y="2809"/>
                    </a:lnTo>
                    <a:lnTo>
                      <a:pt x="165" y="2807"/>
                    </a:lnTo>
                    <a:lnTo>
                      <a:pt x="197" y="2963"/>
                    </a:lnTo>
                    <a:lnTo>
                      <a:pt x="202" y="2961"/>
                    </a:lnTo>
                    <a:lnTo>
                      <a:pt x="247" y="2981"/>
                    </a:lnTo>
                    <a:lnTo>
                      <a:pt x="234" y="3070"/>
                    </a:lnTo>
                    <a:lnTo>
                      <a:pt x="351" y="3072"/>
                    </a:lnTo>
                    <a:lnTo>
                      <a:pt x="392" y="3042"/>
                    </a:lnTo>
                    <a:lnTo>
                      <a:pt x="400" y="2949"/>
                    </a:lnTo>
                    <a:lnTo>
                      <a:pt x="443" y="2945"/>
                    </a:lnTo>
                    <a:lnTo>
                      <a:pt x="446" y="2849"/>
                    </a:lnTo>
                    <a:lnTo>
                      <a:pt x="481" y="2789"/>
                    </a:lnTo>
                    <a:lnTo>
                      <a:pt x="437" y="2551"/>
                    </a:lnTo>
                    <a:lnTo>
                      <a:pt x="478" y="2079"/>
                    </a:lnTo>
                    <a:lnTo>
                      <a:pt x="449" y="1761"/>
                    </a:lnTo>
                    <a:lnTo>
                      <a:pt x="539" y="1337"/>
                    </a:lnTo>
                    <a:lnTo>
                      <a:pt x="561" y="856"/>
                    </a:lnTo>
                    <a:lnTo>
                      <a:pt x="722" y="438"/>
                    </a:lnTo>
                    <a:lnTo>
                      <a:pt x="783" y="112"/>
                    </a:lnTo>
                    <a:lnTo>
                      <a:pt x="652" y="20"/>
                    </a:lnTo>
                    <a:lnTo>
                      <a:pt x="426" y="2"/>
                    </a:lnTo>
                    <a:close/>
                  </a:path>
                </a:pathLst>
              </a:custGeom>
              <a:solidFill>
                <a:srgbClr val="AE007A"/>
              </a:solidFill>
              <a:ln w="9525">
                <a:solidFill>
                  <a:srgbClr val="AE007A"/>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33" name="Freeform 26"/>
              <p:cNvSpPr>
                <a:spLocks/>
              </p:cNvSpPr>
              <p:nvPr/>
            </p:nvSpPr>
            <p:spPr bwMode="auto">
              <a:xfrm>
                <a:off x="4795" y="2529"/>
                <a:ext cx="1713" cy="2093"/>
              </a:xfrm>
              <a:custGeom>
                <a:avLst/>
                <a:gdLst>
                  <a:gd name="T0" fmla="*/ 1650 w 1713"/>
                  <a:gd name="T1" fmla="*/ 1364 h 4186"/>
                  <a:gd name="T2" fmla="*/ 1609 w 1713"/>
                  <a:gd name="T3" fmla="*/ 1416 h 4186"/>
                  <a:gd name="T4" fmla="*/ 1534 w 1713"/>
                  <a:gd name="T5" fmla="*/ 1388 h 4186"/>
                  <a:gd name="T6" fmla="*/ 1347 w 1713"/>
                  <a:gd name="T7" fmla="*/ 1280 h 4186"/>
                  <a:gd name="T8" fmla="*/ 1355 w 1713"/>
                  <a:gd name="T9" fmla="*/ 1058 h 4186"/>
                  <a:gd name="T10" fmla="*/ 1312 w 1713"/>
                  <a:gd name="T11" fmla="*/ 896 h 4186"/>
                  <a:gd name="T12" fmla="*/ 1272 w 1713"/>
                  <a:gd name="T13" fmla="*/ 798 h 4186"/>
                  <a:gd name="T14" fmla="*/ 1224 w 1713"/>
                  <a:gd name="T15" fmla="*/ 682 h 4186"/>
                  <a:gd name="T16" fmla="*/ 1038 w 1713"/>
                  <a:gd name="T17" fmla="*/ 768 h 4186"/>
                  <a:gd name="T18" fmla="*/ 912 w 1713"/>
                  <a:gd name="T19" fmla="*/ 856 h 4186"/>
                  <a:gd name="T20" fmla="*/ 674 w 1713"/>
                  <a:gd name="T21" fmla="*/ 862 h 4186"/>
                  <a:gd name="T22" fmla="*/ 542 w 1713"/>
                  <a:gd name="T23" fmla="*/ 402 h 4186"/>
                  <a:gd name="T24" fmla="*/ 474 w 1713"/>
                  <a:gd name="T25" fmla="*/ 214 h 4186"/>
                  <a:gd name="T26" fmla="*/ 349 w 1713"/>
                  <a:gd name="T27" fmla="*/ 0 h 4186"/>
                  <a:gd name="T28" fmla="*/ 110 w 1713"/>
                  <a:gd name="T29" fmla="*/ 274 h 4186"/>
                  <a:gd name="T30" fmla="*/ 153 w 1713"/>
                  <a:gd name="T31" fmla="*/ 666 h 4186"/>
                  <a:gd name="T32" fmla="*/ 89 w 1713"/>
                  <a:gd name="T33" fmla="*/ 992 h 4186"/>
                  <a:gd name="T34" fmla="*/ 81 w 1713"/>
                  <a:gd name="T35" fmla="*/ 1150 h 4186"/>
                  <a:gd name="T36" fmla="*/ 46 w 1713"/>
                  <a:gd name="T37" fmla="*/ 1340 h 4186"/>
                  <a:gd name="T38" fmla="*/ 37 w 1713"/>
                  <a:gd name="T39" fmla="*/ 1571 h 4186"/>
                  <a:gd name="T40" fmla="*/ 45 w 1713"/>
                  <a:gd name="T41" fmla="*/ 1845 h 4186"/>
                  <a:gd name="T42" fmla="*/ 59 w 1713"/>
                  <a:gd name="T43" fmla="*/ 2087 h 4186"/>
                  <a:gd name="T44" fmla="*/ 111 w 1713"/>
                  <a:gd name="T45" fmla="*/ 2499 h 4186"/>
                  <a:gd name="T46" fmla="*/ 142 w 1713"/>
                  <a:gd name="T47" fmla="*/ 2741 h 4186"/>
                  <a:gd name="T48" fmla="*/ 210 w 1713"/>
                  <a:gd name="T49" fmla="*/ 3205 h 4186"/>
                  <a:gd name="T50" fmla="*/ 351 w 1713"/>
                  <a:gd name="T51" fmla="*/ 3159 h 4186"/>
                  <a:gd name="T52" fmla="*/ 509 w 1713"/>
                  <a:gd name="T53" fmla="*/ 3087 h 4186"/>
                  <a:gd name="T54" fmla="*/ 732 w 1713"/>
                  <a:gd name="T55" fmla="*/ 3590 h 4186"/>
                  <a:gd name="T56" fmla="*/ 749 w 1713"/>
                  <a:gd name="T57" fmla="*/ 3830 h 4186"/>
                  <a:gd name="T58" fmla="*/ 692 w 1713"/>
                  <a:gd name="T59" fmla="*/ 4066 h 4186"/>
                  <a:gd name="T60" fmla="*/ 895 w 1713"/>
                  <a:gd name="T61" fmla="*/ 4120 h 4186"/>
                  <a:gd name="T62" fmla="*/ 1014 w 1713"/>
                  <a:gd name="T63" fmla="*/ 4066 h 4186"/>
                  <a:gd name="T64" fmla="*/ 1054 w 1713"/>
                  <a:gd name="T65" fmla="*/ 3918 h 4186"/>
                  <a:gd name="T66" fmla="*/ 1122 w 1713"/>
                  <a:gd name="T67" fmla="*/ 3918 h 4186"/>
                  <a:gd name="T68" fmla="*/ 1185 w 1713"/>
                  <a:gd name="T69" fmla="*/ 3898 h 4186"/>
                  <a:gd name="T70" fmla="*/ 1361 w 1713"/>
                  <a:gd name="T71" fmla="*/ 3492 h 4186"/>
                  <a:gd name="T72" fmla="*/ 1535 w 1713"/>
                  <a:gd name="T73" fmla="*/ 3500 h 4186"/>
                  <a:gd name="T74" fmla="*/ 1609 w 1713"/>
                  <a:gd name="T75" fmla="*/ 3598 h 4186"/>
                  <a:gd name="T76" fmla="*/ 1652 w 1713"/>
                  <a:gd name="T77" fmla="*/ 3564 h 4186"/>
                  <a:gd name="T78" fmla="*/ 1683 w 1713"/>
                  <a:gd name="T79" fmla="*/ 3251 h 4186"/>
                  <a:gd name="T80" fmla="*/ 1611 w 1713"/>
                  <a:gd name="T81" fmla="*/ 2937 h 4186"/>
                  <a:gd name="T82" fmla="*/ 1561 w 1713"/>
                  <a:gd name="T83" fmla="*/ 2689 h 4186"/>
                  <a:gd name="T84" fmla="*/ 1570 w 1713"/>
                  <a:gd name="T85" fmla="*/ 2471 h 4186"/>
                  <a:gd name="T86" fmla="*/ 1694 w 1713"/>
                  <a:gd name="T87" fmla="*/ 2011 h 4186"/>
                  <a:gd name="T88" fmla="*/ 1652 w 1713"/>
                  <a:gd name="T89" fmla="*/ 1725 h 4186"/>
                  <a:gd name="T90" fmla="*/ 1683 w 1713"/>
                  <a:gd name="T91" fmla="*/ 1556 h 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13" h="4186">
                    <a:moveTo>
                      <a:pt x="1681" y="1458"/>
                    </a:moveTo>
                    <a:lnTo>
                      <a:pt x="1650" y="1364"/>
                    </a:lnTo>
                    <a:lnTo>
                      <a:pt x="1610" y="1414"/>
                    </a:lnTo>
                    <a:lnTo>
                      <a:pt x="1609" y="1416"/>
                    </a:lnTo>
                    <a:lnTo>
                      <a:pt x="1534" y="1476"/>
                    </a:lnTo>
                    <a:lnTo>
                      <a:pt x="1534" y="1388"/>
                    </a:lnTo>
                    <a:lnTo>
                      <a:pt x="1488" y="1340"/>
                    </a:lnTo>
                    <a:lnTo>
                      <a:pt x="1347" y="1280"/>
                    </a:lnTo>
                    <a:lnTo>
                      <a:pt x="1311" y="1132"/>
                    </a:lnTo>
                    <a:lnTo>
                      <a:pt x="1355" y="1058"/>
                    </a:lnTo>
                    <a:lnTo>
                      <a:pt x="1338" y="966"/>
                    </a:lnTo>
                    <a:lnTo>
                      <a:pt x="1312" y="896"/>
                    </a:lnTo>
                    <a:lnTo>
                      <a:pt x="1267" y="888"/>
                    </a:lnTo>
                    <a:lnTo>
                      <a:pt x="1272" y="798"/>
                    </a:lnTo>
                    <a:lnTo>
                      <a:pt x="1233" y="768"/>
                    </a:lnTo>
                    <a:lnTo>
                      <a:pt x="1224" y="682"/>
                    </a:lnTo>
                    <a:lnTo>
                      <a:pt x="1110" y="646"/>
                    </a:lnTo>
                    <a:lnTo>
                      <a:pt x="1038" y="768"/>
                    </a:lnTo>
                    <a:lnTo>
                      <a:pt x="945" y="796"/>
                    </a:lnTo>
                    <a:lnTo>
                      <a:pt x="912" y="856"/>
                    </a:lnTo>
                    <a:lnTo>
                      <a:pt x="867" y="814"/>
                    </a:lnTo>
                    <a:lnTo>
                      <a:pt x="674" y="862"/>
                    </a:lnTo>
                    <a:lnTo>
                      <a:pt x="597" y="528"/>
                    </a:lnTo>
                    <a:lnTo>
                      <a:pt x="542" y="402"/>
                    </a:lnTo>
                    <a:lnTo>
                      <a:pt x="512" y="470"/>
                    </a:lnTo>
                    <a:lnTo>
                      <a:pt x="474" y="214"/>
                    </a:lnTo>
                    <a:lnTo>
                      <a:pt x="406" y="44"/>
                    </a:lnTo>
                    <a:lnTo>
                      <a:pt x="349" y="0"/>
                    </a:lnTo>
                    <a:lnTo>
                      <a:pt x="113" y="92"/>
                    </a:lnTo>
                    <a:lnTo>
                      <a:pt x="110" y="274"/>
                    </a:lnTo>
                    <a:lnTo>
                      <a:pt x="51" y="434"/>
                    </a:lnTo>
                    <a:lnTo>
                      <a:pt x="153" y="666"/>
                    </a:lnTo>
                    <a:lnTo>
                      <a:pt x="158" y="840"/>
                    </a:lnTo>
                    <a:lnTo>
                      <a:pt x="89" y="992"/>
                    </a:lnTo>
                    <a:lnTo>
                      <a:pt x="105" y="1080"/>
                    </a:lnTo>
                    <a:lnTo>
                      <a:pt x="81" y="1150"/>
                    </a:lnTo>
                    <a:lnTo>
                      <a:pt x="0" y="1256"/>
                    </a:lnTo>
                    <a:lnTo>
                      <a:pt x="46" y="1340"/>
                    </a:lnTo>
                    <a:lnTo>
                      <a:pt x="80" y="1552"/>
                    </a:lnTo>
                    <a:lnTo>
                      <a:pt x="37" y="1571"/>
                    </a:lnTo>
                    <a:lnTo>
                      <a:pt x="15" y="1645"/>
                    </a:lnTo>
                    <a:lnTo>
                      <a:pt x="45" y="1845"/>
                    </a:lnTo>
                    <a:lnTo>
                      <a:pt x="19" y="2023"/>
                    </a:lnTo>
                    <a:lnTo>
                      <a:pt x="59" y="2087"/>
                    </a:lnTo>
                    <a:lnTo>
                      <a:pt x="108" y="2319"/>
                    </a:lnTo>
                    <a:lnTo>
                      <a:pt x="111" y="2499"/>
                    </a:lnTo>
                    <a:lnTo>
                      <a:pt x="146" y="2561"/>
                    </a:lnTo>
                    <a:lnTo>
                      <a:pt x="142" y="2741"/>
                    </a:lnTo>
                    <a:lnTo>
                      <a:pt x="121" y="3011"/>
                    </a:lnTo>
                    <a:lnTo>
                      <a:pt x="210" y="3205"/>
                    </a:lnTo>
                    <a:lnTo>
                      <a:pt x="308" y="3209"/>
                    </a:lnTo>
                    <a:lnTo>
                      <a:pt x="351" y="3159"/>
                    </a:lnTo>
                    <a:lnTo>
                      <a:pt x="418" y="3271"/>
                    </a:lnTo>
                    <a:lnTo>
                      <a:pt x="509" y="3087"/>
                    </a:lnTo>
                    <a:lnTo>
                      <a:pt x="611" y="3500"/>
                    </a:lnTo>
                    <a:lnTo>
                      <a:pt x="732" y="3590"/>
                    </a:lnTo>
                    <a:lnTo>
                      <a:pt x="757" y="3660"/>
                    </a:lnTo>
                    <a:lnTo>
                      <a:pt x="749" y="3830"/>
                    </a:lnTo>
                    <a:lnTo>
                      <a:pt x="693" y="3974"/>
                    </a:lnTo>
                    <a:lnTo>
                      <a:pt x="692" y="4066"/>
                    </a:lnTo>
                    <a:lnTo>
                      <a:pt x="772" y="4166"/>
                    </a:lnTo>
                    <a:lnTo>
                      <a:pt x="895" y="4120"/>
                    </a:lnTo>
                    <a:lnTo>
                      <a:pt x="926" y="4186"/>
                    </a:lnTo>
                    <a:lnTo>
                      <a:pt x="1014" y="4066"/>
                    </a:lnTo>
                    <a:lnTo>
                      <a:pt x="1018" y="3976"/>
                    </a:lnTo>
                    <a:lnTo>
                      <a:pt x="1054" y="3918"/>
                    </a:lnTo>
                    <a:lnTo>
                      <a:pt x="1088" y="3972"/>
                    </a:lnTo>
                    <a:lnTo>
                      <a:pt x="1122" y="3918"/>
                    </a:lnTo>
                    <a:lnTo>
                      <a:pt x="1160" y="3970"/>
                    </a:lnTo>
                    <a:lnTo>
                      <a:pt x="1185" y="3898"/>
                    </a:lnTo>
                    <a:lnTo>
                      <a:pt x="1271" y="4132"/>
                    </a:lnTo>
                    <a:lnTo>
                      <a:pt x="1361" y="3492"/>
                    </a:lnTo>
                    <a:lnTo>
                      <a:pt x="1452" y="3538"/>
                    </a:lnTo>
                    <a:lnTo>
                      <a:pt x="1535" y="3500"/>
                    </a:lnTo>
                    <a:lnTo>
                      <a:pt x="1610" y="3598"/>
                    </a:lnTo>
                    <a:lnTo>
                      <a:pt x="1609" y="3598"/>
                    </a:lnTo>
                    <a:lnTo>
                      <a:pt x="1610" y="3598"/>
                    </a:lnTo>
                    <a:lnTo>
                      <a:pt x="1652" y="3564"/>
                    </a:lnTo>
                    <a:lnTo>
                      <a:pt x="1639" y="3405"/>
                    </a:lnTo>
                    <a:lnTo>
                      <a:pt x="1683" y="3251"/>
                    </a:lnTo>
                    <a:lnTo>
                      <a:pt x="1650" y="2985"/>
                    </a:lnTo>
                    <a:lnTo>
                      <a:pt x="1611" y="2937"/>
                    </a:lnTo>
                    <a:lnTo>
                      <a:pt x="1688" y="2819"/>
                    </a:lnTo>
                    <a:lnTo>
                      <a:pt x="1561" y="2689"/>
                    </a:lnTo>
                    <a:lnTo>
                      <a:pt x="1554" y="2597"/>
                    </a:lnTo>
                    <a:lnTo>
                      <a:pt x="1570" y="2471"/>
                    </a:lnTo>
                    <a:lnTo>
                      <a:pt x="1667" y="2263"/>
                    </a:lnTo>
                    <a:lnTo>
                      <a:pt x="1694" y="2011"/>
                    </a:lnTo>
                    <a:lnTo>
                      <a:pt x="1713" y="1973"/>
                    </a:lnTo>
                    <a:lnTo>
                      <a:pt x="1652" y="1725"/>
                    </a:lnTo>
                    <a:lnTo>
                      <a:pt x="1611" y="1679"/>
                    </a:lnTo>
                    <a:lnTo>
                      <a:pt x="1683" y="1556"/>
                    </a:lnTo>
                    <a:lnTo>
                      <a:pt x="1681" y="1458"/>
                    </a:lnTo>
                    <a:close/>
                  </a:path>
                </a:pathLst>
              </a:custGeom>
              <a:solidFill>
                <a:srgbClr val="AE007A"/>
              </a:solidFill>
              <a:ln w="9525">
                <a:solidFill>
                  <a:schemeClr val="accent6"/>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34" name="Freeform 25"/>
              <p:cNvSpPr>
                <a:spLocks/>
              </p:cNvSpPr>
              <p:nvPr/>
            </p:nvSpPr>
            <p:spPr bwMode="auto">
              <a:xfrm>
                <a:off x="4284" y="4034"/>
                <a:ext cx="1611" cy="2057"/>
              </a:xfrm>
              <a:custGeom>
                <a:avLst/>
                <a:gdLst>
                  <a:gd name="T0" fmla="*/ 1122 w 1611"/>
                  <a:gd name="T1" fmla="*/ 489 h 4114"/>
                  <a:gd name="T2" fmla="*/ 929 w 1611"/>
                  <a:gd name="T3" fmla="*/ 260 h 4114"/>
                  <a:gd name="T4" fmla="*/ 819 w 1611"/>
                  <a:gd name="T5" fmla="*/ 198 h 4114"/>
                  <a:gd name="T6" fmla="*/ 632 w 1611"/>
                  <a:gd name="T7" fmla="*/ 0 h 4114"/>
                  <a:gd name="T8" fmla="*/ 498 w 1611"/>
                  <a:gd name="T9" fmla="*/ 116 h 4114"/>
                  <a:gd name="T10" fmla="*/ 334 w 1611"/>
                  <a:gd name="T11" fmla="*/ 260 h 4114"/>
                  <a:gd name="T12" fmla="*/ 334 w 1611"/>
                  <a:gd name="T13" fmla="*/ 497 h 4114"/>
                  <a:gd name="T14" fmla="*/ 146 w 1611"/>
                  <a:gd name="T15" fmla="*/ 711 h 4114"/>
                  <a:gd name="T16" fmla="*/ 276 w 1611"/>
                  <a:gd name="T17" fmla="*/ 977 h 4114"/>
                  <a:gd name="T18" fmla="*/ 325 w 1611"/>
                  <a:gd name="T19" fmla="*/ 1359 h 4114"/>
                  <a:gd name="T20" fmla="*/ 216 w 1611"/>
                  <a:gd name="T21" fmla="*/ 1827 h 4114"/>
                  <a:gd name="T22" fmla="*/ 303 w 1611"/>
                  <a:gd name="T23" fmla="*/ 2169 h 4114"/>
                  <a:gd name="T24" fmla="*/ 307 w 1611"/>
                  <a:gd name="T25" fmla="*/ 2668 h 4114"/>
                  <a:gd name="T26" fmla="*/ 201 w 1611"/>
                  <a:gd name="T27" fmla="*/ 2712 h 4114"/>
                  <a:gd name="T28" fmla="*/ 113 w 1611"/>
                  <a:gd name="T29" fmla="*/ 3072 h 4114"/>
                  <a:gd name="T30" fmla="*/ 73 w 1611"/>
                  <a:gd name="T31" fmla="*/ 3234 h 4114"/>
                  <a:gd name="T32" fmla="*/ 49 w 1611"/>
                  <a:gd name="T33" fmla="*/ 3372 h 4114"/>
                  <a:gd name="T34" fmla="*/ 13 w 1611"/>
                  <a:gd name="T35" fmla="*/ 3598 h 4114"/>
                  <a:gd name="T36" fmla="*/ 46 w 1611"/>
                  <a:gd name="T37" fmla="*/ 3958 h 4114"/>
                  <a:gd name="T38" fmla="*/ 174 w 1611"/>
                  <a:gd name="T39" fmla="*/ 4012 h 4114"/>
                  <a:gd name="T40" fmla="*/ 330 w 1611"/>
                  <a:gd name="T41" fmla="*/ 3910 h 4114"/>
                  <a:gd name="T42" fmla="*/ 449 w 1611"/>
                  <a:gd name="T43" fmla="*/ 3502 h 4114"/>
                  <a:gd name="T44" fmla="*/ 547 w 1611"/>
                  <a:gd name="T45" fmla="*/ 3756 h 4114"/>
                  <a:gd name="T46" fmla="*/ 576 w 1611"/>
                  <a:gd name="T47" fmla="*/ 3896 h 4114"/>
                  <a:gd name="T48" fmla="*/ 618 w 1611"/>
                  <a:gd name="T49" fmla="*/ 4054 h 4114"/>
                  <a:gd name="T50" fmla="*/ 749 w 1611"/>
                  <a:gd name="T51" fmla="*/ 3636 h 4114"/>
                  <a:gd name="T52" fmla="*/ 903 w 1611"/>
                  <a:gd name="T53" fmla="*/ 3482 h 4114"/>
                  <a:gd name="T54" fmla="*/ 1023 w 1611"/>
                  <a:gd name="T55" fmla="*/ 3696 h 4114"/>
                  <a:gd name="T56" fmla="*/ 1070 w 1611"/>
                  <a:gd name="T57" fmla="*/ 3616 h 4114"/>
                  <a:gd name="T58" fmla="*/ 1312 w 1611"/>
                  <a:gd name="T59" fmla="*/ 3654 h 4114"/>
                  <a:gd name="T60" fmla="*/ 1453 w 1611"/>
                  <a:gd name="T61" fmla="*/ 3418 h 4114"/>
                  <a:gd name="T62" fmla="*/ 1495 w 1611"/>
                  <a:gd name="T63" fmla="*/ 3316 h 4114"/>
                  <a:gd name="T64" fmla="*/ 1558 w 1611"/>
                  <a:gd name="T65" fmla="*/ 3088 h 4114"/>
                  <a:gd name="T66" fmla="*/ 1597 w 1611"/>
                  <a:gd name="T67" fmla="*/ 3032 h 4114"/>
                  <a:gd name="T68" fmla="*/ 1578 w 1611"/>
                  <a:gd name="T69" fmla="*/ 2832 h 4114"/>
                  <a:gd name="T70" fmla="*/ 1527 w 1611"/>
                  <a:gd name="T71" fmla="*/ 2694 h 4114"/>
                  <a:gd name="T72" fmla="*/ 1339 w 1611"/>
                  <a:gd name="T73" fmla="*/ 2718 h 4114"/>
                  <a:gd name="T74" fmla="*/ 1262 w 1611"/>
                  <a:gd name="T75" fmla="*/ 2668 h 4114"/>
                  <a:gd name="T76" fmla="*/ 1264 w 1611"/>
                  <a:gd name="T77" fmla="*/ 2476 h 4114"/>
                  <a:gd name="T78" fmla="*/ 1153 w 1611"/>
                  <a:gd name="T79" fmla="*/ 2133 h 4114"/>
                  <a:gd name="T80" fmla="*/ 1113 w 1611"/>
                  <a:gd name="T81" fmla="*/ 1705 h 4114"/>
                  <a:gd name="T82" fmla="*/ 1159 w 1611"/>
                  <a:gd name="T83" fmla="*/ 1473 h 4114"/>
                  <a:gd name="T84" fmla="*/ 1144 w 1611"/>
                  <a:gd name="T85" fmla="*/ 999 h 4114"/>
                  <a:gd name="T86" fmla="*/ 1260 w 1611"/>
                  <a:gd name="T87" fmla="*/ 819 h 4114"/>
                  <a:gd name="T88" fmla="*/ 1243 w 1611"/>
                  <a:gd name="T89" fmla="*/ 579 h 4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1" h="4114">
                    <a:moveTo>
                      <a:pt x="1243" y="579"/>
                    </a:moveTo>
                    <a:lnTo>
                      <a:pt x="1122" y="489"/>
                    </a:lnTo>
                    <a:lnTo>
                      <a:pt x="1020" y="76"/>
                    </a:lnTo>
                    <a:lnTo>
                      <a:pt x="929" y="260"/>
                    </a:lnTo>
                    <a:lnTo>
                      <a:pt x="862" y="148"/>
                    </a:lnTo>
                    <a:lnTo>
                      <a:pt x="819" y="198"/>
                    </a:lnTo>
                    <a:lnTo>
                      <a:pt x="721" y="194"/>
                    </a:lnTo>
                    <a:lnTo>
                      <a:pt x="632" y="0"/>
                    </a:lnTo>
                    <a:lnTo>
                      <a:pt x="570" y="2"/>
                    </a:lnTo>
                    <a:lnTo>
                      <a:pt x="498" y="116"/>
                    </a:lnTo>
                    <a:lnTo>
                      <a:pt x="369" y="204"/>
                    </a:lnTo>
                    <a:lnTo>
                      <a:pt x="334" y="260"/>
                    </a:lnTo>
                    <a:lnTo>
                      <a:pt x="359" y="424"/>
                    </a:lnTo>
                    <a:lnTo>
                      <a:pt x="334" y="497"/>
                    </a:lnTo>
                    <a:lnTo>
                      <a:pt x="200" y="527"/>
                    </a:lnTo>
                    <a:lnTo>
                      <a:pt x="146" y="711"/>
                    </a:lnTo>
                    <a:lnTo>
                      <a:pt x="165" y="829"/>
                    </a:lnTo>
                    <a:lnTo>
                      <a:pt x="276" y="977"/>
                    </a:lnTo>
                    <a:lnTo>
                      <a:pt x="332" y="1235"/>
                    </a:lnTo>
                    <a:lnTo>
                      <a:pt x="325" y="1359"/>
                    </a:lnTo>
                    <a:lnTo>
                      <a:pt x="360" y="1565"/>
                    </a:lnTo>
                    <a:lnTo>
                      <a:pt x="216" y="1827"/>
                    </a:lnTo>
                    <a:lnTo>
                      <a:pt x="285" y="1995"/>
                    </a:lnTo>
                    <a:lnTo>
                      <a:pt x="303" y="2169"/>
                    </a:lnTo>
                    <a:lnTo>
                      <a:pt x="276" y="2241"/>
                    </a:lnTo>
                    <a:lnTo>
                      <a:pt x="307" y="2668"/>
                    </a:lnTo>
                    <a:lnTo>
                      <a:pt x="212" y="2608"/>
                    </a:lnTo>
                    <a:lnTo>
                      <a:pt x="201" y="2712"/>
                    </a:lnTo>
                    <a:lnTo>
                      <a:pt x="85" y="3004"/>
                    </a:lnTo>
                    <a:lnTo>
                      <a:pt x="113" y="3072"/>
                    </a:lnTo>
                    <a:lnTo>
                      <a:pt x="77" y="3132"/>
                    </a:lnTo>
                    <a:lnTo>
                      <a:pt x="73" y="3234"/>
                    </a:lnTo>
                    <a:lnTo>
                      <a:pt x="26" y="3270"/>
                    </a:lnTo>
                    <a:lnTo>
                      <a:pt x="49" y="3372"/>
                    </a:lnTo>
                    <a:lnTo>
                      <a:pt x="0" y="3432"/>
                    </a:lnTo>
                    <a:lnTo>
                      <a:pt x="13" y="3598"/>
                    </a:lnTo>
                    <a:lnTo>
                      <a:pt x="72" y="3782"/>
                    </a:lnTo>
                    <a:lnTo>
                      <a:pt x="46" y="3958"/>
                    </a:lnTo>
                    <a:lnTo>
                      <a:pt x="95" y="4114"/>
                    </a:lnTo>
                    <a:lnTo>
                      <a:pt x="174" y="4012"/>
                    </a:lnTo>
                    <a:lnTo>
                      <a:pt x="271" y="4062"/>
                    </a:lnTo>
                    <a:lnTo>
                      <a:pt x="330" y="3910"/>
                    </a:lnTo>
                    <a:lnTo>
                      <a:pt x="377" y="3634"/>
                    </a:lnTo>
                    <a:lnTo>
                      <a:pt x="449" y="3502"/>
                    </a:lnTo>
                    <a:lnTo>
                      <a:pt x="527" y="3628"/>
                    </a:lnTo>
                    <a:lnTo>
                      <a:pt x="547" y="3756"/>
                    </a:lnTo>
                    <a:lnTo>
                      <a:pt x="585" y="3804"/>
                    </a:lnTo>
                    <a:lnTo>
                      <a:pt x="576" y="3896"/>
                    </a:lnTo>
                    <a:lnTo>
                      <a:pt x="617" y="4054"/>
                    </a:lnTo>
                    <a:lnTo>
                      <a:pt x="618" y="4054"/>
                    </a:lnTo>
                    <a:lnTo>
                      <a:pt x="723" y="3566"/>
                    </a:lnTo>
                    <a:lnTo>
                      <a:pt x="749" y="3636"/>
                    </a:lnTo>
                    <a:lnTo>
                      <a:pt x="868" y="3434"/>
                    </a:lnTo>
                    <a:lnTo>
                      <a:pt x="903" y="3482"/>
                    </a:lnTo>
                    <a:lnTo>
                      <a:pt x="926" y="3656"/>
                    </a:lnTo>
                    <a:lnTo>
                      <a:pt x="1023" y="3696"/>
                    </a:lnTo>
                    <a:lnTo>
                      <a:pt x="1026" y="3608"/>
                    </a:lnTo>
                    <a:lnTo>
                      <a:pt x="1070" y="3616"/>
                    </a:lnTo>
                    <a:lnTo>
                      <a:pt x="1208" y="3852"/>
                    </a:lnTo>
                    <a:lnTo>
                      <a:pt x="1312" y="3654"/>
                    </a:lnTo>
                    <a:lnTo>
                      <a:pt x="1402" y="3596"/>
                    </a:lnTo>
                    <a:lnTo>
                      <a:pt x="1453" y="3418"/>
                    </a:lnTo>
                    <a:lnTo>
                      <a:pt x="1506" y="3406"/>
                    </a:lnTo>
                    <a:lnTo>
                      <a:pt x="1495" y="3316"/>
                    </a:lnTo>
                    <a:lnTo>
                      <a:pt x="1535" y="3250"/>
                    </a:lnTo>
                    <a:lnTo>
                      <a:pt x="1558" y="3088"/>
                    </a:lnTo>
                    <a:lnTo>
                      <a:pt x="1597" y="3126"/>
                    </a:lnTo>
                    <a:lnTo>
                      <a:pt x="1597" y="3032"/>
                    </a:lnTo>
                    <a:lnTo>
                      <a:pt x="1611" y="2902"/>
                    </a:lnTo>
                    <a:lnTo>
                      <a:pt x="1578" y="2832"/>
                    </a:lnTo>
                    <a:lnTo>
                      <a:pt x="1537" y="2864"/>
                    </a:lnTo>
                    <a:lnTo>
                      <a:pt x="1527" y="2694"/>
                    </a:lnTo>
                    <a:lnTo>
                      <a:pt x="1435" y="2626"/>
                    </a:lnTo>
                    <a:lnTo>
                      <a:pt x="1339" y="2718"/>
                    </a:lnTo>
                    <a:lnTo>
                      <a:pt x="1296" y="2728"/>
                    </a:lnTo>
                    <a:lnTo>
                      <a:pt x="1262" y="2668"/>
                    </a:lnTo>
                    <a:lnTo>
                      <a:pt x="1220" y="2694"/>
                    </a:lnTo>
                    <a:lnTo>
                      <a:pt x="1264" y="2476"/>
                    </a:lnTo>
                    <a:lnTo>
                      <a:pt x="1223" y="2249"/>
                    </a:lnTo>
                    <a:lnTo>
                      <a:pt x="1153" y="2133"/>
                    </a:lnTo>
                    <a:lnTo>
                      <a:pt x="1082" y="1895"/>
                    </a:lnTo>
                    <a:lnTo>
                      <a:pt x="1113" y="1705"/>
                    </a:lnTo>
                    <a:lnTo>
                      <a:pt x="1075" y="1619"/>
                    </a:lnTo>
                    <a:lnTo>
                      <a:pt x="1159" y="1473"/>
                    </a:lnTo>
                    <a:lnTo>
                      <a:pt x="1136" y="1095"/>
                    </a:lnTo>
                    <a:lnTo>
                      <a:pt x="1144" y="999"/>
                    </a:lnTo>
                    <a:lnTo>
                      <a:pt x="1204" y="963"/>
                    </a:lnTo>
                    <a:lnTo>
                      <a:pt x="1260" y="819"/>
                    </a:lnTo>
                    <a:lnTo>
                      <a:pt x="1268" y="649"/>
                    </a:lnTo>
                    <a:lnTo>
                      <a:pt x="1243" y="579"/>
                    </a:lnTo>
                    <a:close/>
                  </a:path>
                </a:pathLst>
              </a:custGeom>
              <a:solidFill>
                <a:schemeClr val="accent1">
                  <a:lumMod val="40000"/>
                  <a:lumOff val="60000"/>
                </a:schemeClr>
              </a:solid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35" name="Freeform 24"/>
              <p:cNvSpPr>
                <a:spLocks noEditPoints="1"/>
              </p:cNvSpPr>
              <p:nvPr/>
            </p:nvSpPr>
            <p:spPr bwMode="auto">
              <a:xfrm>
                <a:off x="5359" y="4275"/>
                <a:ext cx="2329" cy="2244"/>
              </a:xfrm>
              <a:custGeom>
                <a:avLst/>
                <a:gdLst>
                  <a:gd name="T0" fmla="*/ 1705 w 2329"/>
                  <a:gd name="T1" fmla="*/ 198 h 4488"/>
                  <a:gd name="T2" fmla="*/ 1592 w 2329"/>
                  <a:gd name="T3" fmla="*/ 634 h 4488"/>
                  <a:gd name="T4" fmla="*/ 1581 w 2329"/>
                  <a:gd name="T5" fmla="*/ 398 h 4488"/>
                  <a:gd name="T6" fmla="*/ 1544 w 2329"/>
                  <a:gd name="T7" fmla="*/ 124 h 4488"/>
                  <a:gd name="T8" fmla="*/ 1321 w 2329"/>
                  <a:gd name="T9" fmla="*/ 430 h 4488"/>
                  <a:gd name="T10" fmla="*/ 1201 w 2329"/>
                  <a:gd name="T11" fmla="*/ 428 h 4488"/>
                  <a:gd name="T12" fmla="*/ 1112 w 2329"/>
                  <a:gd name="T13" fmla="*/ 340 h 4488"/>
                  <a:gd name="T14" fmla="*/ 888 w 2329"/>
                  <a:gd name="T15" fmla="*/ 46 h 4488"/>
                  <a:gd name="T16" fmla="*/ 621 w 2329"/>
                  <a:gd name="T17" fmla="*/ 406 h 4488"/>
                  <a:gd name="T18" fmla="*/ 524 w 2329"/>
                  <a:gd name="T19" fmla="*/ 480 h 4488"/>
                  <a:gd name="T20" fmla="*/ 450 w 2329"/>
                  <a:gd name="T21" fmla="*/ 574 h 4488"/>
                  <a:gd name="T22" fmla="*/ 208 w 2329"/>
                  <a:gd name="T23" fmla="*/ 674 h 4488"/>
                  <a:gd name="T24" fmla="*/ 69 w 2329"/>
                  <a:gd name="T25" fmla="*/ 518 h 4488"/>
                  <a:gd name="T26" fmla="*/ 0 w 2329"/>
                  <a:gd name="T27" fmla="*/ 1138 h 4488"/>
                  <a:gd name="T28" fmla="*/ 78 w 2329"/>
                  <a:gd name="T29" fmla="*/ 1652 h 4488"/>
                  <a:gd name="T30" fmla="*/ 145 w 2329"/>
                  <a:gd name="T31" fmla="*/ 2213 h 4488"/>
                  <a:gd name="T32" fmla="*/ 264 w 2329"/>
                  <a:gd name="T33" fmla="*/ 2237 h 4488"/>
                  <a:gd name="T34" fmla="*/ 462 w 2329"/>
                  <a:gd name="T35" fmla="*/ 2383 h 4488"/>
                  <a:gd name="T36" fmla="*/ 522 w 2329"/>
                  <a:gd name="T37" fmla="*/ 2551 h 4488"/>
                  <a:gd name="T38" fmla="*/ 460 w 2329"/>
                  <a:gd name="T39" fmla="*/ 2769 h 4488"/>
                  <a:gd name="T40" fmla="*/ 378 w 2329"/>
                  <a:gd name="T41" fmla="*/ 2937 h 4488"/>
                  <a:gd name="T42" fmla="*/ 133 w 2329"/>
                  <a:gd name="T43" fmla="*/ 3371 h 4488"/>
                  <a:gd name="T44" fmla="*/ 391 w 2329"/>
                  <a:gd name="T45" fmla="*/ 4236 h 4488"/>
                  <a:gd name="T46" fmla="*/ 539 w 2329"/>
                  <a:gd name="T47" fmla="*/ 4128 h 4488"/>
                  <a:gd name="T48" fmla="*/ 673 w 2329"/>
                  <a:gd name="T49" fmla="*/ 4122 h 4488"/>
                  <a:gd name="T50" fmla="*/ 949 w 2329"/>
                  <a:gd name="T51" fmla="*/ 4152 h 4488"/>
                  <a:gd name="T52" fmla="*/ 1034 w 2329"/>
                  <a:gd name="T53" fmla="*/ 4306 h 4488"/>
                  <a:gd name="T54" fmla="*/ 1257 w 2329"/>
                  <a:gd name="T55" fmla="*/ 4488 h 4488"/>
                  <a:gd name="T56" fmla="*/ 1377 w 2329"/>
                  <a:gd name="T57" fmla="*/ 4188 h 4488"/>
                  <a:gd name="T58" fmla="*/ 1250 w 2329"/>
                  <a:gd name="T59" fmla="*/ 3778 h 4488"/>
                  <a:gd name="T60" fmla="*/ 1306 w 2329"/>
                  <a:gd name="T61" fmla="*/ 3677 h 4488"/>
                  <a:gd name="T62" fmla="*/ 1437 w 2329"/>
                  <a:gd name="T63" fmla="*/ 3357 h 4488"/>
                  <a:gd name="T64" fmla="*/ 1550 w 2329"/>
                  <a:gd name="T65" fmla="*/ 3139 h 4488"/>
                  <a:gd name="T66" fmla="*/ 1797 w 2329"/>
                  <a:gd name="T67" fmla="*/ 2877 h 4488"/>
                  <a:gd name="T68" fmla="*/ 1726 w 2329"/>
                  <a:gd name="T69" fmla="*/ 2537 h 4488"/>
                  <a:gd name="T70" fmla="*/ 1978 w 2329"/>
                  <a:gd name="T71" fmla="*/ 2547 h 4488"/>
                  <a:gd name="T72" fmla="*/ 2304 w 2329"/>
                  <a:gd name="T73" fmla="*/ 2179 h 4488"/>
                  <a:gd name="T74" fmla="*/ 2217 w 2329"/>
                  <a:gd name="T75" fmla="*/ 1784 h 4488"/>
                  <a:gd name="T76" fmla="*/ 2108 w 2329"/>
                  <a:gd name="T77" fmla="*/ 1450 h 4488"/>
                  <a:gd name="T78" fmla="*/ 2185 w 2329"/>
                  <a:gd name="T79" fmla="*/ 1020 h 4488"/>
                  <a:gd name="T80" fmla="*/ 2029 w 2329"/>
                  <a:gd name="T81" fmla="*/ 560 h 4488"/>
                  <a:gd name="T82" fmla="*/ 2015 w 2329"/>
                  <a:gd name="T83" fmla="*/ 116 h 4488"/>
                  <a:gd name="T84" fmla="*/ 886 w 2329"/>
                  <a:gd name="T85" fmla="*/ 3918 h 4488"/>
                  <a:gd name="T86" fmla="*/ 856 w 2329"/>
                  <a:gd name="T87" fmla="*/ 4150 h 4488"/>
                  <a:gd name="T88" fmla="*/ 886 w 2329"/>
                  <a:gd name="T89" fmla="*/ 3918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9" h="4488">
                    <a:moveTo>
                      <a:pt x="1835" y="114"/>
                    </a:moveTo>
                    <a:lnTo>
                      <a:pt x="1758" y="242"/>
                    </a:lnTo>
                    <a:lnTo>
                      <a:pt x="1705" y="198"/>
                    </a:lnTo>
                    <a:lnTo>
                      <a:pt x="1663" y="376"/>
                    </a:lnTo>
                    <a:lnTo>
                      <a:pt x="1699" y="470"/>
                    </a:lnTo>
                    <a:lnTo>
                      <a:pt x="1592" y="634"/>
                    </a:lnTo>
                    <a:lnTo>
                      <a:pt x="1484" y="664"/>
                    </a:lnTo>
                    <a:lnTo>
                      <a:pt x="1492" y="506"/>
                    </a:lnTo>
                    <a:lnTo>
                      <a:pt x="1581" y="398"/>
                    </a:lnTo>
                    <a:lnTo>
                      <a:pt x="1597" y="186"/>
                    </a:lnTo>
                    <a:lnTo>
                      <a:pt x="1544" y="122"/>
                    </a:lnTo>
                    <a:lnTo>
                      <a:pt x="1544" y="124"/>
                    </a:lnTo>
                    <a:lnTo>
                      <a:pt x="1464" y="324"/>
                    </a:lnTo>
                    <a:lnTo>
                      <a:pt x="1381" y="424"/>
                    </a:lnTo>
                    <a:lnTo>
                      <a:pt x="1321" y="430"/>
                    </a:lnTo>
                    <a:lnTo>
                      <a:pt x="1314" y="346"/>
                    </a:lnTo>
                    <a:lnTo>
                      <a:pt x="1263" y="296"/>
                    </a:lnTo>
                    <a:lnTo>
                      <a:pt x="1201" y="428"/>
                    </a:lnTo>
                    <a:lnTo>
                      <a:pt x="1157" y="436"/>
                    </a:lnTo>
                    <a:lnTo>
                      <a:pt x="1155" y="342"/>
                    </a:lnTo>
                    <a:lnTo>
                      <a:pt x="1112" y="340"/>
                    </a:lnTo>
                    <a:lnTo>
                      <a:pt x="1046" y="106"/>
                    </a:lnTo>
                    <a:lnTo>
                      <a:pt x="971" y="8"/>
                    </a:lnTo>
                    <a:lnTo>
                      <a:pt x="888" y="46"/>
                    </a:lnTo>
                    <a:lnTo>
                      <a:pt x="797" y="0"/>
                    </a:lnTo>
                    <a:lnTo>
                      <a:pt x="707" y="640"/>
                    </a:lnTo>
                    <a:lnTo>
                      <a:pt x="621" y="406"/>
                    </a:lnTo>
                    <a:lnTo>
                      <a:pt x="596" y="478"/>
                    </a:lnTo>
                    <a:lnTo>
                      <a:pt x="558" y="426"/>
                    </a:lnTo>
                    <a:lnTo>
                      <a:pt x="524" y="480"/>
                    </a:lnTo>
                    <a:lnTo>
                      <a:pt x="490" y="426"/>
                    </a:lnTo>
                    <a:lnTo>
                      <a:pt x="454" y="484"/>
                    </a:lnTo>
                    <a:lnTo>
                      <a:pt x="450" y="574"/>
                    </a:lnTo>
                    <a:lnTo>
                      <a:pt x="362" y="694"/>
                    </a:lnTo>
                    <a:lnTo>
                      <a:pt x="331" y="628"/>
                    </a:lnTo>
                    <a:lnTo>
                      <a:pt x="208" y="674"/>
                    </a:lnTo>
                    <a:lnTo>
                      <a:pt x="128" y="574"/>
                    </a:lnTo>
                    <a:lnTo>
                      <a:pt x="129" y="482"/>
                    </a:lnTo>
                    <a:lnTo>
                      <a:pt x="69" y="518"/>
                    </a:lnTo>
                    <a:lnTo>
                      <a:pt x="61" y="614"/>
                    </a:lnTo>
                    <a:lnTo>
                      <a:pt x="84" y="992"/>
                    </a:lnTo>
                    <a:lnTo>
                      <a:pt x="0" y="1138"/>
                    </a:lnTo>
                    <a:lnTo>
                      <a:pt x="38" y="1224"/>
                    </a:lnTo>
                    <a:lnTo>
                      <a:pt x="7" y="1414"/>
                    </a:lnTo>
                    <a:lnTo>
                      <a:pt x="78" y="1652"/>
                    </a:lnTo>
                    <a:lnTo>
                      <a:pt x="148" y="1768"/>
                    </a:lnTo>
                    <a:lnTo>
                      <a:pt x="189" y="1995"/>
                    </a:lnTo>
                    <a:lnTo>
                      <a:pt x="145" y="2213"/>
                    </a:lnTo>
                    <a:lnTo>
                      <a:pt x="187" y="2187"/>
                    </a:lnTo>
                    <a:lnTo>
                      <a:pt x="221" y="2247"/>
                    </a:lnTo>
                    <a:lnTo>
                      <a:pt x="264" y="2237"/>
                    </a:lnTo>
                    <a:lnTo>
                      <a:pt x="360" y="2145"/>
                    </a:lnTo>
                    <a:lnTo>
                      <a:pt x="452" y="2213"/>
                    </a:lnTo>
                    <a:lnTo>
                      <a:pt x="462" y="2383"/>
                    </a:lnTo>
                    <a:lnTo>
                      <a:pt x="503" y="2351"/>
                    </a:lnTo>
                    <a:lnTo>
                      <a:pt x="536" y="2421"/>
                    </a:lnTo>
                    <a:lnTo>
                      <a:pt x="522" y="2551"/>
                    </a:lnTo>
                    <a:lnTo>
                      <a:pt x="522" y="2645"/>
                    </a:lnTo>
                    <a:lnTo>
                      <a:pt x="483" y="2607"/>
                    </a:lnTo>
                    <a:lnTo>
                      <a:pt x="460" y="2769"/>
                    </a:lnTo>
                    <a:lnTo>
                      <a:pt x="420" y="2835"/>
                    </a:lnTo>
                    <a:lnTo>
                      <a:pt x="431" y="2925"/>
                    </a:lnTo>
                    <a:lnTo>
                      <a:pt x="378" y="2937"/>
                    </a:lnTo>
                    <a:lnTo>
                      <a:pt x="327" y="3115"/>
                    </a:lnTo>
                    <a:lnTo>
                      <a:pt x="237" y="3173"/>
                    </a:lnTo>
                    <a:lnTo>
                      <a:pt x="133" y="3371"/>
                    </a:lnTo>
                    <a:lnTo>
                      <a:pt x="164" y="3647"/>
                    </a:lnTo>
                    <a:lnTo>
                      <a:pt x="271" y="4084"/>
                    </a:lnTo>
                    <a:lnTo>
                      <a:pt x="391" y="4236"/>
                    </a:lnTo>
                    <a:lnTo>
                      <a:pt x="498" y="4100"/>
                    </a:lnTo>
                    <a:lnTo>
                      <a:pt x="500" y="4198"/>
                    </a:lnTo>
                    <a:lnTo>
                      <a:pt x="539" y="4128"/>
                    </a:lnTo>
                    <a:lnTo>
                      <a:pt x="581" y="4130"/>
                    </a:lnTo>
                    <a:lnTo>
                      <a:pt x="674" y="4234"/>
                    </a:lnTo>
                    <a:lnTo>
                      <a:pt x="673" y="4122"/>
                    </a:lnTo>
                    <a:lnTo>
                      <a:pt x="762" y="4142"/>
                    </a:lnTo>
                    <a:lnTo>
                      <a:pt x="816" y="4274"/>
                    </a:lnTo>
                    <a:lnTo>
                      <a:pt x="949" y="4152"/>
                    </a:lnTo>
                    <a:lnTo>
                      <a:pt x="986" y="4196"/>
                    </a:lnTo>
                    <a:lnTo>
                      <a:pt x="1026" y="4130"/>
                    </a:lnTo>
                    <a:lnTo>
                      <a:pt x="1034" y="4306"/>
                    </a:lnTo>
                    <a:lnTo>
                      <a:pt x="1176" y="4332"/>
                    </a:lnTo>
                    <a:lnTo>
                      <a:pt x="1177" y="4418"/>
                    </a:lnTo>
                    <a:lnTo>
                      <a:pt x="1257" y="4488"/>
                    </a:lnTo>
                    <a:lnTo>
                      <a:pt x="1322" y="4344"/>
                    </a:lnTo>
                    <a:lnTo>
                      <a:pt x="1374" y="4334"/>
                    </a:lnTo>
                    <a:lnTo>
                      <a:pt x="1377" y="4188"/>
                    </a:lnTo>
                    <a:lnTo>
                      <a:pt x="1223" y="4014"/>
                    </a:lnTo>
                    <a:lnTo>
                      <a:pt x="1201" y="3934"/>
                    </a:lnTo>
                    <a:lnTo>
                      <a:pt x="1250" y="3778"/>
                    </a:lnTo>
                    <a:lnTo>
                      <a:pt x="1314" y="3822"/>
                    </a:lnTo>
                    <a:lnTo>
                      <a:pt x="1352" y="3745"/>
                    </a:lnTo>
                    <a:lnTo>
                      <a:pt x="1306" y="3677"/>
                    </a:lnTo>
                    <a:lnTo>
                      <a:pt x="1344" y="3469"/>
                    </a:lnTo>
                    <a:lnTo>
                      <a:pt x="1433" y="3459"/>
                    </a:lnTo>
                    <a:lnTo>
                      <a:pt x="1437" y="3357"/>
                    </a:lnTo>
                    <a:lnTo>
                      <a:pt x="1452" y="3263"/>
                    </a:lnTo>
                    <a:lnTo>
                      <a:pt x="1536" y="3227"/>
                    </a:lnTo>
                    <a:lnTo>
                      <a:pt x="1550" y="3139"/>
                    </a:lnTo>
                    <a:lnTo>
                      <a:pt x="1743" y="3023"/>
                    </a:lnTo>
                    <a:lnTo>
                      <a:pt x="1790" y="3057"/>
                    </a:lnTo>
                    <a:lnTo>
                      <a:pt x="1797" y="2877"/>
                    </a:lnTo>
                    <a:lnTo>
                      <a:pt x="1728" y="2783"/>
                    </a:lnTo>
                    <a:lnTo>
                      <a:pt x="1702" y="2655"/>
                    </a:lnTo>
                    <a:lnTo>
                      <a:pt x="1726" y="2537"/>
                    </a:lnTo>
                    <a:lnTo>
                      <a:pt x="1846" y="2645"/>
                    </a:lnTo>
                    <a:lnTo>
                      <a:pt x="1876" y="2585"/>
                    </a:lnTo>
                    <a:lnTo>
                      <a:pt x="1978" y="2547"/>
                    </a:lnTo>
                    <a:lnTo>
                      <a:pt x="1978" y="2543"/>
                    </a:lnTo>
                    <a:lnTo>
                      <a:pt x="2273" y="2291"/>
                    </a:lnTo>
                    <a:lnTo>
                      <a:pt x="2304" y="2179"/>
                    </a:lnTo>
                    <a:lnTo>
                      <a:pt x="2286" y="2097"/>
                    </a:lnTo>
                    <a:lnTo>
                      <a:pt x="2329" y="1939"/>
                    </a:lnTo>
                    <a:lnTo>
                      <a:pt x="2217" y="1784"/>
                    </a:lnTo>
                    <a:lnTo>
                      <a:pt x="2183" y="1616"/>
                    </a:lnTo>
                    <a:lnTo>
                      <a:pt x="2194" y="1522"/>
                    </a:lnTo>
                    <a:lnTo>
                      <a:pt x="2108" y="1450"/>
                    </a:lnTo>
                    <a:lnTo>
                      <a:pt x="2064" y="1370"/>
                    </a:lnTo>
                    <a:lnTo>
                      <a:pt x="2057" y="1272"/>
                    </a:lnTo>
                    <a:lnTo>
                      <a:pt x="2185" y="1020"/>
                    </a:lnTo>
                    <a:lnTo>
                      <a:pt x="2201" y="926"/>
                    </a:lnTo>
                    <a:lnTo>
                      <a:pt x="2149" y="786"/>
                    </a:lnTo>
                    <a:lnTo>
                      <a:pt x="2029" y="560"/>
                    </a:lnTo>
                    <a:lnTo>
                      <a:pt x="2065" y="370"/>
                    </a:lnTo>
                    <a:lnTo>
                      <a:pt x="2008" y="204"/>
                    </a:lnTo>
                    <a:lnTo>
                      <a:pt x="2015" y="116"/>
                    </a:lnTo>
                    <a:lnTo>
                      <a:pt x="1964" y="94"/>
                    </a:lnTo>
                    <a:lnTo>
                      <a:pt x="1835" y="114"/>
                    </a:lnTo>
                    <a:close/>
                    <a:moveTo>
                      <a:pt x="886" y="3918"/>
                    </a:moveTo>
                    <a:lnTo>
                      <a:pt x="955" y="4002"/>
                    </a:lnTo>
                    <a:lnTo>
                      <a:pt x="918" y="4112"/>
                    </a:lnTo>
                    <a:lnTo>
                      <a:pt x="856" y="4150"/>
                    </a:lnTo>
                    <a:lnTo>
                      <a:pt x="826" y="4082"/>
                    </a:lnTo>
                    <a:lnTo>
                      <a:pt x="846" y="3988"/>
                    </a:lnTo>
                    <a:lnTo>
                      <a:pt x="886" y="3918"/>
                    </a:lnTo>
                    <a:close/>
                  </a:path>
                </a:pathLst>
              </a:custGeom>
              <a:solidFill>
                <a:schemeClr val="accent1">
                  <a:lumMod val="40000"/>
                  <a:lumOff val="60000"/>
                </a:schemeClr>
              </a:solidFill>
              <a:ln w="9525">
                <a:solidFill>
                  <a:schemeClr val="accent1"/>
                </a:solidFill>
                <a:round/>
                <a:headEnd/>
                <a:tailEnd/>
              </a:ln>
            </p:spPr>
            <p:txBody>
              <a:bodyPr vert="horz" wrap="square" lIns="68580" tIns="34290" rIns="68580" bIns="34290" numCol="1" anchor="t" anchorCtr="0" compatLnSpc="1">
                <a:prstTxWarp prst="textNoShape">
                  <a:avLst/>
                </a:prstTxWarp>
              </a:bodyPr>
              <a:lstStyle/>
              <a:p>
                <a:endParaRPr lang="fr-FR" sz="1050" dirty="0"/>
              </a:p>
            </p:txBody>
          </p:sp>
          <p:grpSp>
            <p:nvGrpSpPr>
              <p:cNvPr id="36" name="Group 21"/>
              <p:cNvGrpSpPr>
                <a:grpSpLocks/>
              </p:cNvGrpSpPr>
              <p:nvPr/>
            </p:nvGrpSpPr>
            <p:grpSpPr bwMode="auto">
              <a:xfrm>
                <a:off x="5769" y="5543"/>
                <a:ext cx="2357" cy="1980"/>
                <a:chOff x="5769" y="5543"/>
                <a:chExt cx="2357" cy="1980"/>
              </a:xfrm>
            </p:grpSpPr>
            <p:sp>
              <p:nvSpPr>
                <p:cNvPr id="40" name="Freeform 23"/>
                <p:cNvSpPr>
                  <a:spLocks noEditPoints="1"/>
                </p:cNvSpPr>
                <p:nvPr/>
              </p:nvSpPr>
              <p:spPr bwMode="auto">
                <a:xfrm>
                  <a:off x="5769" y="5543"/>
                  <a:ext cx="2357" cy="1980"/>
                </a:xfrm>
                <a:custGeom>
                  <a:avLst/>
                  <a:gdLst>
                    <a:gd name="T0" fmla="*/ 1318 w 2357"/>
                    <a:gd name="T1" fmla="*/ 246 h 3960"/>
                    <a:gd name="T2" fmla="*/ 1380 w 2357"/>
                    <a:gd name="T3" fmla="*/ 520 h 3960"/>
                    <a:gd name="T4" fmla="*/ 1140 w 2357"/>
                    <a:gd name="T5" fmla="*/ 602 h 3960"/>
                    <a:gd name="T6" fmla="*/ 1042 w 2357"/>
                    <a:gd name="T7" fmla="*/ 726 h 3960"/>
                    <a:gd name="T8" fmla="*/ 1023 w 2357"/>
                    <a:gd name="T9" fmla="*/ 922 h 3960"/>
                    <a:gd name="T10" fmla="*/ 896 w 2357"/>
                    <a:gd name="T11" fmla="*/ 1140 h 3960"/>
                    <a:gd name="T12" fmla="*/ 904 w 2357"/>
                    <a:gd name="T13" fmla="*/ 1285 h 3960"/>
                    <a:gd name="T14" fmla="*/ 791 w 2357"/>
                    <a:gd name="T15" fmla="*/ 1397 h 3960"/>
                    <a:gd name="T16" fmla="*/ 967 w 2357"/>
                    <a:gd name="T17" fmla="*/ 1651 h 3960"/>
                    <a:gd name="T18" fmla="*/ 912 w 2357"/>
                    <a:gd name="T19" fmla="*/ 1807 h 3960"/>
                    <a:gd name="T20" fmla="*/ 767 w 2357"/>
                    <a:gd name="T21" fmla="*/ 1881 h 3960"/>
                    <a:gd name="T22" fmla="*/ 624 w 2357"/>
                    <a:gd name="T23" fmla="*/ 1769 h 3960"/>
                    <a:gd name="T24" fmla="*/ 576 w 2357"/>
                    <a:gd name="T25" fmla="*/ 1659 h 3960"/>
                    <a:gd name="T26" fmla="*/ 406 w 2357"/>
                    <a:gd name="T27" fmla="*/ 1737 h 3960"/>
                    <a:gd name="T28" fmla="*/ 263 w 2357"/>
                    <a:gd name="T29" fmla="*/ 1585 h 3960"/>
                    <a:gd name="T30" fmla="*/ 303 w 2357"/>
                    <a:gd name="T31" fmla="*/ 1833 h 3960"/>
                    <a:gd name="T32" fmla="*/ 404 w 2357"/>
                    <a:gd name="T33" fmla="*/ 2197 h 3960"/>
                    <a:gd name="T34" fmla="*/ 245 w 2357"/>
                    <a:gd name="T35" fmla="*/ 2799 h 3960"/>
                    <a:gd name="T36" fmla="*/ 130 w 2357"/>
                    <a:gd name="T37" fmla="*/ 2921 h 3960"/>
                    <a:gd name="T38" fmla="*/ 57 w 2357"/>
                    <a:gd name="T39" fmla="*/ 3053 h 3960"/>
                    <a:gd name="T40" fmla="*/ 4 w 2357"/>
                    <a:gd name="T41" fmla="*/ 3240 h 3960"/>
                    <a:gd name="T42" fmla="*/ 256 w 2357"/>
                    <a:gd name="T43" fmla="*/ 3330 h 3960"/>
                    <a:gd name="T44" fmla="*/ 305 w 2357"/>
                    <a:gd name="T45" fmla="*/ 3440 h 3960"/>
                    <a:gd name="T46" fmla="*/ 420 w 2357"/>
                    <a:gd name="T47" fmla="*/ 3336 h 3960"/>
                    <a:gd name="T48" fmla="*/ 482 w 2357"/>
                    <a:gd name="T49" fmla="*/ 3266 h 3960"/>
                    <a:gd name="T50" fmla="*/ 755 w 2357"/>
                    <a:gd name="T51" fmla="*/ 3388 h 3960"/>
                    <a:gd name="T52" fmla="*/ 965 w 2357"/>
                    <a:gd name="T53" fmla="*/ 3728 h 3960"/>
                    <a:gd name="T54" fmla="*/ 1102 w 2357"/>
                    <a:gd name="T55" fmla="*/ 3816 h 3960"/>
                    <a:gd name="T56" fmla="*/ 1234 w 2357"/>
                    <a:gd name="T57" fmla="*/ 3824 h 3960"/>
                    <a:gd name="T58" fmla="*/ 1343 w 2357"/>
                    <a:gd name="T59" fmla="*/ 3960 h 3960"/>
                    <a:gd name="T60" fmla="*/ 1488 w 2357"/>
                    <a:gd name="T61" fmla="*/ 3828 h 3960"/>
                    <a:gd name="T62" fmla="*/ 1575 w 2357"/>
                    <a:gd name="T63" fmla="*/ 3702 h 3960"/>
                    <a:gd name="T64" fmla="*/ 1674 w 2357"/>
                    <a:gd name="T65" fmla="*/ 3638 h 3960"/>
                    <a:gd name="T66" fmla="*/ 1654 w 2357"/>
                    <a:gd name="T67" fmla="*/ 3422 h 3960"/>
                    <a:gd name="T68" fmla="*/ 1831 w 2357"/>
                    <a:gd name="T69" fmla="*/ 3152 h 3960"/>
                    <a:gd name="T70" fmla="*/ 1985 w 2357"/>
                    <a:gd name="T71" fmla="*/ 2833 h 3960"/>
                    <a:gd name="T72" fmla="*/ 2223 w 2357"/>
                    <a:gd name="T73" fmla="*/ 2467 h 3960"/>
                    <a:gd name="T74" fmla="*/ 2325 w 2357"/>
                    <a:gd name="T75" fmla="*/ 1981 h 3960"/>
                    <a:gd name="T76" fmla="*/ 2295 w 2357"/>
                    <a:gd name="T77" fmla="*/ 1685 h 3960"/>
                    <a:gd name="T78" fmla="*/ 1973 w 2357"/>
                    <a:gd name="T79" fmla="*/ 1665 h 3960"/>
                    <a:gd name="T80" fmla="*/ 1780 w 2357"/>
                    <a:gd name="T81" fmla="*/ 1395 h 3960"/>
                    <a:gd name="T82" fmla="*/ 1749 w 2357"/>
                    <a:gd name="T83" fmla="*/ 1078 h 3960"/>
                    <a:gd name="T84" fmla="*/ 1804 w 2357"/>
                    <a:gd name="T85" fmla="*/ 838 h 3960"/>
                    <a:gd name="T86" fmla="*/ 1889 w 2357"/>
                    <a:gd name="T87" fmla="*/ 772 h 3960"/>
                    <a:gd name="T88" fmla="*/ 1738 w 2357"/>
                    <a:gd name="T89" fmla="*/ 476 h 3960"/>
                    <a:gd name="T90" fmla="*/ 1646 w 2357"/>
                    <a:gd name="T91" fmla="*/ 172 h 3960"/>
                    <a:gd name="T92" fmla="*/ 1568 w 2357"/>
                    <a:gd name="T93" fmla="*/ 10 h 3960"/>
                    <a:gd name="T94" fmla="*/ 1436 w 2357"/>
                    <a:gd name="T95" fmla="*/ 108 h 3960"/>
                    <a:gd name="T96" fmla="*/ 1292 w 2357"/>
                    <a:gd name="T97" fmla="*/ 118 h 3960"/>
                    <a:gd name="T98" fmla="*/ 603 w 2357"/>
                    <a:gd name="T99" fmla="*/ 3312 h 3960"/>
                    <a:gd name="T100" fmla="*/ 541 w 2357"/>
                    <a:gd name="T101" fmla="*/ 3081 h 3960"/>
                    <a:gd name="T102" fmla="*/ 636 w 2357"/>
                    <a:gd name="T103" fmla="*/ 3204 h 3960"/>
                    <a:gd name="T104" fmla="*/ 653 w 2357"/>
                    <a:gd name="T105" fmla="*/ 3278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7" h="3960">
                      <a:moveTo>
                        <a:pt x="1292" y="118"/>
                      </a:moveTo>
                      <a:lnTo>
                        <a:pt x="1318" y="246"/>
                      </a:lnTo>
                      <a:lnTo>
                        <a:pt x="1387" y="340"/>
                      </a:lnTo>
                      <a:lnTo>
                        <a:pt x="1380" y="520"/>
                      </a:lnTo>
                      <a:lnTo>
                        <a:pt x="1333" y="486"/>
                      </a:lnTo>
                      <a:lnTo>
                        <a:pt x="1140" y="602"/>
                      </a:lnTo>
                      <a:lnTo>
                        <a:pt x="1126" y="690"/>
                      </a:lnTo>
                      <a:lnTo>
                        <a:pt x="1042" y="726"/>
                      </a:lnTo>
                      <a:lnTo>
                        <a:pt x="1027" y="820"/>
                      </a:lnTo>
                      <a:lnTo>
                        <a:pt x="1023" y="922"/>
                      </a:lnTo>
                      <a:lnTo>
                        <a:pt x="934" y="932"/>
                      </a:lnTo>
                      <a:lnTo>
                        <a:pt x="896" y="1140"/>
                      </a:lnTo>
                      <a:lnTo>
                        <a:pt x="942" y="1208"/>
                      </a:lnTo>
                      <a:lnTo>
                        <a:pt x="904" y="1285"/>
                      </a:lnTo>
                      <a:lnTo>
                        <a:pt x="840" y="1241"/>
                      </a:lnTo>
                      <a:lnTo>
                        <a:pt x="791" y="1397"/>
                      </a:lnTo>
                      <a:lnTo>
                        <a:pt x="813" y="1477"/>
                      </a:lnTo>
                      <a:lnTo>
                        <a:pt x="967" y="1651"/>
                      </a:lnTo>
                      <a:lnTo>
                        <a:pt x="964" y="1797"/>
                      </a:lnTo>
                      <a:lnTo>
                        <a:pt x="912" y="1807"/>
                      </a:lnTo>
                      <a:lnTo>
                        <a:pt x="847" y="1951"/>
                      </a:lnTo>
                      <a:lnTo>
                        <a:pt x="767" y="1881"/>
                      </a:lnTo>
                      <a:lnTo>
                        <a:pt x="766" y="1795"/>
                      </a:lnTo>
                      <a:lnTo>
                        <a:pt x="624" y="1769"/>
                      </a:lnTo>
                      <a:lnTo>
                        <a:pt x="616" y="1593"/>
                      </a:lnTo>
                      <a:lnTo>
                        <a:pt x="576" y="1659"/>
                      </a:lnTo>
                      <a:lnTo>
                        <a:pt x="539" y="1615"/>
                      </a:lnTo>
                      <a:lnTo>
                        <a:pt x="406" y="1737"/>
                      </a:lnTo>
                      <a:lnTo>
                        <a:pt x="352" y="1605"/>
                      </a:lnTo>
                      <a:lnTo>
                        <a:pt x="263" y="1585"/>
                      </a:lnTo>
                      <a:lnTo>
                        <a:pt x="264" y="1697"/>
                      </a:lnTo>
                      <a:lnTo>
                        <a:pt x="303" y="1833"/>
                      </a:lnTo>
                      <a:lnTo>
                        <a:pt x="307" y="2001"/>
                      </a:lnTo>
                      <a:lnTo>
                        <a:pt x="404" y="2197"/>
                      </a:lnTo>
                      <a:lnTo>
                        <a:pt x="274" y="2475"/>
                      </a:lnTo>
                      <a:lnTo>
                        <a:pt x="245" y="2799"/>
                      </a:lnTo>
                      <a:lnTo>
                        <a:pt x="194" y="2773"/>
                      </a:lnTo>
                      <a:lnTo>
                        <a:pt x="130" y="2921"/>
                      </a:lnTo>
                      <a:lnTo>
                        <a:pt x="145" y="3001"/>
                      </a:lnTo>
                      <a:lnTo>
                        <a:pt x="57" y="3053"/>
                      </a:lnTo>
                      <a:lnTo>
                        <a:pt x="0" y="3236"/>
                      </a:lnTo>
                      <a:lnTo>
                        <a:pt x="4" y="3240"/>
                      </a:lnTo>
                      <a:lnTo>
                        <a:pt x="226" y="3254"/>
                      </a:lnTo>
                      <a:lnTo>
                        <a:pt x="256" y="3330"/>
                      </a:lnTo>
                      <a:lnTo>
                        <a:pt x="249" y="3414"/>
                      </a:lnTo>
                      <a:lnTo>
                        <a:pt x="305" y="3440"/>
                      </a:lnTo>
                      <a:lnTo>
                        <a:pt x="453" y="3408"/>
                      </a:lnTo>
                      <a:lnTo>
                        <a:pt x="420" y="3336"/>
                      </a:lnTo>
                      <a:lnTo>
                        <a:pt x="440" y="3258"/>
                      </a:lnTo>
                      <a:lnTo>
                        <a:pt x="482" y="3266"/>
                      </a:lnTo>
                      <a:lnTo>
                        <a:pt x="551" y="3434"/>
                      </a:lnTo>
                      <a:lnTo>
                        <a:pt x="755" y="3388"/>
                      </a:lnTo>
                      <a:lnTo>
                        <a:pt x="815" y="3656"/>
                      </a:lnTo>
                      <a:lnTo>
                        <a:pt x="965" y="3728"/>
                      </a:lnTo>
                      <a:lnTo>
                        <a:pt x="1006" y="3704"/>
                      </a:lnTo>
                      <a:lnTo>
                        <a:pt x="1102" y="3816"/>
                      </a:lnTo>
                      <a:lnTo>
                        <a:pt x="1098" y="3904"/>
                      </a:lnTo>
                      <a:lnTo>
                        <a:pt x="1234" y="3824"/>
                      </a:lnTo>
                      <a:lnTo>
                        <a:pt x="1325" y="3872"/>
                      </a:lnTo>
                      <a:lnTo>
                        <a:pt x="1343" y="3960"/>
                      </a:lnTo>
                      <a:lnTo>
                        <a:pt x="1374" y="3790"/>
                      </a:lnTo>
                      <a:lnTo>
                        <a:pt x="1488" y="3828"/>
                      </a:lnTo>
                      <a:lnTo>
                        <a:pt x="1488" y="3742"/>
                      </a:lnTo>
                      <a:lnTo>
                        <a:pt x="1575" y="3702"/>
                      </a:lnTo>
                      <a:lnTo>
                        <a:pt x="1616" y="3628"/>
                      </a:lnTo>
                      <a:lnTo>
                        <a:pt x="1674" y="3638"/>
                      </a:lnTo>
                      <a:lnTo>
                        <a:pt x="1708" y="3474"/>
                      </a:lnTo>
                      <a:lnTo>
                        <a:pt x="1654" y="3422"/>
                      </a:lnTo>
                      <a:lnTo>
                        <a:pt x="1748" y="3172"/>
                      </a:lnTo>
                      <a:lnTo>
                        <a:pt x="1831" y="3152"/>
                      </a:lnTo>
                      <a:lnTo>
                        <a:pt x="1897" y="2917"/>
                      </a:lnTo>
                      <a:lnTo>
                        <a:pt x="1985" y="2833"/>
                      </a:lnTo>
                      <a:lnTo>
                        <a:pt x="2002" y="2707"/>
                      </a:lnTo>
                      <a:lnTo>
                        <a:pt x="2223" y="2467"/>
                      </a:lnTo>
                      <a:lnTo>
                        <a:pt x="2230" y="2243"/>
                      </a:lnTo>
                      <a:lnTo>
                        <a:pt x="2325" y="1981"/>
                      </a:lnTo>
                      <a:lnTo>
                        <a:pt x="2357" y="1845"/>
                      </a:lnTo>
                      <a:lnTo>
                        <a:pt x="2295" y="1685"/>
                      </a:lnTo>
                      <a:lnTo>
                        <a:pt x="2113" y="1815"/>
                      </a:lnTo>
                      <a:lnTo>
                        <a:pt x="1973" y="1665"/>
                      </a:lnTo>
                      <a:lnTo>
                        <a:pt x="1876" y="1627"/>
                      </a:lnTo>
                      <a:lnTo>
                        <a:pt x="1780" y="1395"/>
                      </a:lnTo>
                      <a:lnTo>
                        <a:pt x="1809" y="1245"/>
                      </a:lnTo>
                      <a:lnTo>
                        <a:pt x="1749" y="1078"/>
                      </a:lnTo>
                      <a:lnTo>
                        <a:pt x="1783" y="1024"/>
                      </a:lnTo>
                      <a:lnTo>
                        <a:pt x="1804" y="838"/>
                      </a:lnTo>
                      <a:lnTo>
                        <a:pt x="1834" y="768"/>
                      </a:lnTo>
                      <a:lnTo>
                        <a:pt x="1889" y="772"/>
                      </a:lnTo>
                      <a:lnTo>
                        <a:pt x="1831" y="484"/>
                      </a:lnTo>
                      <a:lnTo>
                        <a:pt x="1738" y="476"/>
                      </a:lnTo>
                      <a:lnTo>
                        <a:pt x="1658" y="374"/>
                      </a:lnTo>
                      <a:lnTo>
                        <a:pt x="1646" y="172"/>
                      </a:lnTo>
                      <a:lnTo>
                        <a:pt x="1603" y="168"/>
                      </a:lnTo>
                      <a:lnTo>
                        <a:pt x="1568" y="10"/>
                      </a:lnTo>
                      <a:lnTo>
                        <a:pt x="1466" y="48"/>
                      </a:lnTo>
                      <a:lnTo>
                        <a:pt x="1436" y="108"/>
                      </a:lnTo>
                      <a:lnTo>
                        <a:pt x="1316" y="0"/>
                      </a:lnTo>
                      <a:lnTo>
                        <a:pt x="1292" y="118"/>
                      </a:lnTo>
                      <a:close/>
                      <a:moveTo>
                        <a:pt x="653" y="3278"/>
                      </a:moveTo>
                      <a:lnTo>
                        <a:pt x="603" y="3312"/>
                      </a:lnTo>
                      <a:lnTo>
                        <a:pt x="532" y="3180"/>
                      </a:lnTo>
                      <a:lnTo>
                        <a:pt x="541" y="3081"/>
                      </a:lnTo>
                      <a:lnTo>
                        <a:pt x="603" y="3081"/>
                      </a:lnTo>
                      <a:lnTo>
                        <a:pt x="636" y="3204"/>
                      </a:lnTo>
                      <a:lnTo>
                        <a:pt x="686" y="3162"/>
                      </a:lnTo>
                      <a:lnTo>
                        <a:pt x="653" y="3278"/>
                      </a:lnTo>
                      <a:close/>
                    </a:path>
                  </a:pathLst>
                </a:custGeom>
                <a:solidFill>
                  <a:schemeClr val="accent1">
                    <a:lumMod val="40000"/>
                    <a:lumOff val="60000"/>
                  </a:schemeClr>
                </a:solid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41" name="Freeform 22"/>
                <p:cNvSpPr>
                  <a:spLocks/>
                </p:cNvSpPr>
                <p:nvPr/>
              </p:nvSpPr>
              <p:spPr bwMode="auto">
                <a:xfrm>
                  <a:off x="6185" y="6234"/>
                  <a:ext cx="129" cy="116"/>
                </a:xfrm>
                <a:custGeom>
                  <a:avLst/>
                  <a:gdLst>
                    <a:gd name="T0" fmla="*/ 129 w 129"/>
                    <a:gd name="T1" fmla="*/ 84 h 232"/>
                    <a:gd name="T2" fmla="*/ 60 w 129"/>
                    <a:gd name="T3" fmla="*/ 0 h 232"/>
                    <a:gd name="T4" fmla="*/ 20 w 129"/>
                    <a:gd name="T5" fmla="*/ 70 h 232"/>
                    <a:gd name="T6" fmla="*/ 0 w 129"/>
                    <a:gd name="T7" fmla="*/ 164 h 232"/>
                    <a:gd name="T8" fmla="*/ 30 w 129"/>
                    <a:gd name="T9" fmla="*/ 232 h 232"/>
                    <a:gd name="T10" fmla="*/ 92 w 129"/>
                    <a:gd name="T11" fmla="*/ 194 h 232"/>
                    <a:gd name="T12" fmla="*/ 129 w 129"/>
                    <a:gd name="T13" fmla="*/ 84 h 232"/>
                  </a:gdLst>
                  <a:ahLst/>
                  <a:cxnLst>
                    <a:cxn ang="0">
                      <a:pos x="T0" y="T1"/>
                    </a:cxn>
                    <a:cxn ang="0">
                      <a:pos x="T2" y="T3"/>
                    </a:cxn>
                    <a:cxn ang="0">
                      <a:pos x="T4" y="T5"/>
                    </a:cxn>
                    <a:cxn ang="0">
                      <a:pos x="T6" y="T7"/>
                    </a:cxn>
                    <a:cxn ang="0">
                      <a:pos x="T8" y="T9"/>
                    </a:cxn>
                    <a:cxn ang="0">
                      <a:pos x="T10" y="T11"/>
                    </a:cxn>
                    <a:cxn ang="0">
                      <a:pos x="T12" y="T13"/>
                    </a:cxn>
                  </a:cxnLst>
                  <a:rect l="0" t="0" r="r" b="b"/>
                  <a:pathLst>
                    <a:path w="129" h="232">
                      <a:moveTo>
                        <a:pt x="129" y="84"/>
                      </a:moveTo>
                      <a:lnTo>
                        <a:pt x="60" y="0"/>
                      </a:lnTo>
                      <a:lnTo>
                        <a:pt x="20" y="70"/>
                      </a:lnTo>
                      <a:lnTo>
                        <a:pt x="0" y="164"/>
                      </a:lnTo>
                      <a:lnTo>
                        <a:pt x="30" y="232"/>
                      </a:lnTo>
                      <a:lnTo>
                        <a:pt x="92" y="194"/>
                      </a:lnTo>
                      <a:lnTo>
                        <a:pt x="129" y="84"/>
                      </a:lnTo>
                      <a:close/>
                    </a:path>
                  </a:pathLst>
                </a:custGeom>
                <a:solidFill>
                  <a:srgbClr val="F6F4EC"/>
                </a:solidFill>
                <a:ln w="9525">
                  <a:solidFill>
                    <a:srgbClr val="9BBB59"/>
                  </a:solidFill>
                  <a:round/>
                  <a:headEnd/>
                  <a:tailEnd/>
                </a:ln>
              </p:spPr>
              <p:txBody>
                <a:bodyPr vert="horz" wrap="square" lIns="68580" tIns="34290" rIns="68580" bIns="34290" numCol="1" anchor="t" anchorCtr="0" compatLnSpc="1">
                  <a:prstTxWarp prst="textNoShape">
                    <a:avLst/>
                  </a:prstTxWarp>
                </a:bodyPr>
                <a:lstStyle/>
                <a:p>
                  <a:endParaRPr lang="fr-FR" sz="1050"/>
                </a:p>
              </p:txBody>
            </p:sp>
          </p:grpSp>
          <p:sp>
            <p:nvSpPr>
              <p:cNvPr id="37" name="Freeform 19"/>
              <p:cNvSpPr>
                <a:spLocks/>
              </p:cNvSpPr>
              <p:nvPr/>
            </p:nvSpPr>
            <p:spPr bwMode="auto">
              <a:xfrm>
                <a:off x="4019" y="5751"/>
                <a:ext cx="2154" cy="2491"/>
              </a:xfrm>
              <a:custGeom>
                <a:avLst/>
                <a:gdLst>
                  <a:gd name="T0" fmla="*/ 2057 w 2154"/>
                  <a:gd name="T1" fmla="*/ 1585 h 4981"/>
                  <a:gd name="T2" fmla="*/ 2014 w 2154"/>
                  <a:gd name="T3" fmla="*/ 1281 h 4981"/>
                  <a:gd name="T4" fmla="*/ 1879 w 2154"/>
                  <a:gd name="T5" fmla="*/ 1175 h 4981"/>
                  <a:gd name="T6" fmla="*/ 1838 w 2154"/>
                  <a:gd name="T7" fmla="*/ 1147 h 4981"/>
                  <a:gd name="T8" fmla="*/ 1611 w 2154"/>
                  <a:gd name="T9" fmla="*/ 1131 h 4981"/>
                  <a:gd name="T10" fmla="*/ 1473 w 2154"/>
                  <a:gd name="T11" fmla="*/ 418 h 4981"/>
                  <a:gd name="T12" fmla="*/ 1291 w 2154"/>
                  <a:gd name="T13" fmla="*/ 174 h 4981"/>
                  <a:gd name="T14" fmla="*/ 1191 w 2154"/>
                  <a:gd name="T15" fmla="*/ 222 h 4981"/>
                  <a:gd name="T16" fmla="*/ 1133 w 2154"/>
                  <a:gd name="T17" fmla="*/ 0 h 4981"/>
                  <a:gd name="T18" fmla="*/ 988 w 2154"/>
                  <a:gd name="T19" fmla="*/ 132 h 4981"/>
                  <a:gd name="T20" fmla="*/ 946 w 2154"/>
                  <a:gd name="T21" fmla="*/ 758 h 4981"/>
                  <a:gd name="T22" fmla="*/ 982 w 2154"/>
                  <a:gd name="T23" fmla="*/ 1295 h 4981"/>
                  <a:gd name="T24" fmla="*/ 1152 w 2154"/>
                  <a:gd name="T25" fmla="*/ 1505 h 4981"/>
                  <a:gd name="T26" fmla="*/ 1077 w 2154"/>
                  <a:gd name="T27" fmla="*/ 1655 h 4981"/>
                  <a:gd name="T28" fmla="*/ 1139 w 2154"/>
                  <a:gd name="T29" fmla="*/ 1945 h 4981"/>
                  <a:gd name="T30" fmla="*/ 1087 w 2154"/>
                  <a:gd name="T31" fmla="*/ 2021 h 4981"/>
                  <a:gd name="T32" fmla="*/ 946 w 2154"/>
                  <a:gd name="T33" fmla="*/ 2143 h 4981"/>
                  <a:gd name="T34" fmla="*/ 858 w 2154"/>
                  <a:gd name="T35" fmla="*/ 2409 h 4981"/>
                  <a:gd name="T36" fmla="*/ 659 w 2154"/>
                  <a:gd name="T37" fmla="*/ 2477 h 4981"/>
                  <a:gd name="T38" fmla="*/ 657 w 2154"/>
                  <a:gd name="T39" fmla="*/ 2862 h 4981"/>
                  <a:gd name="T40" fmla="*/ 422 w 2154"/>
                  <a:gd name="T41" fmla="*/ 2880 h 4981"/>
                  <a:gd name="T42" fmla="*/ 361 w 2154"/>
                  <a:gd name="T43" fmla="*/ 2996 h 4981"/>
                  <a:gd name="T44" fmla="*/ 236 w 2154"/>
                  <a:gd name="T45" fmla="*/ 2898 h 4981"/>
                  <a:gd name="T46" fmla="*/ 150 w 2154"/>
                  <a:gd name="T47" fmla="*/ 2978 h 4981"/>
                  <a:gd name="T48" fmla="*/ 0 w 2154"/>
                  <a:gd name="T49" fmla="*/ 3204 h 4981"/>
                  <a:gd name="T50" fmla="*/ 168 w 2154"/>
                  <a:gd name="T51" fmla="*/ 3488 h 4981"/>
                  <a:gd name="T52" fmla="*/ 203 w 2154"/>
                  <a:gd name="T53" fmla="*/ 3744 h 4981"/>
                  <a:gd name="T54" fmla="*/ 206 w 2154"/>
                  <a:gd name="T55" fmla="*/ 3892 h 4981"/>
                  <a:gd name="T56" fmla="*/ 140 w 2154"/>
                  <a:gd name="T57" fmla="*/ 3998 h 4981"/>
                  <a:gd name="T58" fmla="*/ 204 w 2154"/>
                  <a:gd name="T59" fmla="*/ 4222 h 4981"/>
                  <a:gd name="T60" fmla="*/ 328 w 2154"/>
                  <a:gd name="T61" fmla="*/ 4358 h 4981"/>
                  <a:gd name="T62" fmla="*/ 194 w 2154"/>
                  <a:gd name="T63" fmla="*/ 4442 h 4981"/>
                  <a:gd name="T64" fmla="*/ 65 w 2154"/>
                  <a:gd name="T65" fmla="*/ 4524 h 4981"/>
                  <a:gd name="T66" fmla="*/ 39 w 2154"/>
                  <a:gd name="T67" fmla="*/ 4673 h 4981"/>
                  <a:gd name="T68" fmla="*/ 209 w 2154"/>
                  <a:gd name="T69" fmla="*/ 4929 h 4981"/>
                  <a:gd name="T70" fmla="*/ 327 w 2154"/>
                  <a:gd name="T71" fmla="*/ 4811 h 4981"/>
                  <a:gd name="T72" fmla="*/ 520 w 2154"/>
                  <a:gd name="T73" fmla="*/ 4871 h 4981"/>
                  <a:gd name="T74" fmla="*/ 686 w 2154"/>
                  <a:gd name="T75" fmla="*/ 4967 h 4981"/>
                  <a:gd name="T76" fmla="*/ 810 w 2154"/>
                  <a:gd name="T77" fmla="*/ 4747 h 4981"/>
                  <a:gd name="T78" fmla="*/ 1038 w 2154"/>
                  <a:gd name="T79" fmla="*/ 4785 h 4981"/>
                  <a:gd name="T80" fmla="*/ 943 w 2154"/>
                  <a:gd name="T81" fmla="*/ 4026 h 4981"/>
                  <a:gd name="T82" fmla="*/ 1037 w 2154"/>
                  <a:gd name="T83" fmla="*/ 3398 h 4981"/>
                  <a:gd name="T84" fmla="*/ 1161 w 2154"/>
                  <a:gd name="T85" fmla="*/ 3190 h 4981"/>
                  <a:gd name="T86" fmla="*/ 1366 w 2154"/>
                  <a:gd name="T87" fmla="*/ 2966 h 4981"/>
                  <a:gd name="T88" fmla="*/ 1663 w 2154"/>
                  <a:gd name="T89" fmla="*/ 2653 h 4981"/>
                  <a:gd name="T90" fmla="*/ 1748 w 2154"/>
                  <a:gd name="T91" fmla="*/ 2822 h 4981"/>
                  <a:gd name="T92" fmla="*/ 1750 w 2154"/>
                  <a:gd name="T93" fmla="*/ 2820 h 4981"/>
                  <a:gd name="T94" fmla="*/ 1895 w 2154"/>
                  <a:gd name="T95" fmla="*/ 2585 h 4981"/>
                  <a:gd name="T96" fmla="*/ 1944 w 2154"/>
                  <a:gd name="T97" fmla="*/ 2357 h 4981"/>
                  <a:gd name="T98" fmla="*/ 2024 w 2154"/>
                  <a:gd name="T99" fmla="*/ 2059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4" h="4981">
                    <a:moveTo>
                      <a:pt x="2154" y="1781"/>
                    </a:moveTo>
                    <a:lnTo>
                      <a:pt x="2057" y="1585"/>
                    </a:lnTo>
                    <a:lnTo>
                      <a:pt x="2053" y="1417"/>
                    </a:lnTo>
                    <a:lnTo>
                      <a:pt x="2014" y="1281"/>
                    </a:lnTo>
                    <a:lnTo>
                      <a:pt x="1921" y="1177"/>
                    </a:lnTo>
                    <a:lnTo>
                      <a:pt x="1879" y="1175"/>
                    </a:lnTo>
                    <a:lnTo>
                      <a:pt x="1840" y="1245"/>
                    </a:lnTo>
                    <a:lnTo>
                      <a:pt x="1838" y="1147"/>
                    </a:lnTo>
                    <a:lnTo>
                      <a:pt x="1731" y="1283"/>
                    </a:lnTo>
                    <a:lnTo>
                      <a:pt x="1611" y="1131"/>
                    </a:lnTo>
                    <a:lnTo>
                      <a:pt x="1504" y="694"/>
                    </a:lnTo>
                    <a:lnTo>
                      <a:pt x="1473" y="418"/>
                    </a:lnTo>
                    <a:lnTo>
                      <a:pt x="1335" y="182"/>
                    </a:lnTo>
                    <a:lnTo>
                      <a:pt x="1291" y="174"/>
                    </a:lnTo>
                    <a:lnTo>
                      <a:pt x="1288" y="262"/>
                    </a:lnTo>
                    <a:lnTo>
                      <a:pt x="1191" y="222"/>
                    </a:lnTo>
                    <a:lnTo>
                      <a:pt x="1168" y="48"/>
                    </a:lnTo>
                    <a:lnTo>
                      <a:pt x="1133" y="0"/>
                    </a:lnTo>
                    <a:lnTo>
                      <a:pt x="1014" y="202"/>
                    </a:lnTo>
                    <a:lnTo>
                      <a:pt x="988" y="132"/>
                    </a:lnTo>
                    <a:lnTo>
                      <a:pt x="883" y="620"/>
                    </a:lnTo>
                    <a:lnTo>
                      <a:pt x="946" y="758"/>
                    </a:lnTo>
                    <a:lnTo>
                      <a:pt x="991" y="1025"/>
                    </a:lnTo>
                    <a:lnTo>
                      <a:pt x="982" y="1295"/>
                    </a:lnTo>
                    <a:lnTo>
                      <a:pt x="1006" y="1367"/>
                    </a:lnTo>
                    <a:lnTo>
                      <a:pt x="1152" y="1505"/>
                    </a:lnTo>
                    <a:lnTo>
                      <a:pt x="1118" y="1623"/>
                    </a:lnTo>
                    <a:lnTo>
                      <a:pt x="1077" y="1655"/>
                    </a:lnTo>
                    <a:lnTo>
                      <a:pt x="1206" y="1785"/>
                    </a:lnTo>
                    <a:lnTo>
                      <a:pt x="1139" y="1945"/>
                    </a:lnTo>
                    <a:lnTo>
                      <a:pt x="1145" y="1989"/>
                    </a:lnTo>
                    <a:lnTo>
                      <a:pt x="1087" y="2021"/>
                    </a:lnTo>
                    <a:lnTo>
                      <a:pt x="1041" y="2185"/>
                    </a:lnTo>
                    <a:lnTo>
                      <a:pt x="946" y="2143"/>
                    </a:lnTo>
                    <a:lnTo>
                      <a:pt x="943" y="2413"/>
                    </a:lnTo>
                    <a:lnTo>
                      <a:pt x="858" y="2409"/>
                    </a:lnTo>
                    <a:lnTo>
                      <a:pt x="753" y="2541"/>
                    </a:lnTo>
                    <a:lnTo>
                      <a:pt x="659" y="2477"/>
                    </a:lnTo>
                    <a:lnTo>
                      <a:pt x="669" y="2772"/>
                    </a:lnTo>
                    <a:lnTo>
                      <a:pt x="657" y="2862"/>
                    </a:lnTo>
                    <a:lnTo>
                      <a:pt x="605" y="2924"/>
                    </a:lnTo>
                    <a:lnTo>
                      <a:pt x="422" y="2880"/>
                    </a:lnTo>
                    <a:lnTo>
                      <a:pt x="378" y="2898"/>
                    </a:lnTo>
                    <a:lnTo>
                      <a:pt x="361" y="2996"/>
                    </a:lnTo>
                    <a:lnTo>
                      <a:pt x="265" y="2970"/>
                    </a:lnTo>
                    <a:lnTo>
                      <a:pt x="236" y="2898"/>
                    </a:lnTo>
                    <a:lnTo>
                      <a:pt x="230" y="2924"/>
                    </a:lnTo>
                    <a:lnTo>
                      <a:pt x="150" y="2978"/>
                    </a:lnTo>
                    <a:lnTo>
                      <a:pt x="128" y="2898"/>
                    </a:lnTo>
                    <a:lnTo>
                      <a:pt x="0" y="3204"/>
                    </a:lnTo>
                    <a:lnTo>
                      <a:pt x="35" y="3372"/>
                    </a:lnTo>
                    <a:lnTo>
                      <a:pt x="168" y="3488"/>
                    </a:lnTo>
                    <a:lnTo>
                      <a:pt x="200" y="3650"/>
                    </a:lnTo>
                    <a:lnTo>
                      <a:pt x="203" y="3744"/>
                    </a:lnTo>
                    <a:lnTo>
                      <a:pt x="170" y="3814"/>
                    </a:lnTo>
                    <a:lnTo>
                      <a:pt x="206" y="3892"/>
                    </a:lnTo>
                    <a:lnTo>
                      <a:pt x="189" y="3980"/>
                    </a:lnTo>
                    <a:lnTo>
                      <a:pt x="140" y="3998"/>
                    </a:lnTo>
                    <a:lnTo>
                      <a:pt x="153" y="4176"/>
                    </a:lnTo>
                    <a:lnTo>
                      <a:pt x="204" y="4222"/>
                    </a:lnTo>
                    <a:lnTo>
                      <a:pt x="254" y="4184"/>
                    </a:lnTo>
                    <a:lnTo>
                      <a:pt x="328" y="4358"/>
                    </a:lnTo>
                    <a:lnTo>
                      <a:pt x="214" y="4362"/>
                    </a:lnTo>
                    <a:lnTo>
                      <a:pt x="194" y="4442"/>
                    </a:lnTo>
                    <a:lnTo>
                      <a:pt x="67" y="4524"/>
                    </a:lnTo>
                    <a:lnTo>
                      <a:pt x="65" y="4524"/>
                    </a:lnTo>
                    <a:lnTo>
                      <a:pt x="68" y="4526"/>
                    </a:lnTo>
                    <a:lnTo>
                      <a:pt x="39" y="4673"/>
                    </a:lnTo>
                    <a:lnTo>
                      <a:pt x="173" y="4755"/>
                    </a:lnTo>
                    <a:lnTo>
                      <a:pt x="209" y="4929"/>
                    </a:lnTo>
                    <a:lnTo>
                      <a:pt x="258" y="4935"/>
                    </a:lnTo>
                    <a:lnTo>
                      <a:pt x="327" y="4811"/>
                    </a:lnTo>
                    <a:lnTo>
                      <a:pt x="375" y="4807"/>
                    </a:lnTo>
                    <a:lnTo>
                      <a:pt x="520" y="4871"/>
                    </a:lnTo>
                    <a:lnTo>
                      <a:pt x="590" y="4981"/>
                    </a:lnTo>
                    <a:lnTo>
                      <a:pt x="686" y="4967"/>
                    </a:lnTo>
                    <a:lnTo>
                      <a:pt x="686" y="4877"/>
                    </a:lnTo>
                    <a:lnTo>
                      <a:pt x="810" y="4747"/>
                    </a:lnTo>
                    <a:lnTo>
                      <a:pt x="906" y="4713"/>
                    </a:lnTo>
                    <a:lnTo>
                      <a:pt x="1038" y="4785"/>
                    </a:lnTo>
                    <a:lnTo>
                      <a:pt x="949" y="4564"/>
                    </a:lnTo>
                    <a:lnTo>
                      <a:pt x="943" y="4026"/>
                    </a:lnTo>
                    <a:lnTo>
                      <a:pt x="950" y="3724"/>
                    </a:lnTo>
                    <a:lnTo>
                      <a:pt x="1037" y="3398"/>
                    </a:lnTo>
                    <a:lnTo>
                      <a:pt x="1076" y="3314"/>
                    </a:lnTo>
                    <a:lnTo>
                      <a:pt x="1161" y="3190"/>
                    </a:lnTo>
                    <a:lnTo>
                      <a:pt x="1265" y="3190"/>
                    </a:lnTo>
                    <a:lnTo>
                      <a:pt x="1366" y="2966"/>
                    </a:lnTo>
                    <a:lnTo>
                      <a:pt x="1534" y="2724"/>
                    </a:lnTo>
                    <a:lnTo>
                      <a:pt x="1663" y="2653"/>
                    </a:lnTo>
                    <a:lnTo>
                      <a:pt x="1708" y="2802"/>
                    </a:lnTo>
                    <a:lnTo>
                      <a:pt x="1748" y="2822"/>
                    </a:lnTo>
                    <a:lnTo>
                      <a:pt x="1749" y="2818"/>
                    </a:lnTo>
                    <a:lnTo>
                      <a:pt x="1750" y="2820"/>
                    </a:lnTo>
                    <a:lnTo>
                      <a:pt x="1807" y="2637"/>
                    </a:lnTo>
                    <a:lnTo>
                      <a:pt x="1895" y="2585"/>
                    </a:lnTo>
                    <a:lnTo>
                      <a:pt x="1880" y="2505"/>
                    </a:lnTo>
                    <a:lnTo>
                      <a:pt x="1944" y="2357"/>
                    </a:lnTo>
                    <a:lnTo>
                      <a:pt x="1995" y="2383"/>
                    </a:lnTo>
                    <a:lnTo>
                      <a:pt x="2024" y="2059"/>
                    </a:lnTo>
                    <a:lnTo>
                      <a:pt x="2154" y="1781"/>
                    </a:lnTo>
                    <a:close/>
                  </a:path>
                </a:pathLst>
              </a:custGeom>
              <a:solidFill>
                <a:srgbClr val="FFC000"/>
              </a:solidFill>
              <a:ln w="9525">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38" name="Freeform 18"/>
              <p:cNvSpPr>
                <a:spLocks/>
              </p:cNvSpPr>
              <p:nvPr/>
            </p:nvSpPr>
            <p:spPr bwMode="auto">
              <a:xfrm>
                <a:off x="6349" y="2832"/>
                <a:ext cx="1178" cy="1661"/>
              </a:xfrm>
              <a:custGeom>
                <a:avLst/>
                <a:gdLst>
                  <a:gd name="T0" fmla="*/ 334 w 1178"/>
                  <a:gd name="T1" fmla="*/ 322 h 3322"/>
                  <a:gd name="T2" fmla="*/ 259 w 1178"/>
                  <a:gd name="T3" fmla="*/ 384 h 3322"/>
                  <a:gd name="T4" fmla="*/ 206 w 1178"/>
                  <a:gd name="T5" fmla="*/ 670 h 3322"/>
                  <a:gd name="T6" fmla="*/ 72 w 1178"/>
                  <a:gd name="T7" fmla="*/ 734 h 3322"/>
                  <a:gd name="T8" fmla="*/ 96 w 1178"/>
                  <a:gd name="T9" fmla="*/ 758 h 3322"/>
                  <a:gd name="T10" fmla="*/ 129 w 1178"/>
                  <a:gd name="T11" fmla="*/ 950 h 3322"/>
                  <a:gd name="T12" fmla="*/ 98 w 1178"/>
                  <a:gd name="T13" fmla="*/ 1119 h 3322"/>
                  <a:gd name="T14" fmla="*/ 140 w 1178"/>
                  <a:gd name="T15" fmla="*/ 1405 h 3322"/>
                  <a:gd name="T16" fmla="*/ 16 w 1178"/>
                  <a:gd name="T17" fmla="*/ 1865 h 3322"/>
                  <a:gd name="T18" fmla="*/ 7 w 1178"/>
                  <a:gd name="T19" fmla="*/ 2083 h 3322"/>
                  <a:gd name="T20" fmla="*/ 57 w 1178"/>
                  <a:gd name="T21" fmla="*/ 2331 h 3322"/>
                  <a:gd name="T22" fmla="*/ 129 w 1178"/>
                  <a:gd name="T23" fmla="*/ 2645 h 3322"/>
                  <a:gd name="T24" fmla="*/ 98 w 1178"/>
                  <a:gd name="T25" fmla="*/ 2958 h 3322"/>
                  <a:gd name="T26" fmla="*/ 55 w 1178"/>
                  <a:gd name="T27" fmla="*/ 2992 h 3322"/>
                  <a:gd name="T28" fmla="*/ 122 w 1178"/>
                  <a:gd name="T29" fmla="*/ 3226 h 3322"/>
                  <a:gd name="T30" fmla="*/ 167 w 1178"/>
                  <a:gd name="T31" fmla="*/ 3322 h 3322"/>
                  <a:gd name="T32" fmla="*/ 273 w 1178"/>
                  <a:gd name="T33" fmla="*/ 3182 h 3322"/>
                  <a:gd name="T34" fmla="*/ 331 w 1178"/>
                  <a:gd name="T35" fmla="*/ 3316 h 3322"/>
                  <a:gd name="T36" fmla="*/ 474 w 1178"/>
                  <a:gd name="T37" fmla="*/ 3210 h 3322"/>
                  <a:gd name="T38" fmla="*/ 554 w 1178"/>
                  <a:gd name="T39" fmla="*/ 3008 h 3322"/>
                  <a:gd name="T40" fmla="*/ 607 w 1178"/>
                  <a:gd name="T41" fmla="*/ 2639 h 3322"/>
                  <a:gd name="T42" fmla="*/ 774 w 1178"/>
                  <a:gd name="T43" fmla="*/ 2011 h 3322"/>
                  <a:gd name="T44" fmla="*/ 1084 w 1178"/>
                  <a:gd name="T45" fmla="*/ 1385 h 3322"/>
                  <a:gd name="T46" fmla="*/ 1116 w 1178"/>
                  <a:gd name="T47" fmla="*/ 1233 h 3322"/>
                  <a:gd name="T48" fmla="*/ 1065 w 1178"/>
                  <a:gd name="T49" fmla="*/ 1033 h 3322"/>
                  <a:gd name="T50" fmla="*/ 1178 w 1178"/>
                  <a:gd name="T51" fmla="*/ 890 h 3322"/>
                  <a:gd name="T52" fmla="*/ 1103 w 1178"/>
                  <a:gd name="T53" fmla="*/ 736 h 3322"/>
                  <a:gd name="T54" fmla="*/ 981 w 1178"/>
                  <a:gd name="T55" fmla="*/ 310 h 3322"/>
                  <a:gd name="T56" fmla="*/ 966 w 1178"/>
                  <a:gd name="T57" fmla="*/ 328 h 3322"/>
                  <a:gd name="T58" fmla="*/ 760 w 1178"/>
                  <a:gd name="T59" fmla="*/ 194 h 3322"/>
                  <a:gd name="T60" fmla="*/ 597 w 1178"/>
                  <a:gd name="T61" fmla="*/ 130 h 3322"/>
                  <a:gd name="T62" fmla="*/ 366 w 1178"/>
                  <a:gd name="T63" fmla="*/ 176 h 3322"/>
                  <a:gd name="T64" fmla="*/ 368 w 1178"/>
                  <a:gd name="T65" fmla="*/ 222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8" h="3322">
                    <a:moveTo>
                      <a:pt x="368" y="222"/>
                    </a:moveTo>
                    <a:lnTo>
                      <a:pt x="334" y="322"/>
                    </a:lnTo>
                    <a:lnTo>
                      <a:pt x="291" y="310"/>
                    </a:lnTo>
                    <a:lnTo>
                      <a:pt x="259" y="384"/>
                    </a:lnTo>
                    <a:lnTo>
                      <a:pt x="254" y="638"/>
                    </a:lnTo>
                    <a:lnTo>
                      <a:pt x="206" y="670"/>
                    </a:lnTo>
                    <a:lnTo>
                      <a:pt x="173" y="614"/>
                    </a:lnTo>
                    <a:lnTo>
                      <a:pt x="72" y="734"/>
                    </a:lnTo>
                    <a:lnTo>
                      <a:pt x="56" y="808"/>
                    </a:lnTo>
                    <a:lnTo>
                      <a:pt x="96" y="758"/>
                    </a:lnTo>
                    <a:lnTo>
                      <a:pt x="127" y="852"/>
                    </a:lnTo>
                    <a:lnTo>
                      <a:pt x="129" y="950"/>
                    </a:lnTo>
                    <a:lnTo>
                      <a:pt x="57" y="1073"/>
                    </a:lnTo>
                    <a:lnTo>
                      <a:pt x="98" y="1119"/>
                    </a:lnTo>
                    <a:lnTo>
                      <a:pt x="159" y="1367"/>
                    </a:lnTo>
                    <a:lnTo>
                      <a:pt x="140" y="1405"/>
                    </a:lnTo>
                    <a:lnTo>
                      <a:pt x="113" y="1657"/>
                    </a:lnTo>
                    <a:lnTo>
                      <a:pt x="16" y="1865"/>
                    </a:lnTo>
                    <a:lnTo>
                      <a:pt x="0" y="1991"/>
                    </a:lnTo>
                    <a:lnTo>
                      <a:pt x="7" y="2083"/>
                    </a:lnTo>
                    <a:lnTo>
                      <a:pt x="134" y="2213"/>
                    </a:lnTo>
                    <a:lnTo>
                      <a:pt x="57" y="2331"/>
                    </a:lnTo>
                    <a:lnTo>
                      <a:pt x="96" y="2379"/>
                    </a:lnTo>
                    <a:lnTo>
                      <a:pt x="129" y="2645"/>
                    </a:lnTo>
                    <a:lnTo>
                      <a:pt x="85" y="2799"/>
                    </a:lnTo>
                    <a:lnTo>
                      <a:pt x="98" y="2958"/>
                    </a:lnTo>
                    <a:lnTo>
                      <a:pt x="56" y="2992"/>
                    </a:lnTo>
                    <a:lnTo>
                      <a:pt x="55" y="2992"/>
                    </a:lnTo>
                    <a:lnTo>
                      <a:pt x="56" y="2992"/>
                    </a:lnTo>
                    <a:lnTo>
                      <a:pt x="122" y="3226"/>
                    </a:lnTo>
                    <a:lnTo>
                      <a:pt x="165" y="3228"/>
                    </a:lnTo>
                    <a:lnTo>
                      <a:pt x="167" y="3322"/>
                    </a:lnTo>
                    <a:lnTo>
                      <a:pt x="211" y="3314"/>
                    </a:lnTo>
                    <a:lnTo>
                      <a:pt x="273" y="3182"/>
                    </a:lnTo>
                    <a:lnTo>
                      <a:pt x="324" y="3232"/>
                    </a:lnTo>
                    <a:lnTo>
                      <a:pt x="331" y="3316"/>
                    </a:lnTo>
                    <a:lnTo>
                      <a:pt x="391" y="3310"/>
                    </a:lnTo>
                    <a:lnTo>
                      <a:pt x="474" y="3210"/>
                    </a:lnTo>
                    <a:lnTo>
                      <a:pt x="554" y="3010"/>
                    </a:lnTo>
                    <a:lnTo>
                      <a:pt x="554" y="3008"/>
                    </a:lnTo>
                    <a:lnTo>
                      <a:pt x="552" y="3006"/>
                    </a:lnTo>
                    <a:lnTo>
                      <a:pt x="607" y="2639"/>
                    </a:lnTo>
                    <a:lnTo>
                      <a:pt x="786" y="2307"/>
                    </a:lnTo>
                    <a:lnTo>
                      <a:pt x="774" y="2011"/>
                    </a:lnTo>
                    <a:lnTo>
                      <a:pt x="905" y="1829"/>
                    </a:lnTo>
                    <a:lnTo>
                      <a:pt x="1084" y="1385"/>
                    </a:lnTo>
                    <a:lnTo>
                      <a:pt x="1081" y="1299"/>
                    </a:lnTo>
                    <a:lnTo>
                      <a:pt x="1116" y="1233"/>
                    </a:lnTo>
                    <a:lnTo>
                      <a:pt x="1051" y="1123"/>
                    </a:lnTo>
                    <a:lnTo>
                      <a:pt x="1065" y="1033"/>
                    </a:lnTo>
                    <a:lnTo>
                      <a:pt x="1123" y="904"/>
                    </a:lnTo>
                    <a:lnTo>
                      <a:pt x="1178" y="890"/>
                    </a:lnTo>
                    <a:lnTo>
                      <a:pt x="1146" y="734"/>
                    </a:lnTo>
                    <a:lnTo>
                      <a:pt x="1103" y="736"/>
                    </a:lnTo>
                    <a:lnTo>
                      <a:pt x="1096" y="462"/>
                    </a:lnTo>
                    <a:lnTo>
                      <a:pt x="981" y="310"/>
                    </a:lnTo>
                    <a:lnTo>
                      <a:pt x="980" y="310"/>
                    </a:lnTo>
                    <a:lnTo>
                      <a:pt x="966" y="328"/>
                    </a:lnTo>
                    <a:lnTo>
                      <a:pt x="838" y="126"/>
                    </a:lnTo>
                    <a:lnTo>
                      <a:pt x="760" y="194"/>
                    </a:lnTo>
                    <a:lnTo>
                      <a:pt x="683" y="80"/>
                    </a:lnTo>
                    <a:lnTo>
                      <a:pt x="597" y="130"/>
                    </a:lnTo>
                    <a:lnTo>
                      <a:pt x="489" y="0"/>
                    </a:lnTo>
                    <a:lnTo>
                      <a:pt x="366" y="176"/>
                    </a:lnTo>
                    <a:lnTo>
                      <a:pt x="366" y="178"/>
                    </a:lnTo>
                    <a:lnTo>
                      <a:pt x="368" y="222"/>
                    </a:lnTo>
                    <a:close/>
                  </a:path>
                </a:pathLst>
              </a:custGeom>
              <a:solidFill>
                <a:srgbClr val="AE007A"/>
              </a:solidFill>
              <a:ln w="9525">
                <a:solidFill>
                  <a:schemeClr val="accent6"/>
                </a:solidFill>
                <a:round/>
                <a:headEnd/>
                <a:tailEnd/>
              </a:ln>
            </p:spPr>
            <p:txBody>
              <a:bodyPr vert="horz" wrap="square" lIns="68580" tIns="34290" rIns="68580" bIns="34290" numCol="1" anchor="t" anchorCtr="0" compatLnSpc="1">
                <a:prstTxWarp prst="textNoShape">
                  <a:avLst/>
                </a:prstTxWarp>
              </a:bodyPr>
              <a:lstStyle/>
              <a:p>
                <a:endParaRPr lang="fr-FR" sz="1050"/>
              </a:p>
            </p:txBody>
          </p:sp>
          <p:sp>
            <p:nvSpPr>
              <p:cNvPr id="39" name="Freeform 2"/>
              <p:cNvSpPr>
                <a:spLocks noEditPoints="1"/>
              </p:cNvSpPr>
              <p:nvPr/>
            </p:nvSpPr>
            <p:spPr bwMode="auto">
              <a:xfrm>
                <a:off x="3078" y="951"/>
                <a:ext cx="1059" cy="1309"/>
              </a:xfrm>
              <a:custGeom>
                <a:avLst/>
                <a:gdLst>
                  <a:gd name="T0" fmla="*/ 808 w 1059"/>
                  <a:gd name="T1" fmla="*/ 0 h 2617"/>
                  <a:gd name="T2" fmla="*/ 807 w 1059"/>
                  <a:gd name="T3" fmla="*/ 2 h 2617"/>
                  <a:gd name="T4" fmla="*/ 646 w 1059"/>
                  <a:gd name="T5" fmla="*/ 230 h 2617"/>
                  <a:gd name="T6" fmla="*/ 306 w 1059"/>
                  <a:gd name="T7" fmla="*/ 396 h 2617"/>
                  <a:gd name="T8" fmla="*/ 88 w 1059"/>
                  <a:gd name="T9" fmla="*/ 632 h 2617"/>
                  <a:gd name="T10" fmla="*/ 0 w 1059"/>
                  <a:gd name="T11" fmla="*/ 1017 h 2617"/>
                  <a:gd name="T12" fmla="*/ 26 w 1059"/>
                  <a:gd name="T13" fmla="*/ 1085 h 2617"/>
                  <a:gd name="T14" fmla="*/ 164 w 1059"/>
                  <a:gd name="T15" fmla="*/ 1149 h 2617"/>
                  <a:gd name="T16" fmla="*/ 138 w 1059"/>
                  <a:gd name="T17" fmla="*/ 1169 h 2617"/>
                  <a:gd name="T18" fmla="*/ 133 w 1059"/>
                  <a:gd name="T19" fmla="*/ 1171 h 2617"/>
                  <a:gd name="T20" fmla="*/ 137 w 1059"/>
                  <a:gd name="T21" fmla="*/ 1439 h 2617"/>
                  <a:gd name="T22" fmla="*/ 181 w 1059"/>
                  <a:gd name="T23" fmla="*/ 1439 h 2617"/>
                  <a:gd name="T24" fmla="*/ 146 w 1059"/>
                  <a:gd name="T25" fmla="*/ 1503 h 2617"/>
                  <a:gd name="T26" fmla="*/ 188 w 1059"/>
                  <a:gd name="T27" fmla="*/ 1793 h 2617"/>
                  <a:gd name="T28" fmla="*/ 167 w 1059"/>
                  <a:gd name="T29" fmla="*/ 1883 h 2617"/>
                  <a:gd name="T30" fmla="*/ 202 w 1059"/>
                  <a:gd name="T31" fmla="*/ 2011 h 2617"/>
                  <a:gd name="T32" fmla="*/ 193 w 1059"/>
                  <a:gd name="T33" fmla="*/ 2077 h 2617"/>
                  <a:gd name="T34" fmla="*/ 195 w 1059"/>
                  <a:gd name="T35" fmla="*/ 2175 h 2617"/>
                  <a:gd name="T36" fmla="*/ 292 w 1059"/>
                  <a:gd name="T37" fmla="*/ 2191 h 2617"/>
                  <a:gd name="T38" fmla="*/ 412 w 1059"/>
                  <a:gd name="T39" fmla="*/ 2483 h 2617"/>
                  <a:gd name="T40" fmla="*/ 386 w 1059"/>
                  <a:gd name="T41" fmla="*/ 2551 h 2617"/>
                  <a:gd name="T42" fmla="*/ 437 w 1059"/>
                  <a:gd name="T43" fmla="*/ 2617 h 2617"/>
                  <a:gd name="T44" fmla="*/ 475 w 1059"/>
                  <a:gd name="T45" fmla="*/ 2537 h 2617"/>
                  <a:gd name="T46" fmla="*/ 566 w 1059"/>
                  <a:gd name="T47" fmla="*/ 2505 h 2617"/>
                  <a:gd name="T48" fmla="*/ 647 w 1059"/>
                  <a:gd name="T49" fmla="*/ 2407 h 2617"/>
                  <a:gd name="T50" fmla="*/ 691 w 1059"/>
                  <a:gd name="T51" fmla="*/ 2455 h 2617"/>
                  <a:gd name="T52" fmla="*/ 782 w 1059"/>
                  <a:gd name="T53" fmla="*/ 2415 h 2617"/>
                  <a:gd name="T54" fmla="*/ 779 w 1059"/>
                  <a:gd name="T55" fmla="*/ 2329 h 2617"/>
                  <a:gd name="T56" fmla="*/ 869 w 1059"/>
                  <a:gd name="T57" fmla="*/ 2119 h 2617"/>
                  <a:gd name="T58" fmla="*/ 843 w 1059"/>
                  <a:gd name="T59" fmla="*/ 1939 h 2617"/>
                  <a:gd name="T60" fmla="*/ 878 w 1059"/>
                  <a:gd name="T61" fmla="*/ 1863 h 2617"/>
                  <a:gd name="T62" fmla="*/ 938 w 1059"/>
                  <a:gd name="T63" fmla="*/ 1863 h 2617"/>
                  <a:gd name="T64" fmla="*/ 998 w 1059"/>
                  <a:gd name="T65" fmla="*/ 1573 h 2617"/>
                  <a:gd name="T66" fmla="*/ 999 w 1059"/>
                  <a:gd name="T67" fmla="*/ 1573 h 2617"/>
                  <a:gd name="T68" fmla="*/ 1059 w 1059"/>
                  <a:gd name="T69" fmla="*/ 1497 h 2617"/>
                  <a:gd name="T70" fmla="*/ 1005 w 1059"/>
                  <a:gd name="T71" fmla="*/ 1239 h 2617"/>
                  <a:gd name="T72" fmla="*/ 1025 w 1059"/>
                  <a:gd name="T73" fmla="*/ 993 h 2617"/>
                  <a:gd name="T74" fmla="*/ 1003 w 1059"/>
                  <a:gd name="T75" fmla="*/ 726 h 2617"/>
                  <a:gd name="T76" fmla="*/ 1051 w 1059"/>
                  <a:gd name="T77" fmla="*/ 582 h 2617"/>
                  <a:gd name="T78" fmla="*/ 998 w 1059"/>
                  <a:gd name="T79" fmla="*/ 326 h 2617"/>
                  <a:gd name="T80" fmla="*/ 809 w 1059"/>
                  <a:gd name="T81" fmla="*/ 0 h 2617"/>
                  <a:gd name="T82" fmla="*/ 808 w 1059"/>
                  <a:gd name="T83" fmla="*/ 0 h 2617"/>
                  <a:gd name="T84" fmla="*/ 867 w 1059"/>
                  <a:gd name="T85" fmla="*/ 2115 h 2617"/>
                  <a:gd name="T86" fmla="*/ 868 w 1059"/>
                  <a:gd name="T87" fmla="*/ 2115 h 2617"/>
                  <a:gd name="T88" fmla="*/ 868 w 1059"/>
                  <a:gd name="T89" fmla="*/ 2117 h 2617"/>
                  <a:gd name="T90" fmla="*/ 867 w 1059"/>
                  <a:gd name="T91" fmla="*/ 2115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9" h="2617">
                    <a:moveTo>
                      <a:pt x="808" y="0"/>
                    </a:moveTo>
                    <a:lnTo>
                      <a:pt x="807" y="2"/>
                    </a:lnTo>
                    <a:lnTo>
                      <a:pt x="646" y="230"/>
                    </a:lnTo>
                    <a:lnTo>
                      <a:pt x="306" y="396"/>
                    </a:lnTo>
                    <a:lnTo>
                      <a:pt x="88" y="632"/>
                    </a:lnTo>
                    <a:lnTo>
                      <a:pt x="0" y="1017"/>
                    </a:lnTo>
                    <a:lnTo>
                      <a:pt x="26" y="1085"/>
                    </a:lnTo>
                    <a:lnTo>
                      <a:pt x="164" y="1149"/>
                    </a:lnTo>
                    <a:lnTo>
                      <a:pt x="138" y="1169"/>
                    </a:lnTo>
                    <a:lnTo>
                      <a:pt x="133" y="1171"/>
                    </a:lnTo>
                    <a:lnTo>
                      <a:pt x="137" y="1439"/>
                    </a:lnTo>
                    <a:lnTo>
                      <a:pt x="181" y="1439"/>
                    </a:lnTo>
                    <a:lnTo>
                      <a:pt x="146" y="1503"/>
                    </a:lnTo>
                    <a:lnTo>
                      <a:pt x="188" y="1793"/>
                    </a:lnTo>
                    <a:lnTo>
                      <a:pt x="167" y="1883"/>
                    </a:lnTo>
                    <a:lnTo>
                      <a:pt x="202" y="2011"/>
                    </a:lnTo>
                    <a:lnTo>
                      <a:pt x="193" y="2077"/>
                    </a:lnTo>
                    <a:lnTo>
                      <a:pt x="195" y="2175"/>
                    </a:lnTo>
                    <a:lnTo>
                      <a:pt x="292" y="2191"/>
                    </a:lnTo>
                    <a:lnTo>
                      <a:pt x="412" y="2483"/>
                    </a:lnTo>
                    <a:lnTo>
                      <a:pt x="386" y="2551"/>
                    </a:lnTo>
                    <a:lnTo>
                      <a:pt x="437" y="2617"/>
                    </a:lnTo>
                    <a:lnTo>
                      <a:pt x="475" y="2537"/>
                    </a:lnTo>
                    <a:lnTo>
                      <a:pt x="566" y="2505"/>
                    </a:lnTo>
                    <a:lnTo>
                      <a:pt x="647" y="2407"/>
                    </a:lnTo>
                    <a:lnTo>
                      <a:pt x="691" y="2455"/>
                    </a:lnTo>
                    <a:lnTo>
                      <a:pt x="782" y="2415"/>
                    </a:lnTo>
                    <a:lnTo>
                      <a:pt x="779" y="2329"/>
                    </a:lnTo>
                    <a:lnTo>
                      <a:pt x="869" y="2119"/>
                    </a:lnTo>
                    <a:lnTo>
                      <a:pt x="843" y="1939"/>
                    </a:lnTo>
                    <a:lnTo>
                      <a:pt x="878" y="1863"/>
                    </a:lnTo>
                    <a:lnTo>
                      <a:pt x="938" y="1863"/>
                    </a:lnTo>
                    <a:lnTo>
                      <a:pt x="998" y="1573"/>
                    </a:lnTo>
                    <a:lnTo>
                      <a:pt x="999" y="1573"/>
                    </a:lnTo>
                    <a:lnTo>
                      <a:pt x="1059" y="1497"/>
                    </a:lnTo>
                    <a:lnTo>
                      <a:pt x="1005" y="1239"/>
                    </a:lnTo>
                    <a:lnTo>
                      <a:pt x="1025" y="993"/>
                    </a:lnTo>
                    <a:lnTo>
                      <a:pt x="1003" y="726"/>
                    </a:lnTo>
                    <a:lnTo>
                      <a:pt x="1051" y="582"/>
                    </a:lnTo>
                    <a:lnTo>
                      <a:pt x="998" y="326"/>
                    </a:lnTo>
                    <a:lnTo>
                      <a:pt x="809" y="0"/>
                    </a:lnTo>
                    <a:lnTo>
                      <a:pt x="808" y="0"/>
                    </a:lnTo>
                    <a:close/>
                    <a:moveTo>
                      <a:pt x="867" y="2115"/>
                    </a:moveTo>
                    <a:lnTo>
                      <a:pt x="868" y="2115"/>
                    </a:lnTo>
                    <a:lnTo>
                      <a:pt x="868" y="2117"/>
                    </a:lnTo>
                    <a:lnTo>
                      <a:pt x="867" y="2115"/>
                    </a:lnTo>
                    <a:close/>
                  </a:path>
                </a:pathLst>
              </a:custGeom>
              <a:solidFill>
                <a:schemeClr val="accent4">
                  <a:lumMod val="75000"/>
                </a:schemeClr>
              </a:solidFill>
              <a:ln w="9525">
                <a:solidFill>
                  <a:schemeClr val="accent4">
                    <a:lumMod val="75000"/>
                  </a:schemeClr>
                </a:solidFill>
                <a:round/>
                <a:headEnd/>
                <a:tailEnd/>
              </a:ln>
            </p:spPr>
            <p:txBody>
              <a:bodyPr vert="horz" wrap="square" lIns="68580" tIns="34290" rIns="68580" bIns="34290" numCol="1" anchor="t" anchorCtr="0" compatLnSpc="1">
                <a:prstTxWarp prst="textNoShape">
                  <a:avLst/>
                </a:prstTxWarp>
              </a:bodyPr>
              <a:lstStyle/>
              <a:p>
                <a:endParaRPr lang="fr-FR" sz="1050"/>
              </a:p>
            </p:txBody>
          </p:sp>
        </p:grpSp>
        <p:sp>
          <p:nvSpPr>
            <p:cNvPr id="7" name="Forme libre 6"/>
            <p:cNvSpPr/>
            <p:nvPr/>
          </p:nvSpPr>
          <p:spPr>
            <a:xfrm>
              <a:off x="2764367" y="3477683"/>
              <a:ext cx="1117600" cy="565150"/>
            </a:xfrm>
            <a:custGeom>
              <a:avLst/>
              <a:gdLst>
                <a:gd name="connsiteX0" fmla="*/ 1117600 w 1117600"/>
                <a:gd name="connsiteY0" fmla="*/ 531284 h 565150"/>
                <a:gd name="connsiteX1" fmla="*/ 1115483 w 1117600"/>
                <a:gd name="connsiteY1" fmla="*/ 520700 h 565150"/>
                <a:gd name="connsiteX2" fmla="*/ 1104900 w 1117600"/>
                <a:gd name="connsiteY2" fmla="*/ 505884 h 565150"/>
                <a:gd name="connsiteX3" fmla="*/ 1083733 w 1117600"/>
                <a:gd name="connsiteY3" fmla="*/ 503767 h 565150"/>
                <a:gd name="connsiteX4" fmla="*/ 1081616 w 1117600"/>
                <a:gd name="connsiteY4" fmla="*/ 463550 h 565150"/>
                <a:gd name="connsiteX5" fmla="*/ 1060450 w 1117600"/>
                <a:gd name="connsiteY5" fmla="*/ 446617 h 565150"/>
                <a:gd name="connsiteX6" fmla="*/ 1051983 w 1117600"/>
                <a:gd name="connsiteY6" fmla="*/ 440267 h 565150"/>
                <a:gd name="connsiteX7" fmla="*/ 1039283 w 1117600"/>
                <a:gd name="connsiteY7" fmla="*/ 436034 h 565150"/>
                <a:gd name="connsiteX8" fmla="*/ 1026583 w 1117600"/>
                <a:gd name="connsiteY8" fmla="*/ 427567 h 565150"/>
                <a:gd name="connsiteX9" fmla="*/ 1020233 w 1117600"/>
                <a:gd name="connsiteY9" fmla="*/ 423334 h 565150"/>
                <a:gd name="connsiteX10" fmla="*/ 1016000 w 1117600"/>
                <a:gd name="connsiteY10" fmla="*/ 419100 h 565150"/>
                <a:gd name="connsiteX11" fmla="*/ 1009650 w 1117600"/>
                <a:gd name="connsiteY11" fmla="*/ 416984 h 565150"/>
                <a:gd name="connsiteX12" fmla="*/ 999066 w 1117600"/>
                <a:gd name="connsiteY12" fmla="*/ 412750 h 565150"/>
                <a:gd name="connsiteX13" fmla="*/ 990600 w 1117600"/>
                <a:gd name="connsiteY13" fmla="*/ 408517 h 565150"/>
                <a:gd name="connsiteX14" fmla="*/ 980016 w 1117600"/>
                <a:gd name="connsiteY14" fmla="*/ 397934 h 565150"/>
                <a:gd name="connsiteX15" fmla="*/ 973666 w 1117600"/>
                <a:gd name="connsiteY15" fmla="*/ 376767 h 565150"/>
                <a:gd name="connsiteX16" fmla="*/ 969433 w 1117600"/>
                <a:gd name="connsiteY16" fmla="*/ 370417 h 565150"/>
                <a:gd name="connsiteX17" fmla="*/ 967316 w 1117600"/>
                <a:gd name="connsiteY17" fmla="*/ 359834 h 565150"/>
                <a:gd name="connsiteX18" fmla="*/ 963083 w 1117600"/>
                <a:gd name="connsiteY18" fmla="*/ 325967 h 565150"/>
                <a:gd name="connsiteX19" fmla="*/ 958850 w 1117600"/>
                <a:gd name="connsiteY19" fmla="*/ 304800 h 565150"/>
                <a:gd name="connsiteX20" fmla="*/ 956733 w 1117600"/>
                <a:gd name="connsiteY20" fmla="*/ 285750 h 565150"/>
                <a:gd name="connsiteX21" fmla="*/ 954616 w 1117600"/>
                <a:gd name="connsiteY21" fmla="*/ 264584 h 565150"/>
                <a:gd name="connsiteX22" fmla="*/ 950383 w 1117600"/>
                <a:gd name="connsiteY22" fmla="*/ 258234 h 565150"/>
                <a:gd name="connsiteX23" fmla="*/ 944033 w 1117600"/>
                <a:gd name="connsiteY23" fmla="*/ 243417 h 565150"/>
                <a:gd name="connsiteX24" fmla="*/ 939800 w 1117600"/>
                <a:gd name="connsiteY24" fmla="*/ 237067 h 565150"/>
                <a:gd name="connsiteX25" fmla="*/ 937683 w 1117600"/>
                <a:gd name="connsiteY25" fmla="*/ 230717 h 565150"/>
                <a:gd name="connsiteX26" fmla="*/ 931333 w 1117600"/>
                <a:gd name="connsiteY26" fmla="*/ 226484 h 565150"/>
                <a:gd name="connsiteX27" fmla="*/ 924983 w 1117600"/>
                <a:gd name="connsiteY27" fmla="*/ 215900 h 565150"/>
                <a:gd name="connsiteX28" fmla="*/ 920750 w 1117600"/>
                <a:gd name="connsiteY28" fmla="*/ 207434 h 565150"/>
                <a:gd name="connsiteX29" fmla="*/ 914400 w 1117600"/>
                <a:gd name="connsiteY29" fmla="*/ 198967 h 565150"/>
                <a:gd name="connsiteX30" fmla="*/ 903816 w 1117600"/>
                <a:gd name="connsiteY30" fmla="*/ 182034 h 565150"/>
                <a:gd name="connsiteX31" fmla="*/ 899583 w 1117600"/>
                <a:gd name="connsiteY31" fmla="*/ 167217 h 565150"/>
                <a:gd name="connsiteX32" fmla="*/ 895350 w 1117600"/>
                <a:gd name="connsiteY32" fmla="*/ 160867 h 565150"/>
                <a:gd name="connsiteX33" fmla="*/ 891116 w 1117600"/>
                <a:gd name="connsiteY33" fmla="*/ 148167 h 565150"/>
                <a:gd name="connsiteX34" fmla="*/ 889000 w 1117600"/>
                <a:gd name="connsiteY34" fmla="*/ 141817 h 565150"/>
                <a:gd name="connsiteX35" fmla="*/ 884766 w 1117600"/>
                <a:gd name="connsiteY35" fmla="*/ 137584 h 565150"/>
                <a:gd name="connsiteX36" fmla="*/ 876300 w 1117600"/>
                <a:gd name="connsiteY36" fmla="*/ 120650 h 565150"/>
                <a:gd name="connsiteX37" fmla="*/ 869950 w 1117600"/>
                <a:gd name="connsiteY37" fmla="*/ 118534 h 565150"/>
                <a:gd name="connsiteX38" fmla="*/ 859366 w 1117600"/>
                <a:gd name="connsiteY38" fmla="*/ 116417 h 565150"/>
                <a:gd name="connsiteX39" fmla="*/ 850900 w 1117600"/>
                <a:gd name="connsiteY39" fmla="*/ 110067 h 565150"/>
                <a:gd name="connsiteX40" fmla="*/ 827616 w 1117600"/>
                <a:gd name="connsiteY40" fmla="*/ 105834 h 565150"/>
                <a:gd name="connsiteX41" fmla="*/ 823383 w 1117600"/>
                <a:gd name="connsiteY41" fmla="*/ 112184 h 565150"/>
                <a:gd name="connsiteX42" fmla="*/ 821266 w 1117600"/>
                <a:gd name="connsiteY42" fmla="*/ 143934 h 565150"/>
                <a:gd name="connsiteX43" fmla="*/ 732366 w 1117600"/>
                <a:gd name="connsiteY43" fmla="*/ 150284 h 565150"/>
                <a:gd name="connsiteX44" fmla="*/ 702733 w 1117600"/>
                <a:gd name="connsiteY44" fmla="*/ 150284 h 565150"/>
                <a:gd name="connsiteX45" fmla="*/ 700616 w 1117600"/>
                <a:gd name="connsiteY45" fmla="*/ 114300 h 565150"/>
                <a:gd name="connsiteX46" fmla="*/ 696383 w 1117600"/>
                <a:gd name="connsiteY46" fmla="*/ 91017 h 565150"/>
                <a:gd name="connsiteX47" fmla="*/ 694266 w 1117600"/>
                <a:gd name="connsiteY47" fmla="*/ 84667 h 565150"/>
                <a:gd name="connsiteX48" fmla="*/ 687916 w 1117600"/>
                <a:gd name="connsiteY48" fmla="*/ 76200 h 565150"/>
                <a:gd name="connsiteX49" fmla="*/ 677333 w 1117600"/>
                <a:gd name="connsiteY49" fmla="*/ 74084 h 565150"/>
                <a:gd name="connsiteX50" fmla="*/ 670983 w 1117600"/>
                <a:gd name="connsiteY50" fmla="*/ 71967 h 565150"/>
                <a:gd name="connsiteX51" fmla="*/ 651933 w 1117600"/>
                <a:gd name="connsiteY51" fmla="*/ 67734 h 565150"/>
                <a:gd name="connsiteX52" fmla="*/ 645583 w 1117600"/>
                <a:gd name="connsiteY52" fmla="*/ 55034 h 565150"/>
                <a:gd name="connsiteX53" fmla="*/ 647700 w 1117600"/>
                <a:gd name="connsiteY53" fmla="*/ 48684 h 565150"/>
                <a:gd name="connsiteX54" fmla="*/ 649816 w 1117600"/>
                <a:gd name="connsiteY54" fmla="*/ 40217 h 565150"/>
                <a:gd name="connsiteX55" fmla="*/ 639233 w 1117600"/>
                <a:gd name="connsiteY55" fmla="*/ 27517 h 565150"/>
                <a:gd name="connsiteX56" fmla="*/ 632883 w 1117600"/>
                <a:gd name="connsiteY56" fmla="*/ 19050 h 565150"/>
                <a:gd name="connsiteX57" fmla="*/ 620183 w 1117600"/>
                <a:gd name="connsiteY57" fmla="*/ 14817 h 565150"/>
                <a:gd name="connsiteX58" fmla="*/ 601133 w 1117600"/>
                <a:gd name="connsiteY58" fmla="*/ 4234 h 565150"/>
                <a:gd name="connsiteX59" fmla="*/ 594783 w 1117600"/>
                <a:gd name="connsiteY59" fmla="*/ 2117 h 565150"/>
                <a:gd name="connsiteX60" fmla="*/ 588433 w 1117600"/>
                <a:gd name="connsiteY60" fmla="*/ 0 h 565150"/>
                <a:gd name="connsiteX61" fmla="*/ 575733 w 1117600"/>
                <a:gd name="connsiteY61" fmla="*/ 6350 h 565150"/>
                <a:gd name="connsiteX62" fmla="*/ 567266 w 1117600"/>
                <a:gd name="connsiteY62" fmla="*/ 14817 h 565150"/>
                <a:gd name="connsiteX63" fmla="*/ 554566 w 1117600"/>
                <a:gd name="connsiteY63" fmla="*/ 25400 h 565150"/>
                <a:gd name="connsiteX64" fmla="*/ 546100 w 1117600"/>
                <a:gd name="connsiteY64" fmla="*/ 27517 h 565150"/>
                <a:gd name="connsiteX65" fmla="*/ 535516 w 1117600"/>
                <a:gd name="connsiteY65" fmla="*/ 33867 h 565150"/>
                <a:gd name="connsiteX66" fmla="*/ 529166 w 1117600"/>
                <a:gd name="connsiteY66" fmla="*/ 40217 h 565150"/>
                <a:gd name="connsiteX67" fmla="*/ 522816 w 1117600"/>
                <a:gd name="connsiteY67" fmla="*/ 44450 h 565150"/>
                <a:gd name="connsiteX68" fmla="*/ 510116 w 1117600"/>
                <a:gd name="connsiteY68" fmla="*/ 55034 h 565150"/>
                <a:gd name="connsiteX69" fmla="*/ 503766 w 1117600"/>
                <a:gd name="connsiteY69" fmla="*/ 50800 h 565150"/>
                <a:gd name="connsiteX70" fmla="*/ 497416 w 1117600"/>
                <a:gd name="connsiteY70" fmla="*/ 48684 h 565150"/>
                <a:gd name="connsiteX71" fmla="*/ 493183 w 1117600"/>
                <a:gd name="connsiteY71" fmla="*/ 42334 h 565150"/>
                <a:gd name="connsiteX72" fmla="*/ 484716 w 1117600"/>
                <a:gd name="connsiteY72" fmla="*/ 35984 h 565150"/>
                <a:gd name="connsiteX73" fmla="*/ 474133 w 1117600"/>
                <a:gd name="connsiteY73" fmla="*/ 29634 h 565150"/>
                <a:gd name="connsiteX74" fmla="*/ 455083 w 1117600"/>
                <a:gd name="connsiteY74" fmla="*/ 31750 h 565150"/>
                <a:gd name="connsiteX75" fmla="*/ 442383 w 1117600"/>
                <a:gd name="connsiteY75" fmla="*/ 40217 h 565150"/>
                <a:gd name="connsiteX76" fmla="*/ 429683 w 1117600"/>
                <a:gd name="connsiteY76" fmla="*/ 44450 h 565150"/>
                <a:gd name="connsiteX77" fmla="*/ 423333 w 1117600"/>
                <a:gd name="connsiteY77" fmla="*/ 46567 h 565150"/>
                <a:gd name="connsiteX78" fmla="*/ 393700 w 1117600"/>
                <a:gd name="connsiteY78" fmla="*/ 50800 h 565150"/>
                <a:gd name="connsiteX79" fmla="*/ 387350 w 1117600"/>
                <a:gd name="connsiteY79" fmla="*/ 55034 h 565150"/>
                <a:gd name="connsiteX80" fmla="*/ 359833 w 1117600"/>
                <a:gd name="connsiteY80" fmla="*/ 50800 h 565150"/>
                <a:gd name="connsiteX81" fmla="*/ 334433 w 1117600"/>
                <a:gd name="connsiteY81" fmla="*/ 48684 h 565150"/>
                <a:gd name="connsiteX82" fmla="*/ 332316 w 1117600"/>
                <a:gd name="connsiteY82" fmla="*/ 42334 h 565150"/>
                <a:gd name="connsiteX83" fmla="*/ 330200 w 1117600"/>
                <a:gd name="connsiteY83" fmla="*/ 33867 h 565150"/>
                <a:gd name="connsiteX84" fmla="*/ 319616 w 1117600"/>
                <a:gd name="connsiteY84" fmla="*/ 42334 h 565150"/>
                <a:gd name="connsiteX85" fmla="*/ 311150 w 1117600"/>
                <a:gd name="connsiteY85" fmla="*/ 44450 h 565150"/>
                <a:gd name="connsiteX86" fmla="*/ 300566 w 1117600"/>
                <a:gd name="connsiteY86" fmla="*/ 57150 h 565150"/>
                <a:gd name="connsiteX87" fmla="*/ 296333 w 1117600"/>
                <a:gd name="connsiteY87" fmla="*/ 69850 h 565150"/>
                <a:gd name="connsiteX88" fmla="*/ 294216 w 1117600"/>
                <a:gd name="connsiteY88" fmla="*/ 76200 h 565150"/>
                <a:gd name="connsiteX89" fmla="*/ 289983 w 1117600"/>
                <a:gd name="connsiteY89" fmla="*/ 80434 h 565150"/>
                <a:gd name="connsiteX90" fmla="*/ 285750 w 1117600"/>
                <a:gd name="connsiteY90" fmla="*/ 86784 h 565150"/>
                <a:gd name="connsiteX91" fmla="*/ 279400 w 1117600"/>
                <a:gd name="connsiteY91" fmla="*/ 91017 h 565150"/>
                <a:gd name="connsiteX92" fmla="*/ 270933 w 1117600"/>
                <a:gd name="connsiteY92" fmla="*/ 99484 h 565150"/>
                <a:gd name="connsiteX93" fmla="*/ 213783 w 1117600"/>
                <a:gd name="connsiteY93" fmla="*/ 101600 h 565150"/>
                <a:gd name="connsiteX94" fmla="*/ 192616 w 1117600"/>
                <a:gd name="connsiteY94" fmla="*/ 105834 h 565150"/>
                <a:gd name="connsiteX95" fmla="*/ 139700 w 1117600"/>
                <a:gd name="connsiteY95" fmla="*/ 107950 h 565150"/>
                <a:gd name="connsiteX96" fmla="*/ 146050 w 1117600"/>
                <a:gd name="connsiteY96" fmla="*/ 129117 h 565150"/>
                <a:gd name="connsiteX97" fmla="*/ 158750 w 1117600"/>
                <a:gd name="connsiteY97" fmla="*/ 141817 h 565150"/>
                <a:gd name="connsiteX98" fmla="*/ 175683 w 1117600"/>
                <a:gd name="connsiteY98" fmla="*/ 162984 h 565150"/>
                <a:gd name="connsiteX99" fmla="*/ 182033 w 1117600"/>
                <a:gd name="connsiteY99" fmla="*/ 167217 h 565150"/>
                <a:gd name="connsiteX100" fmla="*/ 190500 w 1117600"/>
                <a:gd name="connsiteY100" fmla="*/ 182034 h 565150"/>
                <a:gd name="connsiteX101" fmla="*/ 198966 w 1117600"/>
                <a:gd name="connsiteY101" fmla="*/ 190500 h 565150"/>
                <a:gd name="connsiteX102" fmla="*/ 203200 w 1117600"/>
                <a:gd name="connsiteY102" fmla="*/ 198967 h 565150"/>
                <a:gd name="connsiteX103" fmla="*/ 205316 w 1117600"/>
                <a:gd name="connsiteY103" fmla="*/ 205317 h 565150"/>
                <a:gd name="connsiteX104" fmla="*/ 213783 w 1117600"/>
                <a:gd name="connsiteY104" fmla="*/ 213784 h 565150"/>
                <a:gd name="connsiteX105" fmla="*/ 218016 w 1117600"/>
                <a:gd name="connsiteY105" fmla="*/ 220134 h 565150"/>
                <a:gd name="connsiteX106" fmla="*/ 224366 w 1117600"/>
                <a:gd name="connsiteY106" fmla="*/ 241300 h 565150"/>
                <a:gd name="connsiteX107" fmla="*/ 228600 w 1117600"/>
                <a:gd name="connsiteY107" fmla="*/ 245534 h 565150"/>
                <a:gd name="connsiteX108" fmla="*/ 234950 w 1117600"/>
                <a:gd name="connsiteY108" fmla="*/ 283634 h 565150"/>
                <a:gd name="connsiteX109" fmla="*/ 239183 w 1117600"/>
                <a:gd name="connsiteY109" fmla="*/ 296334 h 565150"/>
                <a:gd name="connsiteX110" fmla="*/ 241300 w 1117600"/>
                <a:gd name="connsiteY110" fmla="*/ 313267 h 565150"/>
                <a:gd name="connsiteX111" fmla="*/ 245533 w 1117600"/>
                <a:gd name="connsiteY111" fmla="*/ 319617 h 565150"/>
                <a:gd name="connsiteX112" fmla="*/ 247650 w 1117600"/>
                <a:gd name="connsiteY112" fmla="*/ 330200 h 565150"/>
                <a:gd name="connsiteX113" fmla="*/ 249766 w 1117600"/>
                <a:gd name="connsiteY113" fmla="*/ 338667 h 565150"/>
                <a:gd name="connsiteX114" fmla="*/ 251883 w 1117600"/>
                <a:gd name="connsiteY114" fmla="*/ 345017 h 565150"/>
                <a:gd name="connsiteX115" fmla="*/ 256116 w 1117600"/>
                <a:gd name="connsiteY115" fmla="*/ 364067 h 565150"/>
                <a:gd name="connsiteX116" fmla="*/ 260350 w 1117600"/>
                <a:gd name="connsiteY116" fmla="*/ 397934 h 565150"/>
                <a:gd name="connsiteX117" fmla="*/ 256116 w 1117600"/>
                <a:gd name="connsiteY117" fmla="*/ 433917 h 565150"/>
                <a:gd name="connsiteX118" fmla="*/ 245533 w 1117600"/>
                <a:gd name="connsiteY118" fmla="*/ 452967 h 565150"/>
                <a:gd name="connsiteX119" fmla="*/ 241300 w 1117600"/>
                <a:gd name="connsiteY119" fmla="*/ 486834 h 565150"/>
                <a:gd name="connsiteX120" fmla="*/ 243416 w 1117600"/>
                <a:gd name="connsiteY120" fmla="*/ 497417 h 565150"/>
                <a:gd name="connsiteX121" fmla="*/ 264583 w 1117600"/>
                <a:gd name="connsiteY121" fmla="*/ 499534 h 565150"/>
                <a:gd name="connsiteX122" fmla="*/ 273050 w 1117600"/>
                <a:gd name="connsiteY122" fmla="*/ 503767 h 565150"/>
                <a:gd name="connsiteX123" fmla="*/ 285750 w 1117600"/>
                <a:gd name="connsiteY123" fmla="*/ 516467 h 565150"/>
                <a:gd name="connsiteX124" fmla="*/ 279400 w 1117600"/>
                <a:gd name="connsiteY124" fmla="*/ 520700 h 565150"/>
                <a:gd name="connsiteX125" fmla="*/ 264583 w 1117600"/>
                <a:gd name="connsiteY125" fmla="*/ 522817 h 565150"/>
                <a:gd name="connsiteX126" fmla="*/ 258233 w 1117600"/>
                <a:gd name="connsiteY126" fmla="*/ 524934 h 565150"/>
                <a:gd name="connsiteX127" fmla="*/ 251883 w 1117600"/>
                <a:gd name="connsiteY127" fmla="*/ 531284 h 565150"/>
                <a:gd name="connsiteX128" fmla="*/ 239183 w 1117600"/>
                <a:gd name="connsiteY128" fmla="*/ 535517 h 565150"/>
                <a:gd name="connsiteX129" fmla="*/ 228600 w 1117600"/>
                <a:gd name="connsiteY129" fmla="*/ 541867 h 565150"/>
                <a:gd name="connsiteX130" fmla="*/ 222250 w 1117600"/>
                <a:gd name="connsiteY130" fmla="*/ 543984 h 565150"/>
                <a:gd name="connsiteX131" fmla="*/ 215900 w 1117600"/>
                <a:gd name="connsiteY131" fmla="*/ 548217 h 565150"/>
                <a:gd name="connsiteX132" fmla="*/ 209550 w 1117600"/>
                <a:gd name="connsiteY132" fmla="*/ 550334 h 565150"/>
                <a:gd name="connsiteX133" fmla="*/ 196850 w 1117600"/>
                <a:gd name="connsiteY133" fmla="*/ 558800 h 565150"/>
                <a:gd name="connsiteX134" fmla="*/ 190500 w 1117600"/>
                <a:gd name="connsiteY134" fmla="*/ 560917 h 565150"/>
                <a:gd name="connsiteX135" fmla="*/ 173566 w 1117600"/>
                <a:gd name="connsiteY135" fmla="*/ 565150 h 565150"/>
                <a:gd name="connsiteX136" fmla="*/ 167216 w 1117600"/>
                <a:gd name="connsiteY136" fmla="*/ 563034 h 565150"/>
                <a:gd name="connsiteX137" fmla="*/ 158750 w 1117600"/>
                <a:gd name="connsiteY137" fmla="*/ 546100 h 565150"/>
                <a:gd name="connsiteX138" fmla="*/ 154516 w 1117600"/>
                <a:gd name="connsiteY138" fmla="*/ 539750 h 565150"/>
                <a:gd name="connsiteX139" fmla="*/ 141816 w 1117600"/>
                <a:gd name="connsiteY139" fmla="*/ 543984 h 565150"/>
                <a:gd name="connsiteX140" fmla="*/ 122766 w 1117600"/>
                <a:gd name="connsiteY140" fmla="*/ 552450 h 565150"/>
                <a:gd name="connsiteX141" fmla="*/ 103716 w 1117600"/>
                <a:gd name="connsiteY141" fmla="*/ 554567 h 565150"/>
                <a:gd name="connsiteX142" fmla="*/ 86783 w 1117600"/>
                <a:gd name="connsiteY142" fmla="*/ 552450 h 565150"/>
                <a:gd name="connsiteX143" fmla="*/ 84666 w 1117600"/>
                <a:gd name="connsiteY143" fmla="*/ 524934 h 565150"/>
                <a:gd name="connsiteX144" fmla="*/ 65616 w 1117600"/>
                <a:gd name="connsiteY144" fmla="*/ 533400 h 565150"/>
                <a:gd name="connsiteX145" fmla="*/ 44450 w 1117600"/>
                <a:gd name="connsiteY145" fmla="*/ 539750 h 565150"/>
                <a:gd name="connsiteX146" fmla="*/ 38100 w 1117600"/>
                <a:gd name="connsiteY146" fmla="*/ 541867 h 565150"/>
                <a:gd name="connsiteX147" fmla="*/ 29633 w 1117600"/>
                <a:gd name="connsiteY147" fmla="*/ 543984 h 565150"/>
                <a:gd name="connsiteX148" fmla="*/ 16933 w 1117600"/>
                <a:gd name="connsiteY148" fmla="*/ 548217 h 565150"/>
                <a:gd name="connsiteX149" fmla="*/ 8466 w 1117600"/>
                <a:gd name="connsiteY149" fmla="*/ 550334 h 565150"/>
                <a:gd name="connsiteX150" fmla="*/ 0 w 1117600"/>
                <a:gd name="connsiteY150" fmla="*/ 552450 h 56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117600" h="565150">
                  <a:moveTo>
                    <a:pt x="1117600" y="531284"/>
                  </a:moveTo>
                  <a:cubicBezTo>
                    <a:pt x="1116894" y="527756"/>
                    <a:pt x="1116430" y="524171"/>
                    <a:pt x="1115483" y="520700"/>
                  </a:cubicBezTo>
                  <a:cubicBezTo>
                    <a:pt x="1112562" y="509991"/>
                    <a:pt x="1114474" y="507357"/>
                    <a:pt x="1104900" y="505884"/>
                  </a:cubicBezTo>
                  <a:cubicBezTo>
                    <a:pt x="1097892" y="504806"/>
                    <a:pt x="1090789" y="504473"/>
                    <a:pt x="1083733" y="503767"/>
                  </a:cubicBezTo>
                  <a:cubicBezTo>
                    <a:pt x="1083027" y="490361"/>
                    <a:pt x="1085564" y="476381"/>
                    <a:pt x="1081616" y="463550"/>
                  </a:cubicBezTo>
                  <a:cubicBezTo>
                    <a:pt x="1077869" y="451373"/>
                    <a:pt x="1069386" y="449596"/>
                    <a:pt x="1060450" y="446617"/>
                  </a:cubicBezTo>
                  <a:cubicBezTo>
                    <a:pt x="1057628" y="444500"/>
                    <a:pt x="1055138" y="441845"/>
                    <a:pt x="1051983" y="440267"/>
                  </a:cubicBezTo>
                  <a:cubicBezTo>
                    <a:pt x="1047992" y="438271"/>
                    <a:pt x="1039283" y="436034"/>
                    <a:pt x="1039283" y="436034"/>
                  </a:cubicBezTo>
                  <a:lnTo>
                    <a:pt x="1026583" y="427567"/>
                  </a:lnTo>
                  <a:cubicBezTo>
                    <a:pt x="1024466" y="426156"/>
                    <a:pt x="1022032" y="425133"/>
                    <a:pt x="1020233" y="423334"/>
                  </a:cubicBezTo>
                  <a:cubicBezTo>
                    <a:pt x="1018822" y="421923"/>
                    <a:pt x="1017711" y="420127"/>
                    <a:pt x="1016000" y="419100"/>
                  </a:cubicBezTo>
                  <a:cubicBezTo>
                    <a:pt x="1014087" y="417952"/>
                    <a:pt x="1011739" y="417767"/>
                    <a:pt x="1009650" y="416984"/>
                  </a:cubicBezTo>
                  <a:cubicBezTo>
                    <a:pt x="1006092" y="415650"/>
                    <a:pt x="1002538" y="414293"/>
                    <a:pt x="999066" y="412750"/>
                  </a:cubicBezTo>
                  <a:cubicBezTo>
                    <a:pt x="996183" y="411469"/>
                    <a:pt x="993091" y="410454"/>
                    <a:pt x="990600" y="408517"/>
                  </a:cubicBezTo>
                  <a:cubicBezTo>
                    <a:pt x="986662" y="405454"/>
                    <a:pt x="980016" y="397934"/>
                    <a:pt x="980016" y="397934"/>
                  </a:cubicBezTo>
                  <a:cubicBezTo>
                    <a:pt x="978832" y="393197"/>
                    <a:pt x="975730" y="379864"/>
                    <a:pt x="973666" y="376767"/>
                  </a:cubicBezTo>
                  <a:lnTo>
                    <a:pt x="969433" y="370417"/>
                  </a:lnTo>
                  <a:cubicBezTo>
                    <a:pt x="968727" y="366889"/>
                    <a:pt x="967825" y="363395"/>
                    <a:pt x="967316" y="359834"/>
                  </a:cubicBezTo>
                  <a:cubicBezTo>
                    <a:pt x="964957" y="343318"/>
                    <a:pt x="965864" y="341258"/>
                    <a:pt x="963083" y="325967"/>
                  </a:cubicBezTo>
                  <a:cubicBezTo>
                    <a:pt x="958875" y="302827"/>
                    <a:pt x="962993" y="335873"/>
                    <a:pt x="958850" y="304800"/>
                  </a:cubicBezTo>
                  <a:cubicBezTo>
                    <a:pt x="958006" y="298467"/>
                    <a:pt x="957402" y="292104"/>
                    <a:pt x="956733" y="285750"/>
                  </a:cubicBezTo>
                  <a:cubicBezTo>
                    <a:pt x="955991" y="278698"/>
                    <a:pt x="956210" y="271493"/>
                    <a:pt x="954616" y="264584"/>
                  </a:cubicBezTo>
                  <a:cubicBezTo>
                    <a:pt x="954044" y="262105"/>
                    <a:pt x="951521" y="260509"/>
                    <a:pt x="950383" y="258234"/>
                  </a:cubicBezTo>
                  <a:cubicBezTo>
                    <a:pt x="938507" y="234483"/>
                    <a:pt x="961653" y="274255"/>
                    <a:pt x="944033" y="243417"/>
                  </a:cubicBezTo>
                  <a:cubicBezTo>
                    <a:pt x="942771" y="241208"/>
                    <a:pt x="940938" y="239342"/>
                    <a:pt x="939800" y="237067"/>
                  </a:cubicBezTo>
                  <a:cubicBezTo>
                    <a:pt x="938802" y="235071"/>
                    <a:pt x="939077" y="232459"/>
                    <a:pt x="937683" y="230717"/>
                  </a:cubicBezTo>
                  <a:cubicBezTo>
                    <a:pt x="936094" y="228731"/>
                    <a:pt x="933450" y="227895"/>
                    <a:pt x="931333" y="226484"/>
                  </a:cubicBezTo>
                  <a:cubicBezTo>
                    <a:pt x="926419" y="211745"/>
                    <a:pt x="932731" y="227522"/>
                    <a:pt x="924983" y="215900"/>
                  </a:cubicBezTo>
                  <a:cubicBezTo>
                    <a:pt x="923233" y="213275"/>
                    <a:pt x="922422" y="210110"/>
                    <a:pt x="920750" y="207434"/>
                  </a:cubicBezTo>
                  <a:cubicBezTo>
                    <a:pt x="918880" y="204442"/>
                    <a:pt x="916270" y="201959"/>
                    <a:pt x="914400" y="198967"/>
                  </a:cubicBezTo>
                  <a:cubicBezTo>
                    <a:pt x="899877" y="175731"/>
                    <a:pt x="921798" y="206008"/>
                    <a:pt x="903816" y="182034"/>
                  </a:cubicBezTo>
                  <a:cubicBezTo>
                    <a:pt x="903137" y="179316"/>
                    <a:pt x="901103" y="170258"/>
                    <a:pt x="899583" y="167217"/>
                  </a:cubicBezTo>
                  <a:cubicBezTo>
                    <a:pt x="898445" y="164942"/>
                    <a:pt x="896383" y="163192"/>
                    <a:pt x="895350" y="160867"/>
                  </a:cubicBezTo>
                  <a:cubicBezTo>
                    <a:pt x="893538" y="156789"/>
                    <a:pt x="892527" y="152400"/>
                    <a:pt x="891116" y="148167"/>
                  </a:cubicBezTo>
                  <a:cubicBezTo>
                    <a:pt x="890410" y="146050"/>
                    <a:pt x="890578" y="143394"/>
                    <a:pt x="889000" y="141817"/>
                  </a:cubicBezTo>
                  <a:lnTo>
                    <a:pt x="884766" y="137584"/>
                  </a:lnTo>
                  <a:cubicBezTo>
                    <a:pt x="882656" y="131255"/>
                    <a:pt x="882456" y="124344"/>
                    <a:pt x="876300" y="120650"/>
                  </a:cubicBezTo>
                  <a:cubicBezTo>
                    <a:pt x="874387" y="119502"/>
                    <a:pt x="872114" y="119075"/>
                    <a:pt x="869950" y="118534"/>
                  </a:cubicBezTo>
                  <a:cubicBezTo>
                    <a:pt x="866460" y="117661"/>
                    <a:pt x="862894" y="117123"/>
                    <a:pt x="859366" y="116417"/>
                  </a:cubicBezTo>
                  <a:cubicBezTo>
                    <a:pt x="856544" y="114300"/>
                    <a:pt x="854124" y="111500"/>
                    <a:pt x="850900" y="110067"/>
                  </a:cubicBezTo>
                  <a:cubicBezTo>
                    <a:pt x="849122" y="109277"/>
                    <a:pt x="828341" y="105955"/>
                    <a:pt x="827616" y="105834"/>
                  </a:cubicBezTo>
                  <a:cubicBezTo>
                    <a:pt x="826205" y="107951"/>
                    <a:pt x="823801" y="109675"/>
                    <a:pt x="823383" y="112184"/>
                  </a:cubicBezTo>
                  <a:cubicBezTo>
                    <a:pt x="821639" y="122647"/>
                    <a:pt x="831050" y="139838"/>
                    <a:pt x="821266" y="143934"/>
                  </a:cubicBezTo>
                  <a:cubicBezTo>
                    <a:pt x="793861" y="155406"/>
                    <a:pt x="732366" y="150284"/>
                    <a:pt x="732366" y="150284"/>
                  </a:cubicBezTo>
                  <a:cubicBezTo>
                    <a:pt x="727892" y="151029"/>
                    <a:pt x="705585" y="155988"/>
                    <a:pt x="702733" y="150284"/>
                  </a:cubicBezTo>
                  <a:cubicBezTo>
                    <a:pt x="697360" y="139537"/>
                    <a:pt x="701614" y="126274"/>
                    <a:pt x="700616" y="114300"/>
                  </a:cubicBezTo>
                  <a:cubicBezTo>
                    <a:pt x="699910" y="105832"/>
                    <a:pt x="698648" y="98943"/>
                    <a:pt x="696383" y="91017"/>
                  </a:cubicBezTo>
                  <a:cubicBezTo>
                    <a:pt x="695770" y="88872"/>
                    <a:pt x="695373" y="86604"/>
                    <a:pt x="694266" y="84667"/>
                  </a:cubicBezTo>
                  <a:cubicBezTo>
                    <a:pt x="692516" y="81604"/>
                    <a:pt x="690908" y="78070"/>
                    <a:pt x="687916" y="76200"/>
                  </a:cubicBezTo>
                  <a:cubicBezTo>
                    <a:pt x="684865" y="74293"/>
                    <a:pt x="680823" y="74956"/>
                    <a:pt x="677333" y="74084"/>
                  </a:cubicBezTo>
                  <a:cubicBezTo>
                    <a:pt x="675168" y="73543"/>
                    <a:pt x="673128" y="72580"/>
                    <a:pt x="670983" y="71967"/>
                  </a:cubicBezTo>
                  <a:cubicBezTo>
                    <a:pt x="664004" y="69973"/>
                    <a:pt x="659213" y="69190"/>
                    <a:pt x="651933" y="67734"/>
                  </a:cubicBezTo>
                  <a:cubicBezTo>
                    <a:pt x="649793" y="64524"/>
                    <a:pt x="645583" y="59415"/>
                    <a:pt x="645583" y="55034"/>
                  </a:cubicBezTo>
                  <a:cubicBezTo>
                    <a:pt x="645583" y="52803"/>
                    <a:pt x="647087" y="50829"/>
                    <a:pt x="647700" y="48684"/>
                  </a:cubicBezTo>
                  <a:cubicBezTo>
                    <a:pt x="648499" y="45887"/>
                    <a:pt x="649111" y="43039"/>
                    <a:pt x="649816" y="40217"/>
                  </a:cubicBezTo>
                  <a:cubicBezTo>
                    <a:pt x="640735" y="22052"/>
                    <a:pt x="651200" y="39484"/>
                    <a:pt x="639233" y="27517"/>
                  </a:cubicBezTo>
                  <a:cubicBezTo>
                    <a:pt x="636738" y="25022"/>
                    <a:pt x="635818" y="21007"/>
                    <a:pt x="632883" y="19050"/>
                  </a:cubicBezTo>
                  <a:cubicBezTo>
                    <a:pt x="629170" y="16575"/>
                    <a:pt x="620183" y="14817"/>
                    <a:pt x="620183" y="14817"/>
                  </a:cubicBezTo>
                  <a:cubicBezTo>
                    <a:pt x="610677" y="5311"/>
                    <a:pt x="616673" y="9414"/>
                    <a:pt x="601133" y="4234"/>
                  </a:cubicBezTo>
                  <a:lnTo>
                    <a:pt x="594783" y="2117"/>
                  </a:lnTo>
                  <a:lnTo>
                    <a:pt x="588433" y="0"/>
                  </a:lnTo>
                  <a:cubicBezTo>
                    <a:pt x="582288" y="2049"/>
                    <a:pt x="580954" y="1875"/>
                    <a:pt x="575733" y="6350"/>
                  </a:cubicBezTo>
                  <a:cubicBezTo>
                    <a:pt x="572702" y="8948"/>
                    <a:pt x="570088" y="11995"/>
                    <a:pt x="567266" y="14817"/>
                  </a:cubicBezTo>
                  <a:cubicBezTo>
                    <a:pt x="563451" y="18632"/>
                    <a:pt x="559724" y="23189"/>
                    <a:pt x="554566" y="25400"/>
                  </a:cubicBezTo>
                  <a:cubicBezTo>
                    <a:pt x="551892" y="26546"/>
                    <a:pt x="548922" y="26811"/>
                    <a:pt x="546100" y="27517"/>
                  </a:cubicBezTo>
                  <a:cubicBezTo>
                    <a:pt x="532910" y="40704"/>
                    <a:pt x="552008" y="22872"/>
                    <a:pt x="535516" y="33867"/>
                  </a:cubicBezTo>
                  <a:cubicBezTo>
                    <a:pt x="533025" y="35527"/>
                    <a:pt x="531466" y="38301"/>
                    <a:pt x="529166" y="40217"/>
                  </a:cubicBezTo>
                  <a:cubicBezTo>
                    <a:pt x="527212" y="41846"/>
                    <a:pt x="524770" y="42821"/>
                    <a:pt x="522816" y="44450"/>
                  </a:cubicBezTo>
                  <a:cubicBezTo>
                    <a:pt x="506510" y="58038"/>
                    <a:pt x="525889" y="44517"/>
                    <a:pt x="510116" y="55034"/>
                  </a:cubicBezTo>
                  <a:cubicBezTo>
                    <a:pt x="507999" y="53623"/>
                    <a:pt x="506041" y="51938"/>
                    <a:pt x="503766" y="50800"/>
                  </a:cubicBezTo>
                  <a:cubicBezTo>
                    <a:pt x="501770" y="49802"/>
                    <a:pt x="499158" y="50078"/>
                    <a:pt x="497416" y="48684"/>
                  </a:cubicBezTo>
                  <a:cubicBezTo>
                    <a:pt x="495430" y="47095"/>
                    <a:pt x="494982" y="44133"/>
                    <a:pt x="493183" y="42334"/>
                  </a:cubicBezTo>
                  <a:cubicBezTo>
                    <a:pt x="490688" y="39839"/>
                    <a:pt x="487426" y="38243"/>
                    <a:pt x="484716" y="35984"/>
                  </a:cubicBezTo>
                  <a:cubicBezTo>
                    <a:pt x="476967" y="29526"/>
                    <a:pt x="484543" y="33103"/>
                    <a:pt x="474133" y="29634"/>
                  </a:cubicBezTo>
                  <a:cubicBezTo>
                    <a:pt x="467783" y="30339"/>
                    <a:pt x="461144" y="29730"/>
                    <a:pt x="455083" y="31750"/>
                  </a:cubicBezTo>
                  <a:cubicBezTo>
                    <a:pt x="450256" y="33359"/>
                    <a:pt x="447210" y="38608"/>
                    <a:pt x="442383" y="40217"/>
                  </a:cubicBezTo>
                  <a:lnTo>
                    <a:pt x="429683" y="44450"/>
                  </a:lnTo>
                  <a:cubicBezTo>
                    <a:pt x="427566" y="45156"/>
                    <a:pt x="425542" y="46251"/>
                    <a:pt x="423333" y="46567"/>
                  </a:cubicBezTo>
                  <a:lnTo>
                    <a:pt x="393700" y="50800"/>
                  </a:lnTo>
                  <a:cubicBezTo>
                    <a:pt x="391583" y="52211"/>
                    <a:pt x="389881" y="54781"/>
                    <a:pt x="387350" y="55034"/>
                  </a:cubicBezTo>
                  <a:cubicBezTo>
                    <a:pt x="384825" y="55286"/>
                    <a:pt x="363225" y="51177"/>
                    <a:pt x="359833" y="50800"/>
                  </a:cubicBezTo>
                  <a:cubicBezTo>
                    <a:pt x="351389" y="49862"/>
                    <a:pt x="342900" y="49389"/>
                    <a:pt x="334433" y="48684"/>
                  </a:cubicBezTo>
                  <a:cubicBezTo>
                    <a:pt x="333727" y="46567"/>
                    <a:pt x="332929" y="44479"/>
                    <a:pt x="332316" y="42334"/>
                  </a:cubicBezTo>
                  <a:cubicBezTo>
                    <a:pt x="331517" y="39537"/>
                    <a:pt x="332802" y="35168"/>
                    <a:pt x="330200" y="33867"/>
                  </a:cubicBezTo>
                  <a:cubicBezTo>
                    <a:pt x="327691" y="32612"/>
                    <a:pt x="321332" y="41476"/>
                    <a:pt x="319616" y="42334"/>
                  </a:cubicBezTo>
                  <a:cubicBezTo>
                    <a:pt x="317014" y="43635"/>
                    <a:pt x="313972" y="43745"/>
                    <a:pt x="311150" y="44450"/>
                  </a:cubicBezTo>
                  <a:cubicBezTo>
                    <a:pt x="307269" y="48331"/>
                    <a:pt x="303081" y="52120"/>
                    <a:pt x="300566" y="57150"/>
                  </a:cubicBezTo>
                  <a:cubicBezTo>
                    <a:pt x="298570" y="61141"/>
                    <a:pt x="297744" y="65617"/>
                    <a:pt x="296333" y="69850"/>
                  </a:cubicBezTo>
                  <a:cubicBezTo>
                    <a:pt x="295627" y="71967"/>
                    <a:pt x="295794" y="74622"/>
                    <a:pt x="294216" y="76200"/>
                  </a:cubicBezTo>
                  <a:cubicBezTo>
                    <a:pt x="292805" y="77611"/>
                    <a:pt x="291230" y="78876"/>
                    <a:pt x="289983" y="80434"/>
                  </a:cubicBezTo>
                  <a:cubicBezTo>
                    <a:pt x="288394" y="82421"/>
                    <a:pt x="287549" y="84985"/>
                    <a:pt x="285750" y="86784"/>
                  </a:cubicBezTo>
                  <a:cubicBezTo>
                    <a:pt x="283951" y="88583"/>
                    <a:pt x="281331" y="89362"/>
                    <a:pt x="279400" y="91017"/>
                  </a:cubicBezTo>
                  <a:cubicBezTo>
                    <a:pt x="276369" y="93615"/>
                    <a:pt x="274922" y="99336"/>
                    <a:pt x="270933" y="99484"/>
                  </a:cubicBezTo>
                  <a:lnTo>
                    <a:pt x="213783" y="101600"/>
                  </a:lnTo>
                  <a:cubicBezTo>
                    <a:pt x="206727" y="103011"/>
                    <a:pt x="199785" y="105219"/>
                    <a:pt x="192616" y="105834"/>
                  </a:cubicBezTo>
                  <a:cubicBezTo>
                    <a:pt x="175028" y="107342"/>
                    <a:pt x="156447" y="102368"/>
                    <a:pt x="139700" y="107950"/>
                  </a:cubicBezTo>
                  <a:cubicBezTo>
                    <a:pt x="133251" y="110100"/>
                    <a:pt x="143599" y="126360"/>
                    <a:pt x="146050" y="129117"/>
                  </a:cubicBezTo>
                  <a:cubicBezTo>
                    <a:pt x="150028" y="133592"/>
                    <a:pt x="155429" y="136836"/>
                    <a:pt x="158750" y="141817"/>
                  </a:cubicBezTo>
                  <a:cubicBezTo>
                    <a:pt x="163765" y="149340"/>
                    <a:pt x="168649" y="157123"/>
                    <a:pt x="175683" y="162984"/>
                  </a:cubicBezTo>
                  <a:cubicBezTo>
                    <a:pt x="177637" y="164613"/>
                    <a:pt x="179916" y="165806"/>
                    <a:pt x="182033" y="167217"/>
                  </a:cubicBezTo>
                  <a:cubicBezTo>
                    <a:pt x="184767" y="175417"/>
                    <a:pt x="183600" y="174148"/>
                    <a:pt x="190500" y="182034"/>
                  </a:cubicBezTo>
                  <a:cubicBezTo>
                    <a:pt x="193128" y="185037"/>
                    <a:pt x="196571" y="187307"/>
                    <a:pt x="198966" y="190500"/>
                  </a:cubicBezTo>
                  <a:cubicBezTo>
                    <a:pt x="200859" y="193024"/>
                    <a:pt x="201957" y="196067"/>
                    <a:pt x="203200" y="198967"/>
                  </a:cubicBezTo>
                  <a:cubicBezTo>
                    <a:pt x="204079" y="201018"/>
                    <a:pt x="204019" y="203501"/>
                    <a:pt x="205316" y="205317"/>
                  </a:cubicBezTo>
                  <a:cubicBezTo>
                    <a:pt x="207636" y="208565"/>
                    <a:pt x="211569" y="210463"/>
                    <a:pt x="213783" y="213784"/>
                  </a:cubicBezTo>
                  <a:lnTo>
                    <a:pt x="218016" y="220134"/>
                  </a:lnTo>
                  <a:cubicBezTo>
                    <a:pt x="218975" y="223970"/>
                    <a:pt x="222650" y="239584"/>
                    <a:pt x="224366" y="241300"/>
                  </a:cubicBezTo>
                  <a:lnTo>
                    <a:pt x="228600" y="245534"/>
                  </a:lnTo>
                  <a:cubicBezTo>
                    <a:pt x="229918" y="256082"/>
                    <a:pt x="231738" y="273998"/>
                    <a:pt x="234950" y="283634"/>
                  </a:cubicBezTo>
                  <a:lnTo>
                    <a:pt x="239183" y="296334"/>
                  </a:lnTo>
                  <a:cubicBezTo>
                    <a:pt x="239889" y="301978"/>
                    <a:pt x="239803" y="307779"/>
                    <a:pt x="241300" y="313267"/>
                  </a:cubicBezTo>
                  <a:cubicBezTo>
                    <a:pt x="241969" y="315721"/>
                    <a:pt x="244640" y="317235"/>
                    <a:pt x="245533" y="319617"/>
                  </a:cubicBezTo>
                  <a:cubicBezTo>
                    <a:pt x="246796" y="322985"/>
                    <a:pt x="246870" y="326688"/>
                    <a:pt x="247650" y="330200"/>
                  </a:cubicBezTo>
                  <a:cubicBezTo>
                    <a:pt x="248281" y="333040"/>
                    <a:pt x="248967" y="335870"/>
                    <a:pt x="249766" y="338667"/>
                  </a:cubicBezTo>
                  <a:cubicBezTo>
                    <a:pt x="250379" y="340812"/>
                    <a:pt x="251399" y="342839"/>
                    <a:pt x="251883" y="345017"/>
                  </a:cubicBezTo>
                  <a:cubicBezTo>
                    <a:pt x="256853" y="367379"/>
                    <a:pt x="251351" y="349767"/>
                    <a:pt x="256116" y="364067"/>
                  </a:cubicBezTo>
                  <a:cubicBezTo>
                    <a:pt x="256927" y="369743"/>
                    <a:pt x="260512" y="393731"/>
                    <a:pt x="260350" y="397934"/>
                  </a:cubicBezTo>
                  <a:cubicBezTo>
                    <a:pt x="259886" y="410002"/>
                    <a:pt x="258185" y="422019"/>
                    <a:pt x="256116" y="433917"/>
                  </a:cubicBezTo>
                  <a:cubicBezTo>
                    <a:pt x="253935" y="446459"/>
                    <a:pt x="253027" y="445473"/>
                    <a:pt x="245533" y="452967"/>
                  </a:cubicBezTo>
                  <a:cubicBezTo>
                    <a:pt x="241061" y="466380"/>
                    <a:pt x="241300" y="463952"/>
                    <a:pt x="241300" y="486834"/>
                  </a:cubicBezTo>
                  <a:cubicBezTo>
                    <a:pt x="241300" y="490431"/>
                    <a:pt x="240258" y="495694"/>
                    <a:pt x="243416" y="497417"/>
                  </a:cubicBezTo>
                  <a:cubicBezTo>
                    <a:pt x="249641" y="500813"/>
                    <a:pt x="257527" y="498828"/>
                    <a:pt x="264583" y="499534"/>
                  </a:cubicBezTo>
                  <a:cubicBezTo>
                    <a:pt x="267405" y="500945"/>
                    <a:pt x="270586" y="501796"/>
                    <a:pt x="273050" y="503767"/>
                  </a:cubicBezTo>
                  <a:cubicBezTo>
                    <a:pt x="277725" y="507507"/>
                    <a:pt x="285750" y="516467"/>
                    <a:pt x="285750" y="516467"/>
                  </a:cubicBezTo>
                  <a:cubicBezTo>
                    <a:pt x="283633" y="517878"/>
                    <a:pt x="281837" y="519969"/>
                    <a:pt x="279400" y="520700"/>
                  </a:cubicBezTo>
                  <a:cubicBezTo>
                    <a:pt x="274621" y="522134"/>
                    <a:pt x="269475" y="521838"/>
                    <a:pt x="264583" y="522817"/>
                  </a:cubicBezTo>
                  <a:cubicBezTo>
                    <a:pt x="262395" y="523255"/>
                    <a:pt x="260350" y="524228"/>
                    <a:pt x="258233" y="524934"/>
                  </a:cubicBezTo>
                  <a:cubicBezTo>
                    <a:pt x="256116" y="527051"/>
                    <a:pt x="254500" y="529830"/>
                    <a:pt x="251883" y="531284"/>
                  </a:cubicBezTo>
                  <a:cubicBezTo>
                    <a:pt x="247982" y="533451"/>
                    <a:pt x="243009" y="533221"/>
                    <a:pt x="239183" y="535517"/>
                  </a:cubicBezTo>
                  <a:cubicBezTo>
                    <a:pt x="235655" y="537634"/>
                    <a:pt x="232280" y="540027"/>
                    <a:pt x="228600" y="541867"/>
                  </a:cubicBezTo>
                  <a:cubicBezTo>
                    <a:pt x="226604" y="542865"/>
                    <a:pt x="224246" y="542986"/>
                    <a:pt x="222250" y="543984"/>
                  </a:cubicBezTo>
                  <a:cubicBezTo>
                    <a:pt x="219975" y="545122"/>
                    <a:pt x="218175" y="547079"/>
                    <a:pt x="215900" y="548217"/>
                  </a:cubicBezTo>
                  <a:cubicBezTo>
                    <a:pt x="213904" y="549215"/>
                    <a:pt x="211500" y="549250"/>
                    <a:pt x="209550" y="550334"/>
                  </a:cubicBezTo>
                  <a:cubicBezTo>
                    <a:pt x="205103" y="552805"/>
                    <a:pt x="201677" y="557191"/>
                    <a:pt x="196850" y="558800"/>
                  </a:cubicBezTo>
                  <a:cubicBezTo>
                    <a:pt x="194733" y="559506"/>
                    <a:pt x="192665" y="560376"/>
                    <a:pt x="190500" y="560917"/>
                  </a:cubicBezTo>
                  <a:lnTo>
                    <a:pt x="173566" y="565150"/>
                  </a:lnTo>
                  <a:cubicBezTo>
                    <a:pt x="171449" y="564445"/>
                    <a:pt x="169129" y="564182"/>
                    <a:pt x="167216" y="563034"/>
                  </a:cubicBezTo>
                  <a:cubicBezTo>
                    <a:pt x="159487" y="558396"/>
                    <a:pt x="164378" y="554540"/>
                    <a:pt x="158750" y="546100"/>
                  </a:cubicBezTo>
                  <a:lnTo>
                    <a:pt x="154516" y="539750"/>
                  </a:lnTo>
                  <a:cubicBezTo>
                    <a:pt x="150283" y="541161"/>
                    <a:pt x="145529" y="541509"/>
                    <a:pt x="141816" y="543984"/>
                  </a:cubicBezTo>
                  <a:cubicBezTo>
                    <a:pt x="135199" y="548395"/>
                    <a:pt x="131834" y="551442"/>
                    <a:pt x="122766" y="552450"/>
                  </a:cubicBezTo>
                  <a:lnTo>
                    <a:pt x="103716" y="554567"/>
                  </a:lnTo>
                  <a:cubicBezTo>
                    <a:pt x="98072" y="553861"/>
                    <a:pt x="89859" y="557235"/>
                    <a:pt x="86783" y="552450"/>
                  </a:cubicBezTo>
                  <a:cubicBezTo>
                    <a:pt x="81808" y="544712"/>
                    <a:pt x="89605" y="532695"/>
                    <a:pt x="84666" y="524934"/>
                  </a:cubicBezTo>
                  <a:cubicBezTo>
                    <a:pt x="81887" y="520568"/>
                    <a:pt x="68647" y="532053"/>
                    <a:pt x="65616" y="533400"/>
                  </a:cubicBezTo>
                  <a:cubicBezTo>
                    <a:pt x="56551" y="537429"/>
                    <a:pt x="53077" y="537285"/>
                    <a:pt x="44450" y="539750"/>
                  </a:cubicBezTo>
                  <a:cubicBezTo>
                    <a:pt x="42305" y="540363"/>
                    <a:pt x="40245" y="541254"/>
                    <a:pt x="38100" y="541867"/>
                  </a:cubicBezTo>
                  <a:cubicBezTo>
                    <a:pt x="35303" y="542666"/>
                    <a:pt x="32420" y="543148"/>
                    <a:pt x="29633" y="543984"/>
                  </a:cubicBezTo>
                  <a:cubicBezTo>
                    <a:pt x="25359" y="545266"/>
                    <a:pt x="21262" y="547135"/>
                    <a:pt x="16933" y="548217"/>
                  </a:cubicBezTo>
                  <a:cubicBezTo>
                    <a:pt x="14111" y="548923"/>
                    <a:pt x="11263" y="549535"/>
                    <a:pt x="8466" y="550334"/>
                  </a:cubicBezTo>
                  <a:cubicBezTo>
                    <a:pt x="279" y="552673"/>
                    <a:pt x="4716" y="552450"/>
                    <a:pt x="0" y="552450"/>
                  </a:cubicBezTo>
                </a:path>
              </a:pathLst>
            </a:custGeom>
            <a:noFill/>
            <a:ln w="38100">
              <a:solidFill>
                <a:srgbClr val="C00000"/>
              </a:solidFill>
            </a:ln>
          </p:spPr>
          <p:txBody>
            <a:bodyPr rtlCol="0" anchor="ctr"/>
            <a:lstStyle/>
            <a:p>
              <a:pPr algn="ctr"/>
              <a:endParaRPr lang="fr-FR" sz="1050"/>
            </a:p>
          </p:txBody>
        </p:sp>
        <p:sp>
          <p:nvSpPr>
            <p:cNvPr id="8" name="Forme libre 7"/>
            <p:cNvSpPr/>
            <p:nvPr/>
          </p:nvSpPr>
          <p:spPr>
            <a:xfrm>
              <a:off x="2669117" y="2320695"/>
              <a:ext cx="1367620" cy="476700"/>
            </a:xfrm>
            <a:custGeom>
              <a:avLst/>
              <a:gdLst>
                <a:gd name="connsiteX0" fmla="*/ 0 w 1367620"/>
                <a:gd name="connsiteY0" fmla="*/ 133350 h 476700"/>
                <a:gd name="connsiteX1" fmla="*/ 4233 w 1367620"/>
                <a:gd name="connsiteY1" fmla="*/ 152400 h 476700"/>
                <a:gd name="connsiteX2" fmla="*/ 12700 w 1367620"/>
                <a:gd name="connsiteY2" fmla="*/ 165100 h 476700"/>
                <a:gd name="connsiteX3" fmla="*/ 16933 w 1367620"/>
                <a:gd name="connsiteY3" fmla="*/ 175683 h 476700"/>
                <a:gd name="connsiteX4" fmla="*/ 21166 w 1367620"/>
                <a:gd name="connsiteY4" fmla="*/ 182033 h 476700"/>
                <a:gd name="connsiteX5" fmla="*/ 23283 w 1367620"/>
                <a:gd name="connsiteY5" fmla="*/ 188383 h 476700"/>
                <a:gd name="connsiteX6" fmla="*/ 27516 w 1367620"/>
                <a:gd name="connsiteY6" fmla="*/ 194733 h 476700"/>
                <a:gd name="connsiteX7" fmla="*/ 31750 w 1367620"/>
                <a:gd name="connsiteY7" fmla="*/ 211666 h 476700"/>
                <a:gd name="connsiteX8" fmla="*/ 35983 w 1367620"/>
                <a:gd name="connsiteY8" fmla="*/ 224366 h 476700"/>
                <a:gd name="connsiteX9" fmla="*/ 40216 w 1367620"/>
                <a:gd name="connsiteY9" fmla="*/ 228600 h 476700"/>
                <a:gd name="connsiteX10" fmla="*/ 42333 w 1367620"/>
                <a:gd name="connsiteY10" fmla="*/ 241300 h 476700"/>
                <a:gd name="connsiteX11" fmla="*/ 48683 w 1367620"/>
                <a:gd name="connsiteY11" fmla="*/ 247650 h 476700"/>
                <a:gd name="connsiteX12" fmla="*/ 59266 w 1367620"/>
                <a:gd name="connsiteY12" fmla="*/ 256116 h 476700"/>
                <a:gd name="connsiteX13" fmla="*/ 69850 w 1367620"/>
                <a:gd name="connsiteY13" fmla="*/ 254000 h 476700"/>
                <a:gd name="connsiteX14" fmla="*/ 86783 w 1367620"/>
                <a:gd name="connsiteY14" fmla="*/ 245533 h 476700"/>
                <a:gd name="connsiteX15" fmla="*/ 93133 w 1367620"/>
                <a:gd name="connsiteY15" fmla="*/ 241300 h 476700"/>
                <a:gd name="connsiteX16" fmla="*/ 99483 w 1367620"/>
                <a:gd name="connsiteY16" fmla="*/ 239183 h 476700"/>
                <a:gd name="connsiteX17" fmla="*/ 107950 w 1367620"/>
                <a:gd name="connsiteY17" fmla="*/ 228600 h 476700"/>
                <a:gd name="connsiteX18" fmla="*/ 120650 w 1367620"/>
                <a:gd name="connsiteY18" fmla="*/ 224366 h 476700"/>
                <a:gd name="connsiteX19" fmla="*/ 127000 w 1367620"/>
                <a:gd name="connsiteY19" fmla="*/ 218016 h 476700"/>
                <a:gd name="connsiteX20" fmla="*/ 129116 w 1367620"/>
                <a:gd name="connsiteY20" fmla="*/ 207433 h 476700"/>
                <a:gd name="connsiteX21" fmla="*/ 131233 w 1367620"/>
                <a:gd name="connsiteY21" fmla="*/ 201083 h 476700"/>
                <a:gd name="connsiteX22" fmla="*/ 152400 w 1367620"/>
                <a:gd name="connsiteY22" fmla="*/ 205316 h 476700"/>
                <a:gd name="connsiteX23" fmla="*/ 158750 w 1367620"/>
                <a:gd name="connsiteY23" fmla="*/ 211666 h 476700"/>
                <a:gd name="connsiteX24" fmla="*/ 171450 w 1367620"/>
                <a:gd name="connsiteY24" fmla="*/ 215900 h 476700"/>
                <a:gd name="connsiteX25" fmla="*/ 177800 w 1367620"/>
                <a:gd name="connsiteY25" fmla="*/ 220133 h 476700"/>
                <a:gd name="connsiteX26" fmla="*/ 201083 w 1367620"/>
                <a:gd name="connsiteY26" fmla="*/ 224366 h 476700"/>
                <a:gd name="connsiteX27" fmla="*/ 220133 w 1367620"/>
                <a:gd name="connsiteY27" fmla="*/ 228600 h 476700"/>
                <a:gd name="connsiteX28" fmla="*/ 232833 w 1367620"/>
                <a:gd name="connsiteY28" fmla="*/ 230716 h 476700"/>
                <a:gd name="connsiteX29" fmla="*/ 241300 w 1367620"/>
                <a:gd name="connsiteY29" fmla="*/ 232833 h 476700"/>
                <a:gd name="connsiteX30" fmla="*/ 247650 w 1367620"/>
                <a:gd name="connsiteY30" fmla="*/ 234950 h 476700"/>
                <a:gd name="connsiteX31" fmla="*/ 298450 w 1367620"/>
                <a:gd name="connsiteY31" fmla="*/ 237066 h 476700"/>
                <a:gd name="connsiteX32" fmla="*/ 315383 w 1367620"/>
                <a:gd name="connsiteY32" fmla="*/ 247650 h 476700"/>
                <a:gd name="connsiteX33" fmla="*/ 330200 w 1367620"/>
                <a:gd name="connsiteY33" fmla="*/ 262466 h 476700"/>
                <a:gd name="connsiteX34" fmla="*/ 336550 w 1367620"/>
                <a:gd name="connsiteY34" fmla="*/ 277283 h 476700"/>
                <a:gd name="connsiteX35" fmla="*/ 342900 w 1367620"/>
                <a:gd name="connsiteY35" fmla="*/ 281516 h 476700"/>
                <a:gd name="connsiteX36" fmla="*/ 374650 w 1367620"/>
                <a:gd name="connsiteY36" fmla="*/ 279400 h 476700"/>
                <a:gd name="connsiteX37" fmla="*/ 381000 w 1367620"/>
                <a:gd name="connsiteY37" fmla="*/ 266700 h 476700"/>
                <a:gd name="connsiteX38" fmla="*/ 395816 w 1367620"/>
                <a:gd name="connsiteY38" fmla="*/ 256116 h 476700"/>
                <a:gd name="connsiteX39" fmla="*/ 397933 w 1367620"/>
                <a:gd name="connsiteY39" fmla="*/ 262466 h 476700"/>
                <a:gd name="connsiteX40" fmla="*/ 402166 w 1367620"/>
                <a:gd name="connsiteY40" fmla="*/ 279400 h 476700"/>
                <a:gd name="connsiteX41" fmla="*/ 408516 w 1367620"/>
                <a:gd name="connsiteY41" fmla="*/ 281516 h 476700"/>
                <a:gd name="connsiteX42" fmla="*/ 421216 w 1367620"/>
                <a:gd name="connsiteY42" fmla="*/ 270933 h 476700"/>
                <a:gd name="connsiteX43" fmla="*/ 440266 w 1367620"/>
                <a:gd name="connsiteY43" fmla="*/ 264583 h 476700"/>
                <a:gd name="connsiteX44" fmla="*/ 446616 w 1367620"/>
                <a:gd name="connsiteY44" fmla="*/ 260350 h 476700"/>
                <a:gd name="connsiteX45" fmla="*/ 472016 w 1367620"/>
                <a:gd name="connsiteY45" fmla="*/ 254000 h 476700"/>
                <a:gd name="connsiteX46" fmla="*/ 486833 w 1367620"/>
                <a:gd name="connsiteY46" fmla="*/ 249766 h 476700"/>
                <a:gd name="connsiteX47" fmla="*/ 497416 w 1367620"/>
                <a:gd name="connsiteY47" fmla="*/ 247650 h 476700"/>
                <a:gd name="connsiteX48" fmla="*/ 510116 w 1367620"/>
                <a:gd name="connsiteY48" fmla="*/ 251883 h 476700"/>
                <a:gd name="connsiteX49" fmla="*/ 516466 w 1367620"/>
                <a:gd name="connsiteY49" fmla="*/ 256116 h 476700"/>
                <a:gd name="connsiteX50" fmla="*/ 520700 w 1367620"/>
                <a:gd name="connsiteY50" fmla="*/ 260350 h 476700"/>
                <a:gd name="connsiteX51" fmla="*/ 527050 w 1367620"/>
                <a:gd name="connsiteY51" fmla="*/ 262466 h 476700"/>
                <a:gd name="connsiteX52" fmla="*/ 552450 w 1367620"/>
                <a:gd name="connsiteY52" fmla="*/ 258233 h 476700"/>
                <a:gd name="connsiteX53" fmla="*/ 558800 w 1367620"/>
                <a:gd name="connsiteY53" fmla="*/ 254000 h 476700"/>
                <a:gd name="connsiteX54" fmla="*/ 563033 w 1367620"/>
                <a:gd name="connsiteY54" fmla="*/ 249766 h 476700"/>
                <a:gd name="connsiteX55" fmla="*/ 567266 w 1367620"/>
                <a:gd name="connsiteY55" fmla="*/ 237066 h 476700"/>
                <a:gd name="connsiteX56" fmla="*/ 571500 w 1367620"/>
                <a:gd name="connsiteY56" fmla="*/ 232833 h 476700"/>
                <a:gd name="connsiteX57" fmla="*/ 575733 w 1367620"/>
                <a:gd name="connsiteY57" fmla="*/ 226483 h 476700"/>
                <a:gd name="connsiteX58" fmla="*/ 588433 w 1367620"/>
                <a:gd name="connsiteY58" fmla="*/ 220133 h 476700"/>
                <a:gd name="connsiteX59" fmla="*/ 603250 w 1367620"/>
                <a:gd name="connsiteY59" fmla="*/ 226483 h 476700"/>
                <a:gd name="connsiteX60" fmla="*/ 618066 w 1367620"/>
                <a:gd name="connsiteY60" fmla="*/ 237066 h 476700"/>
                <a:gd name="connsiteX61" fmla="*/ 632883 w 1367620"/>
                <a:gd name="connsiteY61" fmla="*/ 245533 h 476700"/>
                <a:gd name="connsiteX62" fmla="*/ 639233 w 1367620"/>
                <a:gd name="connsiteY62" fmla="*/ 251883 h 476700"/>
                <a:gd name="connsiteX63" fmla="*/ 641350 w 1367620"/>
                <a:gd name="connsiteY63" fmla="*/ 289983 h 476700"/>
                <a:gd name="connsiteX64" fmla="*/ 654050 w 1367620"/>
                <a:gd name="connsiteY64" fmla="*/ 285750 h 476700"/>
                <a:gd name="connsiteX65" fmla="*/ 677333 w 1367620"/>
                <a:gd name="connsiteY65" fmla="*/ 298450 h 476700"/>
                <a:gd name="connsiteX66" fmla="*/ 679450 w 1367620"/>
                <a:gd name="connsiteY66" fmla="*/ 304800 h 476700"/>
                <a:gd name="connsiteX67" fmla="*/ 677333 w 1367620"/>
                <a:gd name="connsiteY67" fmla="*/ 321733 h 476700"/>
                <a:gd name="connsiteX68" fmla="*/ 673100 w 1367620"/>
                <a:gd name="connsiteY68" fmla="*/ 334433 h 476700"/>
                <a:gd name="connsiteX69" fmla="*/ 675216 w 1367620"/>
                <a:gd name="connsiteY69" fmla="*/ 340783 h 476700"/>
                <a:gd name="connsiteX70" fmla="*/ 690033 w 1367620"/>
                <a:gd name="connsiteY70" fmla="*/ 334433 h 476700"/>
                <a:gd name="connsiteX71" fmla="*/ 702733 w 1367620"/>
                <a:gd name="connsiteY71" fmla="*/ 330200 h 476700"/>
                <a:gd name="connsiteX72" fmla="*/ 719666 w 1367620"/>
                <a:gd name="connsiteY72" fmla="*/ 321733 h 476700"/>
                <a:gd name="connsiteX73" fmla="*/ 726016 w 1367620"/>
                <a:gd name="connsiteY73" fmla="*/ 317500 h 476700"/>
                <a:gd name="connsiteX74" fmla="*/ 742950 w 1367620"/>
                <a:gd name="connsiteY74" fmla="*/ 313266 h 476700"/>
                <a:gd name="connsiteX75" fmla="*/ 751416 w 1367620"/>
                <a:gd name="connsiteY75" fmla="*/ 311150 h 476700"/>
                <a:gd name="connsiteX76" fmla="*/ 757766 w 1367620"/>
                <a:gd name="connsiteY76" fmla="*/ 309033 h 476700"/>
                <a:gd name="connsiteX77" fmla="*/ 766233 w 1367620"/>
                <a:gd name="connsiteY77" fmla="*/ 306916 h 476700"/>
                <a:gd name="connsiteX78" fmla="*/ 772583 w 1367620"/>
                <a:gd name="connsiteY78" fmla="*/ 304800 h 476700"/>
                <a:gd name="connsiteX79" fmla="*/ 783166 w 1367620"/>
                <a:gd name="connsiteY79" fmla="*/ 302683 h 476700"/>
                <a:gd name="connsiteX80" fmla="*/ 797983 w 1367620"/>
                <a:gd name="connsiteY80" fmla="*/ 298450 h 476700"/>
                <a:gd name="connsiteX81" fmla="*/ 810683 w 1367620"/>
                <a:gd name="connsiteY81" fmla="*/ 296333 h 476700"/>
                <a:gd name="connsiteX82" fmla="*/ 823383 w 1367620"/>
                <a:gd name="connsiteY82" fmla="*/ 289983 h 476700"/>
                <a:gd name="connsiteX83" fmla="*/ 829733 w 1367620"/>
                <a:gd name="connsiteY83" fmla="*/ 287866 h 476700"/>
                <a:gd name="connsiteX84" fmla="*/ 842433 w 1367620"/>
                <a:gd name="connsiteY84" fmla="*/ 289983 h 476700"/>
                <a:gd name="connsiteX85" fmla="*/ 848783 w 1367620"/>
                <a:gd name="connsiteY85" fmla="*/ 298450 h 476700"/>
                <a:gd name="connsiteX86" fmla="*/ 855133 w 1367620"/>
                <a:gd name="connsiteY86" fmla="*/ 302683 h 476700"/>
                <a:gd name="connsiteX87" fmla="*/ 867833 w 1367620"/>
                <a:gd name="connsiteY87" fmla="*/ 317500 h 476700"/>
                <a:gd name="connsiteX88" fmla="*/ 874183 w 1367620"/>
                <a:gd name="connsiteY88" fmla="*/ 321733 h 476700"/>
                <a:gd name="connsiteX89" fmla="*/ 878416 w 1367620"/>
                <a:gd name="connsiteY89" fmla="*/ 368300 h 476700"/>
                <a:gd name="connsiteX90" fmla="*/ 882650 w 1367620"/>
                <a:gd name="connsiteY90" fmla="*/ 376766 h 476700"/>
                <a:gd name="connsiteX91" fmla="*/ 884766 w 1367620"/>
                <a:gd name="connsiteY91" fmla="*/ 383116 h 476700"/>
                <a:gd name="connsiteX92" fmla="*/ 886883 w 1367620"/>
                <a:gd name="connsiteY92" fmla="*/ 391583 h 476700"/>
                <a:gd name="connsiteX93" fmla="*/ 893233 w 1367620"/>
                <a:gd name="connsiteY93" fmla="*/ 395816 h 476700"/>
                <a:gd name="connsiteX94" fmla="*/ 897466 w 1367620"/>
                <a:gd name="connsiteY94" fmla="*/ 402166 h 476700"/>
                <a:gd name="connsiteX95" fmla="*/ 903816 w 1367620"/>
                <a:gd name="connsiteY95" fmla="*/ 404283 h 476700"/>
                <a:gd name="connsiteX96" fmla="*/ 922866 w 1367620"/>
                <a:gd name="connsiteY96" fmla="*/ 406400 h 476700"/>
                <a:gd name="connsiteX97" fmla="*/ 931333 w 1367620"/>
                <a:gd name="connsiteY97" fmla="*/ 410633 h 476700"/>
                <a:gd name="connsiteX98" fmla="*/ 952500 w 1367620"/>
                <a:gd name="connsiteY98" fmla="*/ 427566 h 476700"/>
                <a:gd name="connsiteX99" fmla="*/ 956733 w 1367620"/>
                <a:gd name="connsiteY99" fmla="*/ 431800 h 476700"/>
                <a:gd name="connsiteX100" fmla="*/ 971550 w 1367620"/>
                <a:gd name="connsiteY100" fmla="*/ 436033 h 476700"/>
                <a:gd name="connsiteX101" fmla="*/ 986366 w 1367620"/>
                <a:gd name="connsiteY101" fmla="*/ 442383 h 476700"/>
                <a:gd name="connsiteX102" fmla="*/ 990600 w 1367620"/>
                <a:gd name="connsiteY102" fmla="*/ 446616 h 476700"/>
                <a:gd name="connsiteX103" fmla="*/ 1005416 w 1367620"/>
                <a:gd name="connsiteY103" fmla="*/ 452966 h 476700"/>
                <a:gd name="connsiteX104" fmla="*/ 1011766 w 1367620"/>
                <a:gd name="connsiteY104" fmla="*/ 457200 h 476700"/>
                <a:gd name="connsiteX105" fmla="*/ 1030816 w 1367620"/>
                <a:gd name="connsiteY105" fmla="*/ 465666 h 476700"/>
                <a:gd name="connsiteX106" fmla="*/ 1041400 w 1367620"/>
                <a:gd name="connsiteY106" fmla="*/ 467783 h 476700"/>
                <a:gd name="connsiteX107" fmla="*/ 1051983 w 1367620"/>
                <a:gd name="connsiteY107" fmla="*/ 476250 h 476700"/>
                <a:gd name="connsiteX108" fmla="*/ 1054100 w 1367620"/>
                <a:gd name="connsiteY108" fmla="*/ 469900 h 476700"/>
                <a:gd name="connsiteX109" fmla="*/ 1051983 w 1367620"/>
                <a:gd name="connsiteY109" fmla="*/ 459316 h 476700"/>
                <a:gd name="connsiteX110" fmla="*/ 1047750 w 1367620"/>
                <a:gd name="connsiteY110" fmla="*/ 446616 h 476700"/>
                <a:gd name="connsiteX111" fmla="*/ 1045633 w 1367620"/>
                <a:gd name="connsiteY111" fmla="*/ 438150 h 476700"/>
                <a:gd name="connsiteX112" fmla="*/ 1047750 w 1367620"/>
                <a:gd name="connsiteY112" fmla="*/ 414866 h 476700"/>
                <a:gd name="connsiteX113" fmla="*/ 1054100 w 1367620"/>
                <a:gd name="connsiteY113" fmla="*/ 412750 h 476700"/>
                <a:gd name="connsiteX114" fmla="*/ 1056216 w 1367620"/>
                <a:gd name="connsiteY114" fmla="*/ 404283 h 476700"/>
                <a:gd name="connsiteX115" fmla="*/ 1066800 w 1367620"/>
                <a:gd name="connsiteY115" fmla="*/ 397933 h 476700"/>
                <a:gd name="connsiteX116" fmla="*/ 1075266 w 1367620"/>
                <a:gd name="connsiteY116" fmla="*/ 393700 h 476700"/>
                <a:gd name="connsiteX117" fmla="*/ 1079500 w 1367620"/>
                <a:gd name="connsiteY117" fmla="*/ 389466 h 476700"/>
                <a:gd name="connsiteX118" fmla="*/ 1090083 w 1367620"/>
                <a:gd name="connsiteY118" fmla="*/ 385233 h 476700"/>
                <a:gd name="connsiteX119" fmla="*/ 1096433 w 1367620"/>
                <a:gd name="connsiteY119" fmla="*/ 378883 h 476700"/>
                <a:gd name="connsiteX120" fmla="*/ 1109133 w 1367620"/>
                <a:gd name="connsiteY120" fmla="*/ 370416 h 476700"/>
                <a:gd name="connsiteX121" fmla="*/ 1115483 w 1367620"/>
                <a:gd name="connsiteY121" fmla="*/ 364066 h 476700"/>
                <a:gd name="connsiteX122" fmla="*/ 1123950 w 1367620"/>
                <a:gd name="connsiteY122" fmla="*/ 347133 h 476700"/>
                <a:gd name="connsiteX123" fmla="*/ 1126066 w 1367620"/>
                <a:gd name="connsiteY123" fmla="*/ 334433 h 476700"/>
                <a:gd name="connsiteX124" fmla="*/ 1128183 w 1367620"/>
                <a:gd name="connsiteY124" fmla="*/ 328083 h 476700"/>
                <a:gd name="connsiteX125" fmla="*/ 1126066 w 1367620"/>
                <a:gd name="connsiteY125" fmla="*/ 281516 h 476700"/>
                <a:gd name="connsiteX126" fmla="*/ 1121833 w 1367620"/>
                <a:gd name="connsiteY126" fmla="*/ 273050 h 476700"/>
                <a:gd name="connsiteX127" fmla="*/ 1119716 w 1367620"/>
                <a:gd name="connsiteY127" fmla="*/ 266700 h 476700"/>
                <a:gd name="connsiteX128" fmla="*/ 1115483 w 1367620"/>
                <a:gd name="connsiteY128" fmla="*/ 260350 h 476700"/>
                <a:gd name="connsiteX129" fmla="*/ 1111250 w 1367620"/>
                <a:gd name="connsiteY129" fmla="*/ 243416 h 476700"/>
                <a:gd name="connsiteX130" fmla="*/ 1109133 w 1367620"/>
                <a:gd name="connsiteY130" fmla="*/ 234950 h 476700"/>
                <a:gd name="connsiteX131" fmla="*/ 1104900 w 1367620"/>
                <a:gd name="connsiteY131" fmla="*/ 215900 h 476700"/>
                <a:gd name="connsiteX132" fmla="*/ 1100666 w 1367620"/>
                <a:gd name="connsiteY132" fmla="*/ 196850 h 476700"/>
                <a:gd name="connsiteX133" fmla="*/ 1092200 w 1367620"/>
                <a:gd name="connsiteY133" fmla="*/ 182033 h 476700"/>
                <a:gd name="connsiteX134" fmla="*/ 1083733 w 1367620"/>
                <a:gd name="connsiteY134" fmla="*/ 169333 h 476700"/>
                <a:gd name="connsiteX135" fmla="*/ 1083733 w 1367620"/>
                <a:gd name="connsiteY135" fmla="*/ 150283 h 476700"/>
                <a:gd name="connsiteX136" fmla="*/ 1098550 w 1367620"/>
                <a:gd name="connsiteY136" fmla="*/ 148166 h 476700"/>
                <a:gd name="connsiteX137" fmla="*/ 1111250 w 1367620"/>
                <a:gd name="connsiteY137" fmla="*/ 141816 h 476700"/>
                <a:gd name="connsiteX138" fmla="*/ 1117600 w 1367620"/>
                <a:gd name="connsiteY138" fmla="*/ 137583 h 476700"/>
                <a:gd name="connsiteX139" fmla="*/ 1123950 w 1367620"/>
                <a:gd name="connsiteY139" fmla="*/ 135466 h 476700"/>
                <a:gd name="connsiteX140" fmla="*/ 1130300 w 1367620"/>
                <a:gd name="connsiteY140" fmla="*/ 131233 h 476700"/>
                <a:gd name="connsiteX141" fmla="*/ 1140883 w 1367620"/>
                <a:gd name="connsiteY141" fmla="*/ 129116 h 476700"/>
                <a:gd name="connsiteX142" fmla="*/ 1162050 w 1367620"/>
                <a:gd name="connsiteY142" fmla="*/ 118533 h 476700"/>
                <a:gd name="connsiteX143" fmla="*/ 1176866 w 1367620"/>
                <a:gd name="connsiteY143" fmla="*/ 110066 h 476700"/>
                <a:gd name="connsiteX144" fmla="*/ 1181100 w 1367620"/>
                <a:gd name="connsiteY144" fmla="*/ 105833 h 476700"/>
                <a:gd name="connsiteX145" fmla="*/ 1187450 w 1367620"/>
                <a:gd name="connsiteY145" fmla="*/ 103716 h 476700"/>
                <a:gd name="connsiteX146" fmla="*/ 1191683 w 1367620"/>
                <a:gd name="connsiteY146" fmla="*/ 95250 h 476700"/>
                <a:gd name="connsiteX147" fmla="*/ 1200150 w 1367620"/>
                <a:gd name="connsiteY147" fmla="*/ 93133 h 476700"/>
                <a:gd name="connsiteX148" fmla="*/ 1212850 w 1367620"/>
                <a:gd name="connsiteY148" fmla="*/ 84666 h 476700"/>
                <a:gd name="connsiteX149" fmla="*/ 1223433 w 1367620"/>
                <a:gd name="connsiteY149" fmla="*/ 86783 h 476700"/>
                <a:gd name="connsiteX150" fmla="*/ 1236133 w 1367620"/>
                <a:gd name="connsiteY150" fmla="*/ 91016 h 476700"/>
                <a:gd name="connsiteX151" fmla="*/ 1289050 w 1367620"/>
                <a:gd name="connsiteY151" fmla="*/ 97366 h 476700"/>
                <a:gd name="connsiteX152" fmla="*/ 1297516 w 1367620"/>
                <a:gd name="connsiteY152" fmla="*/ 99483 h 476700"/>
                <a:gd name="connsiteX153" fmla="*/ 1318683 w 1367620"/>
                <a:gd name="connsiteY153" fmla="*/ 97366 h 476700"/>
                <a:gd name="connsiteX154" fmla="*/ 1322916 w 1367620"/>
                <a:gd name="connsiteY154" fmla="*/ 86783 h 476700"/>
                <a:gd name="connsiteX155" fmla="*/ 1327150 w 1367620"/>
                <a:gd name="connsiteY155" fmla="*/ 82550 h 476700"/>
                <a:gd name="connsiteX156" fmla="*/ 1331383 w 1367620"/>
                <a:gd name="connsiteY156" fmla="*/ 76200 h 476700"/>
                <a:gd name="connsiteX157" fmla="*/ 1335616 w 1367620"/>
                <a:gd name="connsiteY157" fmla="*/ 61383 h 476700"/>
                <a:gd name="connsiteX158" fmla="*/ 1337733 w 1367620"/>
                <a:gd name="connsiteY158" fmla="*/ 55033 h 476700"/>
                <a:gd name="connsiteX159" fmla="*/ 1352550 w 1367620"/>
                <a:gd name="connsiteY159" fmla="*/ 35983 h 476700"/>
                <a:gd name="connsiteX160" fmla="*/ 1354666 w 1367620"/>
                <a:gd name="connsiteY160" fmla="*/ 29633 h 476700"/>
                <a:gd name="connsiteX161" fmla="*/ 1361016 w 1367620"/>
                <a:gd name="connsiteY161" fmla="*/ 25400 h 476700"/>
                <a:gd name="connsiteX162" fmla="*/ 1365250 w 1367620"/>
                <a:gd name="connsiteY162" fmla="*/ 19050 h 476700"/>
                <a:gd name="connsiteX163" fmla="*/ 1367366 w 1367620"/>
                <a:gd name="connsiteY163" fmla="*/ 0 h 4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367620" h="476700">
                  <a:moveTo>
                    <a:pt x="0" y="133350"/>
                  </a:moveTo>
                  <a:cubicBezTo>
                    <a:pt x="575" y="136800"/>
                    <a:pt x="1751" y="147932"/>
                    <a:pt x="4233" y="152400"/>
                  </a:cubicBezTo>
                  <a:cubicBezTo>
                    <a:pt x="6704" y="156848"/>
                    <a:pt x="10810" y="160376"/>
                    <a:pt x="12700" y="165100"/>
                  </a:cubicBezTo>
                  <a:cubicBezTo>
                    <a:pt x="14111" y="168628"/>
                    <a:pt x="15234" y="172285"/>
                    <a:pt x="16933" y="175683"/>
                  </a:cubicBezTo>
                  <a:cubicBezTo>
                    <a:pt x="18071" y="177958"/>
                    <a:pt x="20028" y="179758"/>
                    <a:pt x="21166" y="182033"/>
                  </a:cubicBezTo>
                  <a:cubicBezTo>
                    <a:pt x="22164" y="184029"/>
                    <a:pt x="22285" y="186387"/>
                    <a:pt x="23283" y="188383"/>
                  </a:cubicBezTo>
                  <a:cubicBezTo>
                    <a:pt x="24421" y="190658"/>
                    <a:pt x="26378" y="192458"/>
                    <a:pt x="27516" y="194733"/>
                  </a:cubicBezTo>
                  <a:cubicBezTo>
                    <a:pt x="30085" y="199872"/>
                    <a:pt x="30300" y="206351"/>
                    <a:pt x="31750" y="211666"/>
                  </a:cubicBezTo>
                  <a:cubicBezTo>
                    <a:pt x="32924" y="215971"/>
                    <a:pt x="32828" y="221210"/>
                    <a:pt x="35983" y="224366"/>
                  </a:cubicBezTo>
                  <a:lnTo>
                    <a:pt x="40216" y="228600"/>
                  </a:lnTo>
                  <a:cubicBezTo>
                    <a:pt x="40922" y="232833"/>
                    <a:pt x="40590" y="237378"/>
                    <a:pt x="42333" y="241300"/>
                  </a:cubicBezTo>
                  <a:cubicBezTo>
                    <a:pt x="43549" y="244035"/>
                    <a:pt x="46767" y="245350"/>
                    <a:pt x="48683" y="247650"/>
                  </a:cubicBezTo>
                  <a:cubicBezTo>
                    <a:pt x="56047" y="256488"/>
                    <a:pt x="48842" y="252642"/>
                    <a:pt x="59266" y="256116"/>
                  </a:cubicBezTo>
                  <a:cubicBezTo>
                    <a:pt x="62794" y="255411"/>
                    <a:pt x="66562" y="255461"/>
                    <a:pt x="69850" y="254000"/>
                  </a:cubicBezTo>
                  <a:cubicBezTo>
                    <a:pt x="97615" y="241661"/>
                    <a:pt x="60897" y="252005"/>
                    <a:pt x="86783" y="245533"/>
                  </a:cubicBezTo>
                  <a:cubicBezTo>
                    <a:pt x="88900" y="244122"/>
                    <a:pt x="90858" y="242438"/>
                    <a:pt x="93133" y="241300"/>
                  </a:cubicBezTo>
                  <a:cubicBezTo>
                    <a:pt x="95129" y="240302"/>
                    <a:pt x="97905" y="240761"/>
                    <a:pt x="99483" y="239183"/>
                  </a:cubicBezTo>
                  <a:cubicBezTo>
                    <a:pt x="110042" y="228624"/>
                    <a:pt x="91036" y="236118"/>
                    <a:pt x="107950" y="228600"/>
                  </a:cubicBezTo>
                  <a:cubicBezTo>
                    <a:pt x="112028" y="226788"/>
                    <a:pt x="120650" y="224366"/>
                    <a:pt x="120650" y="224366"/>
                  </a:cubicBezTo>
                  <a:cubicBezTo>
                    <a:pt x="122767" y="222249"/>
                    <a:pt x="125661" y="220693"/>
                    <a:pt x="127000" y="218016"/>
                  </a:cubicBezTo>
                  <a:cubicBezTo>
                    <a:pt x="128609" y="214798"/>
                    <a:pt x="128244" y="210923"/>
                    <a:pt x="129116" y="207433"/>
                  </a:cubicBezTo>
                  <a:cubicBezTo>
                    <a:pt x="129657" y="205268"/>
                    <a:pt x="130527" y="203200"/>
                    <a:pt x="131233" y="201083"/>
                  </a:cubicBezTo>
                  <a:cubicBezTo>
                    <a:pt x="132001" y="201211"/>
                    <a:pt x="149803" y="203832"/>
                    <a:pt x="152400" y="205316"/>
                  </a:cubicBezTo>
                  <a:cubicBezTo>
                    <a:pt x="154999" y="206801"/>
                    <a:pt x="156133" y="210212"/>
                    <a:pt x="158750" y="211666"/>
                  </a:cubicBezTo>
                  <a:cubicBezTo>
                    <a:pt x="162651" y="213833"/>
                    <a:pt x="167737" y="213425"/>
                    <a:pt x="171450" y="215900"/>
                  </a:cubicBezTo>
                  <a:cubicBezTo>
                    <a:pt x="173567" y="217311"/>
                    <a:pt x="175462" y="219131"/>
                    <a:pt x="177800" y="220133"/>
                  </a:cubicBezTo>
                  <a:cubicBezTo>
                    <a:pt x="183165" y="222433"/>
                    <a:pt x="197006" y="223602"/>
                    <a:pt x="201083" y="224366"/>
                  </a:cubicBezTo>
                  <a:cubicBezTo>
                    <a:pt x="207477" y="225565"/>
                    <a:pt x="213754" y="227324"/>
                    <a:pt x="220133" y="228600"/>
                  </a:cubicBezTo>
                  <a:cubicBezTo>
                    <a:pt x="224341" y="229442"/>
                    <a:pt x="228625" y="229874"/>
                    <a:pt x="232833" y="230716"/>
                  </a:cubicBezTo>
                  <a:cubicBezTo>
                    <a:pt x="235686" y="231286"/>
                    <a:pt x="238503" y="232034"/>
                    <a:pt x="241300" y="232833"/>
                  </a:cubicBezTo>
                  <a:cubicBezTo>
                    <a:pt x="243445" y="233446"/>
                    <a:pt x="245425" y="234785"/>
                    <a:pt x="247650" y="234950"/>
                  </a:cubicBezTo>
                  <a:cubicBezTo>
                    <a:pt x="264552" y="236202"/>
                    <a:pt x="281517" y="236361"/>
                    <a:pt x="298450" y="237066"/>
                  </a:cubicBezTo>
                  <a:cubicBezTo>
                    <a:pt x="319450" y="244067"/>
                    <a:pt x="305319" y="236468"/>
                    <a:pt x="315383" y="247650"/>
                  </a:cubicBezTo>
                  <a:cubicBezTo>
                    <a:pt x="320056" y="252842"/>
                    <a:pt x="330200" y="262466"/>
                    <a:pt x="330200" y="262466"/>
                  </a:cubicBezTo>
                  <a:cubicBezTo>
                    <a:pt x="331671" y="266880"/>
                    <a:pt x="333642" y="273793"/>
                    <a:pt x="336550" y="277283"/>
                  </a:cubicBezTo>
                  <a:cubicBezTo>
                    <a:pt x="338179" y="279237"/>
                    <a:pt x="340783" y="280105"/>
                    <a:pt x="342900" y="281516"/>
                  </a:cubicBezTo>
                  <a:cubicBezTo>
                    <a:pt x="353483" y="280811"/>
                    <a:pt x="364325" y="281829"/>
                    <a:pt x="374650" y="279400"/>
                  </a:cubicBezTo>
                  <a:cubicBezTo>
                    <a:pt x="379161" y="278339"/>
                    <a:pt x="378920" y="269196"/>
                    <a:pt x="381000" y="266700"/>
                  </a:cubicBezTo>
                  <a:cubicBezTo>
                    <a:pt x="382640" y="264732"/>
                    <a:pt x="392921" y="258046"/>
                    <a:pt x="395816" y="256116"/>
                  </a:cubicBezTo>
                  <a:cubicBezTo>
                    <a:pt x="396522" y="258233"/>
                    <a:pt x="397346" y="260313"/>
                    <a:pt x="397933" y="262466"/>
                  </a:cubicBezTo>
                  <a:cubicBezTo>
                    <a:pt x="399464" y="268079"/>
                    <a:pt x="396646" y="277561"/>
                    <a:pt x="402166" y="279400"/>
                  </a:cubicBezTo>
                  <a:lnTo>
                    <a:pt x="408516" y="281516"/>
                  </a:lnTo>
                  <a:cubicBezTo>
                    <a:pt x="412752" y="277281"/>
                    <a:pt x="415560" y="274075"/>
                    <a:pt x="421216" y="270933"/>
                  </a:cubicBezTo>
                  <a:cubicBezTo>
                    <a:pt x="427734" y="267312"/>
                    <a:pt x="433294" y="266326"/>
                    <a:pt x="440266" y="264583"/>
                  </a:cubicBezTo>
                  <a:cubicBezTo>
                    <a:pt x="442383" y="263172"/>
                    <a:pt x="444291" y="261383"/>
                    <a:pt x="446616" y="260350"/>
                  </a:cubicBezTo>
                  <a:cubicBezTo>
                    <a:pt x="458194" y="255204"/>
                    <a:pt x="459909" y="256421"/>
                    <a:pt x="472016" y="254000"/>
                  </a:cubicBezTo>
                  <a:cubicBezTo>
                    <a:pt x="491818" y="250040"/>
                    <a:pt x="470690" y="253802"/>
                    <a:pt x="486833" y="249766"/>
                  </a:cubicBezTo>
                  <a:cubicBezTo>
                    <a:pt x="490323" y="248894"/>
                    <a:pt x="493888" y="248355"/>
                    <a:pt x="497416" y="247650"/>
                  </a:cubicBezTo>
                  <a:cubicBezTo>
                    <a:pt x="501649" y="249061"/>
                    <a:pt x="506403" y="249408"/>
                    <a:pt x="510116" y="251883"/>
                  </a:cubicBezTo>
                  <a:cubicBezTo>
                    <a:pt x="512233" y="253294"/>
                    <a:pt x="514480" y="254527"/>
                    <a:pt x="516466" y="256116"/>
                  </a:cubicBezTo>
                  <a:cubicBezTo>
                    <a:pt x="518025" y="257363"/>
                    <a:pt x="518988" y="259323"/>
                    <a:pt x="520700" y="260350"/>
                  </a:cubicBezTo>
                  <a:cubicBezTo>
                    <a:pt x="522613" y="261498"/>
                    <a:pt x="524933" y="261761"/>
                    <a:pt x="527050" y="262466"/>
                  </a:cubicBezTo>
                  <a:cubicBezTo>
                    <a:pt x="533093" y="261795"/>
                    <a:pt x="545356" y="261780"/>
                    <a:pt x="552450" y="258233"/>
                  </a:cubicBezTo>
                  <a:cubicBezTo>
                    <a:pt x="554725" y="257095"/>
                    <a:pt x="556814" y="255589"/>
                    <a:pt x="558800" y="254000"/>
                  </a:cubicBezTo>
                  <a:cubicBezTo>
                    <a:pt x="560358" y="252753"/>
                    <a:pt x="561622" y="251177"/>
                    <a:pt x="563033" y="249766"/>
                  </a:cubicBezTo>
                  <a:cubicBezTo>
                    <a:pt x="564444" y="245533"/>
                    <a:pt x="564110" y="240221"/>
                    <a:pt x="567266" y="237066"/>
                  </a:cubicBezTo>
                  <a:cubicBezTo>
                    <a:pt x="568677" y="235655"/>
                    <a:pt x="570253" y="234391"/>
                    <a:pt x="571500" y="232833"/>
                  </a:cubicBezTo>
                  <a:cubicBezTo>
                    <a:pt x="573089" y="230847"/>
                    <a:pt x="573934" y="228282"/>
                    <a:pt x="575733" y="226483"/>
                  </a:cubicBezTo>
                  <a:cubicBezTo>
                    <a:pt x="579835" y="222381"/>
                    <a:pt x="583270" y="221854"/>
                    <a:pt x="588433" y="220133"/>
                  </a:cubicBezTo>
                  <a:cubicBezTo>
                    <a:pt x="594604" y="222190"/>
                    <a:pt x="597274" y="222748"/>
                    <a:pt x="603250" y="226483"/>
                  </a:cubicBezTo>
                  <a:cubicBezTo>
                    <a:pt x="615391" y="234071"/>
                    <a:pt x="607598" y="231084"/>
                    <a:pt x="618066" y="237066"/>
                  </a:cubicBezTo>
                  <a:cubicBezTo>
                    <a:pt x="624649" y="240828"/>
                    <a:pt x="627260" y="240848"/>
                    <a:pt x="632883" y="245533"/>
                  </a:cubicBezTo>
                  <a:cubicBezTo>
                    <a:pt x="635183" y="247449"/>
                    <a:pt x="637116" y="249766"/>
                    <a:pt x="639233" y="251883"/>
                  </a:cubicBezTo>
                  <a:cubicBezTo>
                    <a:pt x="639939" y="264583"/>
                    <a:pt x="636252" y="278330"/>
                    <a:pt x="641350" y="289983"/>
                  </a:cubicBezTo>
                  <a:cubicBezTo>
                    <a:pt x="643139" y="294071"/>
                    <a:pt x="654050" y="285750"/>
                    <a:pt x="654050" y="285750"/>
                  </a:cubicBezTo>
                  <a:cubicBezTo>
                    <a:pt x="680569" y="288401"/>
                    <a:pt x="672926" y="280823"/>
                    <a:pt x="677333" y="298450"/>
                  </a:cubicBezTo>
                  <a:cubicBezTo>
                    <a:pt x="677874" y="300615"/>
                    <a:pt x="678744" y="302683"/>
                    <a:pt x="679450" y="304800"/>
                  </a:cubicBezTo>
                  <a:cubicBezTo>
                    <a:pt x="678744" y="310444"/>
                    <a:pt x="678525" y="316171"/>
                    <a:pt x="677333" y="321733"/>
                  </a:cubicBezTo>
                  <a:cubicBezTo>
                    <a:pt x="676398" y="326096"/>
                    <a:pt x="673100" y="334433"/>
                    <a:pt x="673100" y="334433"/>
                  </a:cubicBezTo>
                  <a:cubicBezTo>
                    <a:pt x="673805" y="336550"/>
                    <a:pt x="673144" y="339954"/>
                    <a:pt x="675216" y="340783"/>
                  </a:cubicBezTo>
                  <a:cubicBezTo>
                    <a:pt x="680373" y="342846"/>
                    <a:pt x="686315" y="336085"/>
                    <a:pt x="690033" y="334433"/>
                  </a:cubicBezTo>
                  <a:cubicBezTo>
                    <a:pt x="694111" y="332621"/>
                    <a:pt x="702733" y="330200"/>
                    <a:pt x="702733" y="330200"/>
                  </a:cubicBezTo>
                  <a:cubicBezTo>
                    <a:pt x="716641" y="316288"/>
                    <a:pt x="690493" y="341180"/>
                    <a:pt x="719666" y="321733"/>
                  </a:cubicBezTo>
                  <a:cubicBezTo>
                    <a:pt x="721783" y="320322"/>
                    <a:pt x="723741" y="318638"/>
                    <a:pt x="726016" y="317500"/>
                  </a:cubicBezTo>
                  <a:cubicBezTo>
                    <a:pt x="730556" y="315230"/>
                    <a:pt x="738601" y="314232"/>
                    <a:pt x="742950" y="313266"/>
                  </a:cubicBezTo>
                  <a:cubicBezTo>
                    <a:pt x="745790" y="312635"/>
                    <a:pt x="748619" y="311949"/>
                    <a:pt x="751416" y="311150"/>
                  </a:cubicBezTo>
                  <a:cubicBezTo>
                    <a:pt x="753561" y="310537"/>
                    <a:pt x="755621" y="309646"/>
                    <a:pt x="757766" y="309033"/>
                  </a:cubicBezTo>
                  <a:cubicBezTo>
                    <a:pt x="760563" y="308234"/>
                    <a:pt x="763436" y="307715"/>
                    <a:pt x="766233" y="306916"/>
                  </a:cubicBezTo>
                  <a:cubicBezTo>
                    <a:pt x="768378" y="306303"/>
                    <a:pt x="770419" y="305341"/>
                    <a:pt x="772583" y="304800"/>
                  </a:cubicBezTo>
                  <a:cubicBezTo>
                    <a:pt x="776073" y="303928"/>
                    <a:pt x="779676" y="303556"/>
                    <a:pt x="783166" y="302683"/>
                  </a:cubicBezTo>
                  <a:cubicBezTo>
                    <a:pt x="799309" y="298647"/>
                    <a:pt x="778182" y="302410"/>
                    <a:pt x="797983" y="298450"/>
                  </a:cubicBezTo>
                  <a:cubicBezTo>
                    <a:pt x="802191" y="297608"/>
                    <a:pt x="806493" y="297264"/>
                    <a:pt x="810683" y="296333"/>
                  </a:cubicBezTo>
                  <a:cubicBezTo>
                    <a:pt x="820258" y="294205"/>
                    <a:pt x="814251" y="294549"/>
                    <a:pt x="823383" y="289983"/>
                  </a:cubicBezTo>
                  <a:cubicBezTo>
                    <a:pt x="825379" y="288985"/>
                    <a:pt x="827616" y="288572"/>
                    <a:pt x="829733" y="287866"/>
                  </a:cubicBezTo>
                  <a:cubicBezTo>
                    <a:pt x="833966" y="288572"/>
                    <a:pt x="838681" y="287899"/>
                    <a:pt x="842433" y="289983"/>
                  </a:cubicBezTo>
                  <a:cubicBezTo>
                    <a:pt x="845517" y="291696"/>
                    <a:pt x="846288" y="295955"/>
                    <a:pt x="848783" y="298450"/>
                  </a:cubicBezTo>
                  <a:cubicBezTo>
                    <a:pt x="850582" y="300249"/>
                    <a:pt x="853179" y="301054"/>
                    <a:pt x="855133" y="302683"/>
                  </a:cubicBezTo>
                  <a:cubicBezTo>
                    <a:pt x="868957" y="314203"/>
                    <a:pt x="853819" y="303486"/>
                    <a:pt x="867833" y="317500"/>
                  </a:cubicBezTo>
                  <a:cubicBezTo>
                    <a:pt x="869632" y="319299"/>
                    <a:pt x="872066" y="320322"/>
                    <a:pt x="874183" y="321733"/>
                  </a:cubicBezTo>
                  <a:cubicBezTo>
                    <a:pt x="881448" y="343523"/>
                    <a:pt x="870757" y="309579"/>
                    <a:pt x="878416" y="368300"/>
                  </a:cubicBezTo>
                  <a:cubicBezTo>
                    <a:pt x="878824" y="371429"/>
                    <a:pt x="881407" y="373866"/>
                    <a:pt x="882650" y="376766"/>
                  </a:cubicBezTo>
                  <a:cubicBezTo>
                    <a:pt x="883529" y="378817"/>
                    <a:pt x="884153" y="380971"/>
                    <a:pt x="884766" y="383116"/>
                  </a:cubicBezTo>
                  <a:cubicBezTo>
                    <a:pt x="885565" y="385913"/>
                    <a:pt x="885269" y="389162"/>
                    <a:pt x="886883" y="391583"/>
                  </a:cubicBezTo>
                  <a:cubicBezTo>
                    <a:pt x="888294" y="393700"/>
                    <a:pt x="891116" y="394405"/>
                    <a:pt x="893233" y="395816"/>
                  </a:cubicBezTo>
                  <a:cubicBezTo>
                    <a:pt x="894644" y="397933"/>
                    <a:pt x="895480" y="400577"/>
                    <a:pt x="897466" y="402166"/>
                  </a:cubicBezTo>
                  <a:cubicBezTo>
                    <a:pt x="899208" y="403560"/>
                    <a:pt x="901615" y="403916"/>
                    <a:pt x="903816" y="404283"/>
                  </a:cubicBezTo>
                  <a:cubicBezTo>
                    <a:pt x="910118" y="405334"/>
                    <a:pt x="916516" y="405694"/>
                    <a:pt x="922866" y="406400"/>
                  </a:cubicBezTo>
                  <a:cubicBezTo>
                    <a:pt x="925688" y="407811"/>
                    <a:pt x="928891" y="408635"/>
                    <a:pt x="931333" y="410633"/>
                  </a:cubicBezTo>
                  <a:cubicBezTo>
                    <a:pt x="953875" y="429076"/>
                    <a:pt x="937560" y="422587"/>
                    <a:pt x="952500" y="427566"/>
                  </a:cubicBezTo>
                  <a:cubicBezTo>
                    <a:pt x="953911" y="428977"/>
                    <a:pt x="955022" y="430773"/>
                    <a:pt x="956733" y="431800"/>
                  </a:cubicBezTo>
                  <a:cubicBezTo>
                    <a:pt x="958899" y="433099"/>
                    <a:pt x="969974" y="435639"/>
                    <a:pt x="971550" y="436033"/>
                  </a:cubicBezTo>
                  <a:cubicBezTo>
                    <a:pt x="994664" y="451441"/>
                    <a:pt x="959030" y="428715"/>
                    <a:pt x="986366" y="442383"/>
                  </a:cubicBezTo>
                  <a:cubicBezTo>
                    <a:pt x="988151" y="443276"/>
                    <a:pt x="988940" y="445509"/>
                    <a:pt x="990600" y="446616"/>
                  </a:cubicBezTo>
                  <a:cubicBezTo>
                    <a:pt x="995836" y="450107"/>
                    <a:pt x="999768" y="451084"/>
                    <a:pt x="1005416" y="452966"/>
                  </a:cubicBezTo>
                  <a:cubicBezTo>
                    <a:pt x="1007533" y="454377"/>
                    <a:pt x="1009557" y="455938"/>
                    <a:pt x="1011766" y="457200"/>
                  </a:cubicBezTo>
                  <a:cubicBezTo>
                    <a:pt x="1016372" y="459832"/>
                    <a:pt x="1026044" y="464234"/>
                    <a:pt x="1030816" y="465666"/>
                  </a:cubicBezTo>
                  <a:cubicBezTo>
                    <a:pt x="1034262" y="466700"/>
                    <a:pt x="1037872" y="467077"/>
                    <a:pt x="1041400" y="467783"/>
                  </a:cubicBezTo>
                  <a:cubicBezTo>
                    <a:pt x="1042708" y="469745"/>
                    <a:pt x="1046871" y="478806"/>
                    <a:pt x="1051983" y="476250"/>
                  </a:cubicBezTo>
                  <a:cubicBezTo>
                    <a:pt x="1053979" y="475252"/>
                    <a:pt x="1053394" y="472017"/>
                    <a:pt x="1054100" y="469900"/>
                  </a:cubicBezTo>
                  <a:cubicBezTo>
                    <a:pt x="1053394" y="466372"/>
                    <a:pt x="1052930" y="462787"/>
                    <a:pt x="1051983" y="459316"/>
                  </a:cubicBezTo>
                  <a:cubicBezTo>
                    <a:pt x="1050809" y="455011"/>
                    <a:pt x="1048833" y="450945"/>
                    <a:pt x="1047750" y="446616"/>
                  </a:cubicBezTo>
                  <a:lnTo>
                    <a:pt x="1045633" y="438150"/>
                  </a:lnTo>
                  <a:cubicBezTo>
                    <a:pt x="1046339" y="430389"/>
                    <a:pt x="1045285" y="422259"/>
                    <a:pt x="1047750" y="414866"/>
                  </a:cubicBezTo>
                  <a:cubicBezTo>
                    <a:pt x="1048456" y="412749"/>
                    <a:pt x="1052706" y="414492"/>
                    <a:pt x="1054100" y="412750"/>
                  </a:cubicBezTo>
                  <a:cubicBezTo>
                    <a:pt x="1055917" y="410478"/>
                    <a:pt x="1054915" y="406885"/>
                    <a:pt x="1056216" y="404283"/>
                  </a:cubicBezTo>
                  <a:cubicBezTo>
                    <a:pt x="1058775" y="399165"/>
                    <a:pt x="1062193" y="399907"/>
                    <a:pt x="1066800" y="397933"/>
                  </a:cubicBezTo>
                  <a:cubicBezTo>
                    <a:pt x="1069700" y="396690"/>
                    <a:pt x="1072641" y="395450"/>
                    <a:pt x="1075266" y="393700"/>
                  </a:cubicBezTo>
                  <a:cubicBezTo>
                    <a:pt x="1076927" y="392593"/>
                    <a:pt x="1077767" y="390456"/>
                    <a:pt x="1079500" y="389466"/>
                  </a:cubicBezTo>
                  <a:cubicBezTo>
                    <a:pt x="1082799" y="387581"/>
                    <a:pt x="1086555" y="386644"/>
                    <a:pt x="1090083" y="385233"/>
                  </a:cubicBezTo>
                  <a:cubicBezTo>
                    <a:pt x="1092200" y="383116"/>
                    <a:pt x="1094070" y="380721"/>
                    <a:pt x="1096433" y="378883"/>
                  </a:cubicBezTo>
                  <a:cubicBezTo>
                    <a:pt x="1100449" y="375759"/>
                    <a:pt x="1105535" y="374014"/>
                    <a:pt x="1109133" y="370416"/>
                  </a:cubicBezTo>
                  <a:lnTo>
                    <a:pt x="1115483" y="364066"/>
                  </a:lnTo>
                  <a:cubicBezTo>
                    <a:pt x="1120347" y="349473"/>
                    <a:pt x="1116560" y="354521"/>
                    <a:pt x="1123950" y="347133"/>
                  </a:cubicBezTo>
                  <a:cubicBezTo>
                    <a:pt x="1124655" y="342900"/>
                    <a:pt x="1125135" y="338623"/>
                    <a:pt x="1126066" y="334433"/>
                  </a:cubicBezTo>
                  <a:cubicBezTo>
                    <a:pt x="1126550" y="332255"/>
                    <a:pt x="1128183" y="330314"/>
                    <a:pt x="1128183" y="328083"/>
                  </a:cubicBezTo>
                  <a:cubicBezTo>
                    <a:pt x="1128183" y="312545"/>
                    <a:pt x="1127847" y="296952"/>
                    <a:pt x="1126066" y="281516"/>
                  </a:cubicBezTo>
                  <a:cubicBezTo>
                    <a:pt x="1125704" y="278382"/>
                    <a:pt x="1123076" y="275950"/>
                    <a:pt x="1121833" y="273050"/>
                  </a:cubicBezTo>
                  <a:cubicBezTo>
                    <a:pt x="1120954" y="270999"/>
                    <a:pt x="1120714" y="268696"/>
                    <a:pt x="1119716" y="266700"/>
                  </a:cubicBezTo>
                  <a:cubicBezTo>
                    <a:pt x="1118578" y="264425"/>
                    <a:pt x="1116621" y="262625"/>
                    <a:pt x="1115483" y="260350"/>
                  </a:cubicBezTo>
                  <a:cubicBezTo>
                    <a:pt x="1113212" y="255807"/>
                    <a:pt x="1112217" y="247770"/>
                    <a:pt x="1111250" y="243416"/>
                  </a:cubicBezTo>
                  <a:cubicBezTo>
                    <a:pt x="1110619" y="240576"/>
                    <a:pt x="1109787" y="237784"/>
                    <a:pt x="1109133" y="234950"/>
                  </a:cubicBezTo>
                  <a:cubicBezTo>
                    <a:pt x="1107670" y="228612"/>
                    <a:pt x="1106176" y="222279"/>
                    <a:pt x="1104900" y="215900"/>
                  </a:cubicBezTo>
                  <a:cubicBezTo>
                    <a:pt x="1103816" y="210478"/>
                    <a:pt x="1103413" y="202344"/>
                    <a:pt x="1100666" y="196850"/>
                  </a:cubicBezTo>
                  <a:cubicBezTo>
                    <a:pt x="1090038" y="175594"/>
                    <a:pt x="1103332" y="208008"/>
                    <a:pt x="1092200" y="182033"/>
                  </a:cubicBezTo>
                  <a:cubicBezTo>
                    <a:pt x="1087606" y="171313"/>
                    <a:pt x="1093714" y="179314"/>
                    <a:pt x="1083733" y="169333"/>
                  </a:cubicBezTo>
                  <a:cubicBezTo>
                    <a:pt x="1082688" y="165153"/>
                    <a:pt x="1078641" y="154102"/>
                    <a:pt x="1083733" y="150283"/>
                  </a:cubicBezTo>
                  <a:cubicBezTo>
                    <a:pt x="1087724" y="147290"/>
                    <a:pt x="1093611" y="148872"/>
                    <a:pt x="1098550" y="148166"/>
                  </a:cubicBezTo>
                  <a:cubicBezTo>
                    <a:pt x="1116748" y="136035"/>
                    <a:pt x="1093723" y="150579"/>
                    <a:pt x="1111250" y="141816"/>
                  </a:cubicBezTo>
                  <a:cubicBezTo>
                    <a:pt x="1113525" y="140678"/>
                    <a:pt x="1115325" y="138721"/>
                    <a:pt x="1117600" y="137583"/>
                  </a:cubicBezTo>
                  <a:cubicBezTo>
                    <a:pt x="1119596" y="136585"/>
                    <a:pt x="1121954" y="136464"/>
                    <a:pt x="1123950" y="135466"/>
                  </a:cubicBezTo>
                  <a:cubicBezTo>
                    <a:pt x="1126225" y="134328"/>
                    <a:pt x="1127918" y="132126"/>
                    <a:pt x="1130300" y="131233"/>
                  </a:cubicBezTo>
                  <a:cubicBezTo>
                    <a:pt x="1133668" y="129970"/>
                    <a:pt x="1137355" y="129822"/>
                    <a:pt x="1140883" y="129116"/>
                  </a:cubicBezTo>
                  <a:cubicBezTo>
                    <a:pt x="1156004" y="119036"/>
                    <a:pt x="1148647" y="121884"/>
                    <a:pt x="1162050" y="118533"/>
                  </a:cubicBezTo>
                  <a:cubicBezTo>
                    <a:pt x="1176306" y="104277"/>
                    <a:pt x="1159812" y="118593"/>
                    <a:pt x="1176866" y="110066"/>
                  </a:cubicBezTo>
                  <a:cubicBezTo>
                    <a:pt x="1178651" y="109173"/>
                    <a:pt x="1179389" y="106860"/>
                    <a:pt x="1181100" y="105833"/>
                  </a:cubicBezTo>
                  <a:cubicBezTo>
                    <a:pt x="1183013" y="104685"/>
                    <a:pt x="1185333" y="104422"/>
                    <a:pt x="1187450" y="103716"/>
                  </a:cubicBezTo>
                  <a:cubicBezTo>
                    <a:pt x="1188861" y="100894"/>
                    <a:pt x="1189259" y="97270"/>
                    <a:pt x="1191683" y="95250"/>
                  </a:cubicBezTo>
                  <a:cubicBezTo>
                    <a:pt x="1193918" y="93388"/>
                    <a:pt x="1197426" y="94155"/>
                    <a:pt x="1200150" y="93133"/>
                  </a:cubicBezTo>
                  <a:cubicBezTo>
                    <a:pt x="1208351" y="90058"/>
                    <a:pt x="1207682" y="89834"/>
                    <a:pt x="1212850" y="84666"/>
                  </a:cubicBezTo>
                  <a:cubicBezTo>
                    <a:pt x="1216378" y="85372"/>
                    <a:pt x="1219962" y="85836"/>
                    <a:pt x="1223433" y="86783"/>
                  </a:cubicBezTo>
                  <a:cubicBezTo>
                    <a:pt x="1227738" y="87957"/>
                    <a:pt x="1236133" y="91016"/>
                    <a:pt x="1236133" y="91016"/>
                  </a:cubicBezTo>
                  <a:cubicBezTo>
                    <a:pt x="1252056" y="106943"/>
                    <a:pt x="1236698" y="93488"/>
                    <a:pt x="1289050" y="97366"/>
                  </a:cubicBezTo>
                  <a:cubicBezTo>
                    <a:pt x="1291951" y="97581"/>
                    <a:pt x="1294694" y="98777"/>
                    <a:pt x="1297516" y="99483"/>
                  </a:cubicBezTo>
                  <a:cubicBezTo>
                    <a:pt x="1304572" y="98777"/>
                    <a:pt x="1312341" y="100537"/>
                    <a:pt x="1318683" y="97366"/>
                  </a:cubicBezTo>
                  <a:cubicBezTo>
                    <a:pt x="1322081" y="95667"/>
                    <a:pt x="1321031" y="90082"/>
                    <a:pt x="1322916" y="86783"/>
                  </a:cubicBezTo>
                  <a:cubicBezTo>
                    <a:pt x="1323906" y="85050"/>
                    <a:pt x="1325903" y="84108"/>
                    <a:pt x="1327150" y="82550"/>
                  </a:cubicBezTo>
                  <a:cubicBezTo>
                    <a:pt x="1328739" y="80564"/>
                    <a:pt x="1330245" y="78475"/>
                    <a:pt x="1331383" y="76200"/>
                  </a:cubicBezTo>
                  <a:cubicBezTo>
                    <a:pt x="1333077" y="72811"/>
                    <a:pt x="1334710" y="64555"/>
                    <a:pt x="1335616" y="61383"/>
                  </a:cubicBezTo>
                  <a:cubicBezTo>
                    <a:pt x="1336229" y="59238"/>
                    <a:pt x="1336649" y="56983"/>
                    <a:pt x="1337733" y="55033"/>
                  </a:cubicBezTo>
                  <a:cubicBezTo>
                    <a:pt x="1344063" y="43640"/>
                    <a:pt x="1344837" y="43696"/>
                    <a:pt x="1352550" y="35983"/>
                  </a:cubicBezTo>
                  <a:cubicBezTo>
                    <a:pt x="1353255" y="33866"/>
                    <a:pt x="1353272" y="31375"/>
                    <a:pt x="1354666" y="29633"/>
                  </a:cubicBezTo>
                  <a:cubicBezTo>
                    <a:pt x="1356255" y="27647"/>
                    <a:pt x="1359217" y="27199"/>
                    <a:pt x="1361016" y="25400"/>
                  </a:cubicBezTo>
                  <a:cubicBezTo>
                    <a:pt x="1362815" y="23601"/>
                    <a:pt x="1363839" y="21167"/>
                    <a:pt x="1365250" y="19050"/>
                  </a:cubicBezTo>
                  <a:cubicBezTo>
                    <a:pt x="1368704" y="8684"/>
                    <a:pt x="1367366" y="14931"/>
                    <a:pt x="1367366" y="0"/>
                  </a:cubicBezTo>
                </a:path>
              </a:pathLst>
            </a:custGeom>
            <a:noFill/>
            <a:ln w="38100">
              <a:solidFill>
                <a:srgbClr val="C00000"/>
              </a:solidFill>
            </a:ln>
          </p:spPr>
          <p:txBody>
            <a:bodyPr rtlCol="0" anchor="ctr"/>
            <a:lstStyle/>
            <a:p>
              <a:pPr algn="ctr"/>
              <a:endParaRPr lang="fr-FR" sz="1050"/>
            </a:p>
          </p:txBody>
        </p:sp>
        <p:sp>
          <p:nvSpPr>
            <p:cNvPr id="9" name="Forme libre 8"/>
            <p:cNvSpPr/>
            <p:nvPr/>
          </p:nvSpPr>
          <p:spPr>
            <a:xfrm>
              <a:off x="4010554" y="2149127"/>
              <a:ext cx="893579" cy="251883"/>
            </a:xfrm>
            <a:custGeom>
              <a:avLst/>
              <a:gdLst>
                <a:gd name="connsiteX0" fmla="*/ 893579 w 893579"/>
                <a:gd name="connsiteY0" fmla="*/ 251883 h 251883"/>
                <a:gd name="connsiteX1" fmla="*/ 880879 w 893579"/>
                <a:gd name="connsiteY1" fmla="*/ 243417 h 251883"/>
                <a:gd name="connsiteX2" fmla="*/ 868179 w 893579"/>
                <a:gd name="connsiteY2" fmla="*/ 239183 h 251883"/>
                <a:gd name="connsiteX3" fmla="*/ 855479 w 893579"/>
                <a:gd name="connsiteY3" fmla="*/ 226483 h 251883"/>
                <a:gd name="connsiteX4" fmla="*/ 849129 w 893579"/>
                <a:gd name="connsiteY4" fmla="*/ 222250 h 251883"/>
                <a:gd name="connsiteX5" fmla="*/ 840662 w 893579"/>
                <a:gd name="connsiteY5" fmla="*/ 215900 h 251883"/>
                <a:gd name="connsiteX6" fmla="*/ 825846 w 893579"/>
                <a:gd name="connsiteY6" fmla="*/ 209550 h 251883"/>
                <a:gd name="connsiteX7" fmla="*/ 808912 w 893579"/>
                <a:gd name="connsiteY7" fmla="*/ 194733 h 251883"/>
                <a:gd name="connsiteX8" fmla="*/ 796212 w 893579"/>
                <a:gd name="connsiteY8" fmla="*/ 182033 h 251883"/>
                <a:gd name="connsiteX9" fmla="*/ 789862 w 893579"/>
                <a:gd name="connsiteY9" fmla="*/ 177800 h 251883"/>
                <a:gd name="connsiteX10" fmla="*/ 772929 w 893579"/>
                <a:gd name="connsiteY10" fmla="*/ 158750 h 251883"/>
                <a:gd name="connsiteX11" fmla="*/ 768696 w 893579"/>
                <a:gd name="connsiteY11" fmla="*/ 146050 h 251883"/>
                <a:gd name="connsiteX12" fmla="*/ 762346 w 893579"/>
                <a:gd name="connsiteY12" fmla="*/ 91017 h 251883"/>
                <a:gd name="connsiteX13" fmla="*/ 760229 w 893579"/>
                <a:gd name="connsiteY13" fmla="*/ 84667 h 251883"/>
                <a:gd name="connsiteX14" fmla="*/ 753879 w 893579"/>
                <a:gd name="connsiteY14" fmla="*/ 82550 h 251883"/>
                <a:gd name="connsiteX15" fmla="*/ 736946 w 893579"/>
                <a:gd name="connsiteY15" fmla="*/ 80433 h 251883"/>
                <a:gd name="connsiteX16" fmla="*/ 707312 w 893579"/>
                <a:gd name="connsiteY16" fmla="*/ 84667 h 251883"/>
                <a:gd name="connsiteX17" fmla="*/ 705196 w 893579"/>
                <a:gd name="connsiteY17" fmla="*/ 91017 h 251883"/>
                <a:gd name="connsiteX18" fmla="*/ 694612 w 893579"/>
                <a:gd name="connsiteY18" fmla="*/ 103717 h 251883"/>
                <a:gd name="connsiteX19" fmla="*/ 679796 w 893579"/>
                <a:gd name="connsiteY19" fmla="*/ 110067 h 251883"/>
                <a:gd name="connsiteX20" fmla="*/ 660746 w 893579"/>
                <a:gd name="connsiteY20" fmla="*/ 114300 h 251883"/>
                <a:gd name="connsiteX21" fmla="*/ 588779 w 893579"/>
                <a:gd name="connsiteY21" fmla="*/ 110067 h 251883"/>
                <a:gd name="connsiteX22" fmla="*/ 576079 w 893579"/>
                <a:gd name="connsiteY22" fmla="*/ 107950 h 251883"/>
                <a:gd name="connsiteX23" fmla="*/ 554912 w 893579"/>
                <a:gd name="connsiteY23" fmla="*/ 105833 h 251883"/>
                <a:gd name="connsiteX24" fmla="*/ 548562 w 893579"/>
                <a:gd name="connsiteY24" fmla="*/ 103717 h 251883"/>
                <a:gd name="connsiteX25" fmla="*/ 506229 w 893579"/>
                <a:gd name="connsiteY25" fmla="*/ 97367 h 251883"/>
                <a:gd name="connsiteX26" fmla="*/ 497762 w 893579"/>
                <a:gd name="connsiteY26" fmla="*/ 95250 h 251883"/>
                <a:gd name="connsiteX27" fmla="*/ 485062 w 893579"/>
                <a:gd name="connsiteY27" fmla="*/ 91017 h 251883"/>
                <a:gd name="connsiteX28" fmla="*/ 466012 w 893579"/>
                <a:gd name="connsiteY28" fmla="*/ 74083 h 251883"/>
                <a:gd name="connsiteX29" fmla="*/ 459662 w 893579"/>
                <a:gd name="connsiteY29" fmla="*/ 69850 h 251883"/>
                <a:gd name="connsiteX30" fmla="*/ 453312 w 893579"/>
                <a:gd name="connsiteY30" fmla="*/ 67733 h 251883"/>
                <a:gd name="connsiteX31" fmla="*/ 438496 w 893579"/>
                <a:gd name="connsiteY31" fmla="*/ 61383 h 251883"/>
                <a:gd name="connsiteX32" fmla="*/ 425796 w 893579"/>
                <a:gd name="connsiteY32" fmla="*/ 52917 h 251883"/>
                <a:gd name="connsiteX33" fmla="*/ 421562 w 893579"/>
                <a:gd name="connsiteY33" fmla="*/ 48683 h 251883"/>
                <a:gd name="connsiteX34" fmla="*/ 415212 w 893579"/>
                <a:gd name="connsiteY34" fmla="*/ 46567 h 251883"/>
                <a:gd name="connsiteX35" fmla="*/ 398279 w 893579"/>
                <a:gd name="connsiteY35" fmla="*/ 33867 h 251883"/>
                <a:gd name="connsiteX36" fmla="*/ 391929 w 893579"/>
                <a:gd name="connsiteY36" fmla="*/ 31750 h 251883"/>
                <a:gd name="connsiteX37" fmla="*/ 364412 w 893579"/>
                <a:gd name="connsiteY37" fmla="*/ 33867 h 251883"/>
                <a:gd name="connsiteX38" fmla="*/ 358062 w 893579"/>
                <a:gd name="connsiteY38" fmla="*/ 40217 h 251883"/>
                <a:gd name="connsiteX39" fmla="*/ 343246 w 893579"/>
                <a:gd name="connsiteY39" fmla="*/ 46567 h 251883"/>
                <a:gd name="connsiteX40" fmla="*/ 330546 w 893579"/>
                <a:gd name="connsiteY40" fmla="*/ 44450 h 251883"/>
                <a:gd name="connsiteX41" fmla="*/ 322079 w 893579"/>
                <a:gd name="connsiteY41" fmla="*/ 35983 h 251883"/>
                <a:gd name="connsiteX42" fmla="*/ 300912 w 893579"/>
                <a:gd name="connsiteY42" fmla="*/ 21167 h 251883"/>
                <a:gd name="connsiteX43" fmla="*/ 294562 w 893579"/>
                <a:gd name="connsiteY43" fmla="*/ 19050 h 251883"/>
                <a:gd name="connsiteX44" fmla="*/ 286096 w 893579"/>
                <a:gd name="connsiteY44" fmla="*/ 14817 h 251883"/>
                <a:gd name="connsiteX45" fmla="*/ 264929 w 893579"/>
                <a:gd name="connsiteY45" fmla="*/ 10583 h 251883"/>
                <a:gd name="connsiteX46" fmla="*/ 243762 w 893579"/>
                <a:gd name="connsiteY46" fmla="*/ 12700 h 251883"/>
                <a:gd name="connsiteX47" fmla="*/ 231062 w 893579"/>
                <a:gd name="connsiteY47" fmla="*/ 21167 h 251883"/>
                <a:gd name="connsiteX48" fmla="*/ 218362 w 893579"/>
                <a:gd name="connsiteY48" fmla="*/ 38100 h 251883"/>
                <a:gd name="connsiteX49" fmla="*/ 212012 w 893579"/>
                <a:gd name="connsiteY49" fmla="*/ 42333 h 251883"/>
                <a:gd name="connsiteX50" fmla="*/ 178146 w 893579"/>
                <a:gd name="connsiteY50" fmla="*/ 40217 h 251883"/>
                <a:gd name="connsiteX51" fmla="*/ 163329 w 893579"/>
                <a:gd name="connsiteY51" fmla="*/ 33867 h 251883"/>
                <a:gd name="connsiteX52" fmla="*/ 154862 w 893579"/>
                <a:gd name="connsiteY52" fmla="*/ 31750 h 251883"/>
                <a:gd name="connsiteX53" fmla="*/ 148512 w 893579"/>
                <a:gd name="connsiteY53" fmla="*/ 29633 h 251883"/>
                <a:gd name="connsiteX54" fmla="*/ 146396 w 893579"/>
                <a:gd name="connsiteY54" fmla="*/ 23283 h 251883"/>
                <a:gd name="connsiteX55" fmla="*/ 127346 w 893579"/>
                <a:gd name="connsiteY55" fmla="*/ 14817 h 251883"/>
                <a:gd name="connsiteX56" fmla="*/ 116762 w 893579"/>
                <a:gd name="connsiteY56" fmla="*/ 4233 h 251883"/>
                <a:gd name="connsiteX57" fmla="*/ 104062 w 893579"/>
                <a:gd name="connsiteY57" fmla="*/ 0 h 251883"/>
                <a:gd name="connsiteX58" fmla="*/ 97712 w 893579"/>
                <a:gd name="connsiteY58" fmla="*/ 29633 h 251883"/>
                <a:gd name="connsiteX59" fmla="*/ 93479 w 893579"/>
                <a:gd name="connsiteY59" fmla="*/ 35983 h 251883"/>
                <a:gd name="connsiteX60" fmla="*/ 85012 w 893579"/>
                <a:gd name="connsiteY60" fmla="*/ 44450 h 251883"/>
                <a:gd name="connsiteX61" fmla="*/ 80779 w 893579"/>
                <a:gd name="connsiteY61" fmla="*/ 67733 h 251883"/>
                <a:gd name="connsiteX62" fmla="*/ 68079 w 893579"/>
                <a:gd name="connsiteY62" fmla="*/ 78317 h 251883"/>
                <a:gd name="connsiteX63" fmla="*/ 65962 w 893579"/>
                <a:gd name="connsiteY63" fmla="*/ 88900 h 251883"/>
                <a:gd name="connsiteX64" fmla="*/ 57496 w 893579"/>
                <a:gd name="connsiteY64" fmla="*/ 91017 h 251883"/>
                <a:gd name="connsiteX65" fmla="*/ 36329 w 893579"/>
                <a:gd name="connsiteY65" fmla="*/ 93133 h 251883"/>
                <a:gd name="connsiteX66" fmla="*/ 23629 w 893579"/>
                <a:gd name="connsiteY66" fmla="*/ 97367 h 251883"/>
                <a:gd name="connsiteX67" fmla="*/ 17279 w 893579"/>
                <a:gd name="connsiteY67" fmla="*/ 99483 h 251883"/>
                <a:gd name="connsiteX68" fmla="*/ 6696 w 893579"/>
                <a:gd name="connsiteY68" fmla="*/ 101600 h 251883"/>
                <a:gd name="connsiteX69" fmla="*/ 346 w 893579"/>
                <a:gd name="connsiteY69" fmla="*/ 105833 h 251883"/>
                <a:gd name="connsiteX70" fmla="*/ 2462 w 893579"/>
                <a:gd name="connsiteY70" fmla="*/ 135467 h 251883"/>
                <a:gd name="connsiteX71" fmla="*/ 6696 w 893579"/>
                <a:gd name="connsiteY71" fmla="*/ 154517 h 251883"/>
                <a:gd name="connsiteX72" fmla="*/ 10929 w 893579"/>
                <a:gd name="connsiteY72" fmla="*/ 160867 h 251883"/>
                <a:gd name="connsiteX73" fmla="*/ 15162 w 893579"/>
                <a:gd name="connsiteY73" fmla="*/ 179917 h 251883"/>
                <a:gd name="connsiteX74" fmla="*/ 15162 w 893579"/>
                <a:gd name="connsiteY74" fmla="*/ 184150 h 2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93579" h="251883">
                  <a:moveTo>
                    <a:pt x="893579" y="251883"/>
                  </a:moveTo>
                  <a:cubicBezTo>
                    <a:pt x="889346" y="249061"/>
                    <a:pt x="885430" y="245692"/>
                    <a:pt x="880879" y="243417"/>
                  </a:cubicBezTo>
                  <a:cubicBezTo>
                    <a:pt x="876888" y="241421"/>
                    <a:pt x="868179" y="239183"/>
                    <a:pt x="868179" y="239183"/>
                  </a:cubicBezTo>
                  <a:cubicBezTo>
                    <a:pt x="863946" y="234950"/>
                    <a:pt x="860460" y="229804"/>
                    <a:pt x="855479" y="226483"/>
                  </a:cubicBezTo>
                  <a:cubicBezTo>
                    <a:pt x="853362" y="225072"/>
                    <a:pt x="851199" y="223729"/>
                    <a:pt x="849129" y="222250"/>
                  </a:cubicBezTo>
                  <a:cubicBezTo>
                    <a:pt x="846258" y="220200"/>
                    <a:pt x="843654" y="217770"/>
                    <a:pt x="840662" y="215900"/>
                  </a:cubicBezTo>
                  <a:cubicBezTo>
                    <a:pt x="834685" y="212164"/>
                    <a:pt x="832018" y="211608"/>
                    <a:pt x="825846" y="209550"/>
                  </a:cubicBezTo>
                  <a:cubicBezTo>
                    <a:pt x="813848" y="191556"/>
                    <a:pt x="833610" y="219431"/>
                    <a:pt x="808912" y="194733"/>
                  </a:cubicBezTo>
                  <a:cubicBezTo>
                    <a:pt x="804679" y="190500"/>
                    <a:pt x="801193" y="185354"/>
                    <a:pt x="796212" y="182033"/>
                  </a:cubicBezTo>
                  <a:cubicBezTo>
                    <a:pt x="794095" y="180622"/>
                    <a:pt x="791763" y="179490"/>
                    <a:pt x="789862" y="177800"/>
                  </a:cubicBezTo>
                  <a:cubicBezTo>
                    <a:pt x="786342" y="174671"/>
                    <a:pt x="775818" y="165250"/>
                    <a:pt x="772929" y="158750"/>
                  </a:cubicBezTo>
                  <a:cubicBezTo>
                    <a:pt x="771117" y="154672"/>
                    <a:pt x="768696" y="146050"/>
                    <a:pt x="768696" y="146050"/>
                  </a:cubicBezTo>
                  <a:cubicBezTo>
                    <a:pt x="767808" y="135391"/>
                    <a:pt x="765364" y="100070"/>
                    <a:pt x="762346" y="91017"/>
                  </a:cubicBezTo>
                  <a:cubicBezTo>
                    <a:pt x="761640" y="88900"/>
                    <a:pt x="761807" y="86245"/>
                    <a:pt x="760229" y="84667"/>
                  </a:cubicBezTo>
                  <a:cubicBezTo>
                    <a:pt x="758651" y="83089"/>
                    <a:pt x="756074" y="82949"/>
                    <a:pt x="753879" y="82550"/>
                  </a:cubicBezTo>
                  <a:cubicBezTo>
                    <a:pt x="748283" y="81532"/>
                    <a:pt x="742590" y="81139"/>
                    <a:pt x="736946" y="80433"/>
                  </a:cubicBezTo>
                  <a:cubicBezTo>
                    <a:pt x="727068" y="81844"/>
                    <a:pt x="716778" y="81511"/>
                    <a:pt x="707312" y="84667"/>
                  </a:cubicBezTo>
                  <a:cubicBezTo>
                    <a:pt x="705195" y="85373"/>
                    <a:pt x="706194" y="89021"/>
                    <a:pt x="705196" y="91017"/>
                  </a:cubicBezTo>
                  <a:cubicBezTo>
                    <a:pt x="702818" y="95772"/>
                    <a:pt x="698623" y="100375"/>
                    <a:pt x="694612" y="103717"/>
                  </a:cubicBezTo>
                  <a:cubicBezTo>
                    <a:pt x="687889" y="109319"/>
                    <a:pt x="688389" y="107612"/>
                    <a:pt x="679796" y="110067"/>
                  </a:cubicBezTo>
                  <a:cubicBezTo>
                    <a:pt x="665213" y="114233"/>
                    <a:pt x="683652" y="110482"/>
                    <a:pt x="660746" y="114300"/>
                  </a:cubicBezTo>
                  <a:lnTo>
                    <a:pt x="588779" y="110067"/>
                  </a:lnTo>
                  <a:cubicBezTo>
                    <a:pt x="584507" y="109660"/>
                    <a:pt x="580338" y="108482"/>
                    <a:pt x="576079" y="107950"/>
                  </a:cubicBezTo>
                  <a:cubicBezTo>
                    <a:pt x="569043" y="107070"/>
                    <a:pt x="561968" y="106539"/>
                    <a:pt x="554912" y="105833"/>
                  </a:cubicBezTo>
                  <a:cubicBezTo>
                    <a:pt x="552795" y="105128"/>
                    <a:pt x="550726" y="104258"/>
                    <a:pt x="548562" y="103717"/>
                  </a:cubicBezTo>
                  <a:cubicBezTo>
                    <a:pt x="534673" y="100245"/>
                    <a:pt x="520279" y="99921"/>
                    <a:pt x="506229" y="97367"/>
                  </a:cubicBezTo>
                  <a:cubicBezTo>
                    <a:pt x="503367" y="96847"/>
                    <a:pt x="500549" y="96086"/>
                    <a:pt x="497762" y="95250"/>
                  </a:cubicBezTo>
                  <a:cubicBezTo>
                    <a:pt x="493488" y="93968"/>
                    <a:pt x="485062" y="91017"/>
                    <a:pt x="485062" y="91017"/>
                  </a:cubicBezTo>
                  <a:cubicBezTo>
                    <a:pt x="474186" y="80140"/>
                    <a:pt x="476913" y="81869"/>
                    <a:pt x="466012" y="74083"/>
                  </a:cubicBezTo>
                  <a:cubicBezTo>
                    <a:pt x="463942" y="72604"/>
                    <a:pt x="461937" y="70988"/>
                    <a:pt x="459662" y="69850"/>
                  </a:cubicBezTo>
                  <a:cubicBezTo>
                    <a:pt x="457666" y="68852"/>
                    <a:pt x="455308" y="68731"/>
                    <a:pt x="453312" y="67733"/>
                  </a:cubicBezTo>
                  <a:cubicBezTo>
                    <a:pt x="438695" y="60425"/>
                    <a:pt x="456115" y="65789"/>
                    <a:pt x="438496" y="61383"/>
                  </a:cubicBezTo>
                  <a:cubicBezTo>
                    <a:pt x="434263" y="58561"/>
                    <a:pt x="429394" y="56515"/>
                    <a:pt x="425796" y="52917"/>
                  </a:cubicBezTo>
                  <a:cubicBezTo>
                    <a:pt x="424385" y="51506"/>
                    <a:pt x="423274" y="49710"/>
                    <a:pt x="421562" y="48683"/>
                  </a:cubicBezTo>
                  <a:cubicBezTo>
                    <a:pt x="419649" y="47535"/>
                    <a:pt x="417329" y="47272"/>
                    <a:pt x="415212" y="46567"/>
                  </a:cubicBezTo>
                  <a:cubicBezTo>
                    <a:pt x="410197" y="41551"/>
                    <a:pt x="405464" y="36262"/>
                    <a:pt x="398279" y="33867"/>
                  </a:cubicBezTo>
                  <a:lnTo>
                    <a:pt x="391929" y="31750"/>
                  </a:lnTo>
                  <a:cubicBezTo>
                    <a:pt x="382757" y="32456"/>
                    <a:pt x="373337" y="31636"/>
                    <a:pt x="364412" y="33867"/>
                  </a:cubicBezTo>
                  <a:cubicBezTo>
                    <a:pt x="361508" y="34593"/>
                    <a:pt x="360362" y="38301"/>
                    <a:pt x="358062" y="40217"/>
                  </a:cubicBezTo>
                  <a:cubicBezTo>
                    <a:pt x="351798" y="45437"/>
                    <a:pt x="351314" y="44550"/>
                    <a:pt x="343246" y="46567"/>
                  </a:cubicBezTo>
                  <a:cubicBezTo>
                    <a:pt x="339013" y="45861"/>
                    <a:pt x="334385" y="46369"/>
                    <a:pt x="330546" y="44450"/>
                  </a:cubicBezTo>
                  <a:cubicBezTo>
                    <a:pt x="326976" y="42665"/>
                    <a:pt x="325272" y="38378"/>
                    <a:pt x="322079" y="35983"/>
                  </a:cubicBezTo>
                  <a:cubicBezTo>
                    <a:pt x="318214" y="33084"/>
                    <a:pt x="304041" y="22210"/>
                    <a:pt x="300912" y="21167"/>
                  </a:cubicBezTo>
                  <a:cubicBezTo>
                    <a:pt x="298795" y="20461"/>
                    <a:pt x="296613" y="19929"/>
                    <a:pt x="294562" y="19050"/>
                  </a:cubicBezTo>
                  <a:cubicBezTo>
                    <a:pt x="291662" y="17807"/>
                    <a:pt x="289130" y="15684"/>
                    <a:pt x="286096" y="14817"/>
                  </a:cubicBezTo>
                  <a:cubicBezTo>
                    <a:pt x="279177" y="12840"/>
                    <a:pt x="264929" y="10583"/>
                    <a:pt x="264929" y="10583"/>
                  </a:cubicBezTo>
                  <a:cubicBezTo>
                    <a:pt x="257873" y="11289"/>
                    <a:pt x="250530" y="10585"/>
                    <a:pt x="243762" y="12700"/>
                  </a:cubicBezTo>
                  <a:cubicBezTo>
                    <a:pt x="238906" y="14218"/>
                    <a:pt x="231062" y="21167"/>
                    <a:pt x="231062" y="21167"/>
                  </a:cubicBezTo>
                  <a:cubicBezTo>
                    <a:pt x="227188" y="26978"/>
                    <a:pt x="223958" y="33624"/>
                    <a:pt x="218362" y="38100"/>
                  </a:cubicBezTo>
                  <a:cubicBezTo>
                    <a:pt x="216375" y="39689"/>
                    <a:pt x="214129" y="40922"/>
                    <a:pt x="212012" y="42333"/>
                  </a:cubicBezTo>
                  <a:cubicBezTo>
                    <a:pt x="200723" y="41628"/>
                    <a:pt x="189401" y="41342"/>
                    <a:pt x="178146" y="40217"/>
                  </a:cubicBezTo>
                  <a:cubicBezTo>
                    <a:pt x="164937" y="38896"/>
                    <a:pt x="174088" y="38478"/>
                    <a:pt x="163329" y="33867"/>
                  </a:cubicBezTo>
                  <a:cubicBezTo>
                    <a:pt x="160655" y="32721"/>
                    <a:pt x="157659" y="32549"/>
                    <a:pt x="154862" y="31750"/>
                  </a:cubicBezTo>
                  <a:cubicBezTo>
                    <a:pt x="152717" y="31137"/>
                    <a:pt x="150629" y="30339"/>
                    <a:pt x="148512" y="29633"/>
                  </a:cubicBezTo>
                  <a:cubicBezTo>
                    <a:pt x="147807" y="27516"/>
                    <a:pt x="148212" y="24580"/>
                    <a:pt x="146396" y="23283"/>
                  </a:cubicBezTo>
                  <a:cubicBezTo>
                    <a:pt x="118339" y="3242"/>
                    <a:pt x="144788" y="30078"/>
                    <a:pt x="127346" y="14817"/>
                  </a:cubicBezTo>
                  <a:cubicBezTo>
                    <a:pt x="123591" y="11532"/>
                    <a:pt x="121495" y="5811"/>
                    <a:pt x="116762" y="4233"/>
                  </a:cubicBezTo>
                  <a:lnTo>
                    <a:pt x="104062" y="0"/>
                  </a:lnTo>
                  <a:cubicBezTo>
                    <a:pt x="103150" y="5474"/>
                    <a:pt x="100059" y="26113"/>
                    <a:pt x="97712" y="29633"/>
                  </a:cubicBezTo>
                  <a:cubicBezTo>
                    <a:pt x="96301" y="31750"/>
                    <a:pt x="95134" y="34052"/>
                    <a:pt x="93479" y="35983"/>
                  </a:cubicBezTo>
                  <a:cubicBezTo>
                    <a:pt x="90881" y="39014"/>
                    <a:pt x="85012" y="44450"/>
                    <a:pt x="85012" y="44450"/>
                  </a:cubicBezTo>
                  <a:cubicBezTo>
                    <a:pt x="84870" y="45305"/>
                    <a:pt x="81588" y="65846"/>
                    <a:pt x="80779" y="67733"/>
                  </a:cubicBezTo>
                  <a:cubicBezTo>
                    <a:pt x="79716" y="70214"/>
                    <a:pt x="68130" y="78279"/>
                    <a:pt x="68079" y="78317"/>
                  </a:cubicBezTo>
                  <a:cubicBezTo>
                    <a:pt x="67373" y="81845"/>
                    <a:pt x="68265" y="86136"/>
                    <a:pt x="65962" y="88900"/>
                  </a:cubicBezTo>
                  <a:cubicBezTo>
                    <a:pt x="64100" y="91135"/>
                    <a:pt x="60376" y="90606"/>
                    <a:pt x="57496" y="91017"/>
                  </a:cubicBezTo>
                  <a:cubicBezTo>
                    <a:pt x="50476" y="92020"/>
                    <a:pt x="43385" y="92428"/>
                    <a:pt x="36329" y="93133"/>
                  </a:cubicBezTo>
                  <a:lnTo>
                    <a:pt x="23629" y="97367"/>
                  </a:lnTo>
                  <a:cubicBezTo>
                    <a:pt x="21512" y="98073"/>
                    <a:pt x="19467" y="99045"/>
                    <a:pt x="17279" y="99483"/>
                  </a:cubicBezTo>
                  <a:lnTo>
                    <a:pt x="6696" y="101600"/>
                  </a:lnTo>
                  <a:cubicBezTo>
                    <a:pt x="4579" y="103011"/>
                    <a:pt x="662" y="103309"/>
                    <a:pt x="346" y="105833"/>
                  </a:cubicBezTo>
                  <a:cubicBezTo>
                    <a:pt x="-883" y="115660"/>
                    <a:pt x="1477" y="125613"/>
                    <a:pt x="2462" y="135467"/>
                  </a:cubicBezTo>
                  <a:cubicBezTo>
                    <a:pt x="2869" y="139533"/>
                    <a:pt x="4302" y="149728"/>
                    <a:pt x="6696" y="154517"/>
                  </a:cubicBezTo>
                  <a:cubicBezTo>
                    <a:pt x="7834" y="156792"/>
                    <a:pt x="9518" y="158750"/>
                    <a:pt x="10929" y="160867"/>
                  </a:cubicBezTo>
                  <a:cubicBezTo>
                    <a:pt x="12472" y="167038"/>
                    <a:pt x="14265" y="173636"/>
                    <a:pt x="15162" y="179917"/>
                  </a:cubicBezTo>
                  <a:cubicBezTo>
                    <a:pt x="15361" y="181314"/>
                    <a:pt x="15162" y="182739"/>
                    <a:pt x="15162" y="184150"/>
                  </a:cubicBezTo>
                </a:path>
              </a:pathLst>
            </a:custGeom>
            <a:noFill/>
            <a:ln w="38100">
              <a:solidFill>
                <a:srgbClr val="C00000"/>
              </a:solidFill>
            </a:ln>
          </p:spPr>
          <p:txBody>
            <a:bodyPr rtlCol="0" anchor="ctr"/>
            <a:lstStyle/>
            <a:p>
              <a:pPr algn="ctr"/>
              <a:endParaRPr lang="fr-FR" sz="1050"/>
            </a:p>
          </p:txBody>
        </p:sp>
        <p:sp>
          <p:nvSpPr>
            <p:cNvPr id="10" name="Forme libre 9"/>
            <p:cNvSpPr/>
            <p:nvPr/>
          </p:nvSpPr>
          <p:spPr>
            <a:xfrm>
              <a:off x="5095935" y="3896285"/>
              <a:ext cx="681581" cy="247650"/>
            </a:xfrm>
            <a:custGeom>
              <a:avLst/>
              <a:gdLst>
                <a:gd name="connsiteX0" fmla="*/ 681581 w 681581"/>
                <a:gd name="connsiteY0" fmla="*/ 50800 h 247650"/>
                <a:gd name="connsiteX1" fmla="*/ 660415 w 681581"/>
                <a:gd name="connsiteY1" fmla="*/ 38100 h 247650"/>
                <a:gd name="connsiteX2" fmla="*/ 654065 w 681581"/>
                <a:gd name="connsiteY2" fmla="*/ 33866 h 247650"/>
                <a:gd name="connsiteX3" fmla="*/ 637131 w 681581"/>
                <a:gd name="connsiteY3" fmla="*/ 19050 h 247650"/>
                <a:gd name="connsiteX4" fmla="*/ 630781 w 681581"/>
                <a:gd name="connsiteY4" fmla="*/ 16933 h 247650"/>
                <a:gd name="connsiteX5" fmla="*/ 628665 w 681581"/>
                <a:gd name="connsiteY5" fmla="*/ 10583 h 247650"/>
                <a:gd name="connsiteX6" fmla="*/ 618081 w 681581"/>
                <a:gd name="connsiteY6" fmla="*/ 2116 h 247650"/>
                <a:gd name="connsiteX7" fmla="*/ 609615 w 681581"/>
                <a:gd name="connsiteY7" fmla="*/ 0 h 247650"/>
                <a:gd name="connsiteX8" fmla="*/ 584215 w 681581"/>
                <a:gd name="connsiteY8" fmla="*/ 2116 h 247650"/>
                <a:gd name="connsiteX9" fmla="*/ 575748 w 681581"/>
                <a:gd name="connsiteY9" fmla="*/ 4233 h 247650"/>
                <a:gd name="connsiteX10" fmla="*/ 569398 w 681581"/>
                <a:gd name="connsiteY10" fmla="*/ 10583 h 247650"/>
                <a:gd name="connsiteX11" fmla="*/ 556698 w 681581"/>
                <a:gd name="connsiteY11" fmla="*/ 14816 h 247650"/>
                <a:gd name="connsiteX12" fmla="*/ 546115 w 681581"/>
                <a:gd name="connsiteY12" fmla="*/ 21166 h 247650"/>
                <a:gd name="connsiteX13" fmla="*/ 535531 w 681581"/>
                <a:gd name="connsiteY13" fmla="*/ 27516 h 247650"/>
                <a:gd name="connsiteX14" fmla="*/ 529181 w 681581"/>
                <a:gd name="connsiteY14" fmla="*/ 23283 h 247650"/>
                <a:gd name="connsiteX15" fmla="*/ 522831 w 681581"/>
                <a:gd name="connsiteY15" fmla="*/ 16933 h 247650"/>
                <a:gd name="connsiteX16" fmla="*/ 508015 w 681581"/>
                <a:gd name="connsiteY16" fmla="*/ 12700 h 247650"/>
                <a:gd name="connsiteX17" fmla="*/ 499548 w 681581"/>
                <a:gd name="connsiteY17" fmla="*/ 8466 h 247650"/>
                <a:gd name="connsiteX18" fmla="*/ 493198 w 681581"/>
                <a:gd name="connsiteY18" fmla="*/ 6350 h 247650"/>
                <a:gd name="connsiteX19" fmla="*/ 491081 w 681581"/>
                <a:gd name="connsiteY19" fmla="*/ 29633 h 247650"/>
                <a:gd name="connsiteX20" fmla="*/ 486848 w 681581"/>
                <a:gd name="connsiteY20" fmla="*/ 38100 h 247650"/>
                <a:gd name="connsiteX21" fmla="*/ 484731 w 681581"/>
                <a:gd name="connsiteY21" fmla="*/ 44450 h 247650"/>
                <a:gd name="connsiteX22" fmla="*/ 480498 w 681581"/>
                <a:gd name="connsiteY22" fmla="*/ 50800 h 247650"/>
                <a:gd name="connsiteX23" fmla="*/ 476265 w 681581"/>
                <a:gd name="connsiteY23" fmla="*/ 63500 h 247650"/>
                <a:gd name="connsiteX24" fmla="*/ 472031 w 681581"/>
                <a:gd name="connsiteY24" fmla="*/ 76200 h 247650"/>
                <a:gd name="connsiteX25" fmla="*/ 469915 w 681581"/>
                <a:gd name="connsiteY25" fmla="*/ 82550 h 247650"/>
                <a:gd name="connsiteX26" fmla="*/ 463565 w 681581"/>
                <a:gd name="connsiteY26" fmla="*/ 101600 h 247650"/>
                <a:gd name="connsiteX27" fmla="*/ 457215 w 681581"/>
                <a:gd name="connsiteY27" fmla="*/ 114300 h 247650"/>
                <a:gd name="connsiteX28" fmla="*/ 450865 w 681581"/>
                <a:gd name="connsiteY28" fmla="*/ 118533 h 247650"/>
                <a:gd name="connsiteX29" fmla="*/ 448748 w 681581"/>
                <a:gd name="connsiteY29" fmla="*/ 124883 h 247650"/>
                <a:gd name="connsiteX30" fmla="*/ 446631 w 681581"/>
                <a:gd name="connsiteY30" fmla="*/ 135466 h 247650"/>
                <a:gd name="connsiteX31" fmla="*/ 438165 w 681581"/>
                <a:gd name="connsiteY31" fmla="*/ 148166 h 247650"/>
                <a:gd name="connsiteX32" fmla="*/ 433931 w 681581"/>
                <a:gd name="connsiteY32" fmla="*/ 154516 h 247650"/>
                <a:gd name="connsiteX33" fmla="*/ 429698 w 681581"/>
                <a:gd name="connsiteY33" fmla="*/ 190500 h 247650"/>
                <a:gd name="connsiteX34" fmla="*/ 423348 w 681581"/>
                <a:gd name="connsiteY34" fmla="*/ 218016 h 247650"/>
                <a:gd name="connsiteX35" fmla="*/ 421231 w 681581"/>
                <a:gd name="connsiteY35" fmla="*/ 226483 h 247650"/>
                <a:gd name="connsiteX36" fmla="*/ 416998 w 681581"/>
                <a:gd name="connsiteY36" fmla="*/ 239183 h 247650"/>
                <a:gd name="connsiteX37" fmla="*/ 406415 w 681581"/>
                <a:gd name="connsiteY37" fmla="*/ 234950 h 247650"/>
                <a:gd name="connsiteX38" fmla="*/ 397948 w 681581"/>
                <a:gd name="connsiteY38" fmla="*/ 224366 h 247650"/>
                <a:gd name="connsiteX39" fmla="*/ 391598 w 681581"/>
                <a:gd name="connsiteY39" fmla="*/ 220133 h 247650"/>
                <a:gd name="connsiteX40" fmla="*/ 383131 w 681581"/>
                <a:gd name="connsiteY40" fmla="*/ 207433 h 247650"/>
                <a:gd name="connsiteX41" fmla="*/ 378898 w 681581"/>
                <a:gd name="connsiteY41" fmla="*/ 171450 h 247650"/>
                <a:gd name="connsiteX42" fmla="*/ 374665 w 681581"/>
                <a:gd name="connsiteY42" fmla="*/ 160866 h 247650"/>
                <a:gd name="connsiteX43" fmla="*/ 368315 w 681581"/>
                <a:gd name="connsiteY43" fmla="*/ 158750 h 247650"/>
                <a:gd name="connsiteX44" fmla="*/ 361965 w 681581"/>
                <a:gd name="connsiteY44" fmla="*/ 162983 h 247650"/>
                <a:gd name="connsiteX45" fmla="*/ 357731 w 681581"/>
                <a:gd name="connsiteY45" fmla="*/ 167216 h 247650"/>
                <a:gd name="connsiteX46" fmla="*/ 351381 w 681581"/>
                <a:gd name="connsiteY46" fmla="*/ 169333 h 247650"/>
                <a:gd name="connsiteX47" fmla="*/ 287881 w 681581"/>
                <a:gd name="connsiteY47" fmla="*/ 167216 h 247650"/>
                <a:gd name="connsiteX48" fmla="*/ 270948 w 681581"/>
                <a:gd name="connsiteY48" fmla="*/ 162983 h 247650"/>
                <a:gd name="connsiteX49" fmla="*/ 247665 w 681581"/>
                <a:gd name="connsiteY49" fmla="*/ 160866 h 247650"/>
                <a:gd name="connsiteX50" fmla="*/ 245548 w 681581"/>
                <a:gd name="connsiteY50" fmla="*/ 167216 h 247650"/>
                <a:gd name="connsiteX51" fmla="*/ 243431 w 681581"/>
                <a:gd name="connsiteY51" fmla="*/ 177800 h 247650"/>
                <a:gd name="connsiteX52" fmla="*/ 241315 w 681581"/>
                <a:gd name="connsiteY52" fmla="*/ 190500 h 247650"/>
                <a:gd name="connsiteX53" fmla="*/ 237081 w 681581"/>
                <a:gd name="connsiteY53" fmla="*/ 203200 h 247650"/>
                <a:gd name="connsiteX54" fmla="*/ 234965 w 681581"/>
                <a:gd name="connsiteY54" fmla="*/ 209550 h 247650"/>
                <a:gd name="connsiteX55" fmla="*/ 232848 w 681581"/>
                <a:gd name="connsiteY55" fmla="*/ 215900 h 247650"/>
                <a:gd name="connsiteX56" fmla="*/ 218031 w 681581"/>
                <a:gd name="connsiteY56" fmla="*/ 222250 h 247650"/>
                <a:gd name="connsiteX57" fmla="*/ 211681 w 681581"/>
                <a:gd name="connsiteY57" fmla="*/ 228600 h 247650"/>
                <a:gd name="connsiteX58" fmla="*/ 198981 w 681581"/>
                <a:gd name="connsiteY58" fmla="*/ 237066 h 247650"/>
                <a:gd name="connsiteX59" fmla="*/ 196865 w 681581"/>
                <a:gd name="connsiteY59" fmla="*/ 243416 h 247650"/>
                <a:gd name="connsiteX60" fmla="*/ 184165 w 681581"/>
                <a:gd name="connsiteY60" fmla="*/ 247650 h 247650"/>
                <a:gd name="connsiteX61" fmla="*/ 160881 w 681581"/>
                <a:gd name="connsiteY61" fmla="*/ 241300 h 247650"/>
                <a:gd name="connsiteX62" fmla="*/ 154531 w 681581"/>
                <a:gd name="connsiteY62" fmla="*/ 239183 h 247650"/>
                <a:gd name="connsiteX63" fmla="*/ 139715 w 681581"/>
                <a:gd name="connsiteY63" fmla="*/ 230716 h 247650"/>
                <a:gd name="connsiteX64" fmla="*/ 112198 w 681581"/>
                <a:gd name="connsiteY64" fmla="*/ 226483 h 247650"/>
                <a:gd name="connsiteX65" fmla="*/ 105848 w 681581"/>
                <a:gd name="connsiteY65" fmla="*/ 224366 h 247650"/>
                <a:gd name="connsiteX66" fmla="*/ 95265 w 681581"/>
                <a:gd name="connsiteY66" fmla="*/ 220133 h 247650"/>
                <a:gd name="connsiteX67" fmla="*/ 88915 w 681581"/>
                <a:gd name="connsiteY67" fmla="*/ 222250 h 247650"/>
                <a:gd name="connsiteX68" fmla="*/ 78331 w 681581"/>
                <a:gd name="connsiteY68" fmla="*/ 230716 h 247650"/>
                <a:gd name="connsiteX69" fmla="*/ 65631 w 681581"/>
                <a:gd name="connsiteY69" fmla="*/ 237066 h 247650"/>
                <a:gd name="connsiteX70" fmla="*/ 61398 w 681581"/>
                <a:gd name="connsiteY70" fmla="*/ 241300 h 247650"/>
                <a:gd name="connsiteX71" fmla="*/ 42348 w 681581"/>
                <a:gd name="connsiteY71" fmla="*/ 237066 h 247650"/>
                <a:gd name="connsiteX72" fmla="*/ 35998 w 681581"/>
                <a:gd name="connsiteY72" fmla="*/ 230716 h 247650"/>
                <a:gd name="connsiteX73" fmla="*/ 27531 w 681581"/>
                <a:gd name="connsiteY73" fmla="*/ 226483 h 247650"/>
                <a:gd name="connsiteX74" fmla="*/ 14831 w 681581"/>
                <a:gd name="connsiteY74" fmla="*/ 218016 h 247650"/>
                <a:gd name="connsiteX75" fmla="*/ 8481 w 681581"/>
                <a:gd name="connsiteY75" fmla="*/ 213783 h 247650"/>
                <a:gd name="connsiteX76" fmla="*/ 6365 w 681581"/>
                <a:gd name="connsiteY76" fmla="*/ 205316 h 247650"/>
                <a:gd name="connsiteX77" fmla="*/ 4248 w 681581"/>
                <a:gd name="connsiteY77" fmla="*/ 184150 h 247650"/>
                <a:gd name="connsiteX78" fmla="*/ 15 w 681581"/>
                <a:gd name="connsiteY78" fmla="*/ 17780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81581" h="247650">
                  <a:moveTo>
                    <a:pt x="681581" y="50800"/>
                  </a:moveTo>
                  <a:cubicBezTo>
                    <a:pt x="662988" y="41504"/>
                    <a:pt x="674708" y="48310"/>
                    <a:pt x="660415" y="38100"/>
                  </a:cubicBezTo>
                  <a:cubicBezTo>
                    <a:pt x="658345" y="36621"/>
                    <a:pt x="655980" y="35541"/>
                    <a:pt x="654065" y="33866"/>
                  </a:cubicBezTo>
                  <a:cubicBezTo>
                    <a:pt x="646708" y="27429"/>
                    <a:pt x="645070" y="23019"/>
                    <a:pt x="637131" y="19050"/>
                  </a:cubicBezTo>
                  <a:cubicBezTo>
                    <a:pt x="635135" y="18052"/>
                    <a:pt x="632898" y="17639"/>
                    <a:pt x="630781" y="16933"/>
                  </a:cubicBezTo>
                  <a:cubicBezTo>
                    <a:pt x="630076" y="14816"/>
                    <a:pt x="629813" y="12496"/>
                    <a:pt x="628665" y="10583"/>
                  </a:cubicBezTo>
                  <a:cubicBezTo>
                    <a:pt x="627091" y="7959"/>
                    <a:pt x="620408" y="3113"/>
                    <a:pt x="618081" y="2116"/>
                  </a:cubicBezTo>
                  <a:cubicBezTo>
                    <a:pt x="615407" y="970"/>
                    <a:pt x="612437" y="705"/>
                    <a:pt x="609615" y="0"/>
                  </a:cubicBezTo>
                  <a:cubicBezTo>
                    <a:pt x="601148" y="705"/>
                    <a:pt x="592645" y="1062"/>
                    <a:pt x="584215" y="2116"/>
                  </a:cubicBezTo>
                  <a:cubicBezTo>
                    <a:pt x="581328" y="2477"/>
                    <a:pt x="578274" y="2790"/>
                    <a:pt x="575748" y="4233"/>
                  </a:cubicBezTo>
                  <a:cubicBezTo>
                    <a:pt x="573149" y="5718"/>
                    <a:pt x="572015" y="9129"/>
                    <a:pt x="569398" y="10583"/>
                  </a:cubicBezTo>
                  <a:cubicBezTo>
                    <a:pt x="565497" y="12750"/>
                    <a:pt x="556698" y="14816"/>
                    <a:pt x="556698" y="14816"/>
                  </a:cubicBezTo>
                  <a:cubicBezTo>
                    <a:pt x="545974" y="25543"/>
                    <a:pt x="559852" y="12925"/>
                    <a:pt x="546115" y="21166"/>
                  </a:cubicBezTo>
                  <a:cubicBezTo>
                    <a:pt x="531587" y="29882"/>
                    <a:pt x="553518" y="21522"/>
                    <a:pt x="535531" y="27516"/>
                  </a:cubicBezTo>
                  <a:cubicBezTo>
                    <a:pt x="533414" y="26105"/>
                    <a:pt x="531135" y="24912"/>
                    <a:pt x="529181" y="23283"/>
                  </a:cubicBezTo>
                  <a:cubicBezTo>
                    <a:pt x="526881" y="21367"/>
                    <a:pt x="525322" y="18593"/>
                    <a:pt x="522831" y="16933"/>
                  </a:cubicBezTo>
                  <a:cubicBezTo>
                    <a:pt x="521007" y="15717"/>
                    <a:pt x="509147" y="12983"/>
                    <a:pt x="508015" y="12700"/>
                  </a:cubicBezTo>
                  <a:cubicBezTo>
                    <a:pt x="505193" y="11289"/>
                    <a:pt x="502448" y="9709"/>
                    <a:pt x="499548" y="8466"/>
                  </a:cubicBezTo>
                  <a:cubicBezTo>
                    <a:pt x="497497" y="7587"/>
                    <a:pt x="494027" y="4278"/>
                    <a:pt x="493198" y="6350"/>
                  </a:cubicBezTo>
                  <a:cubicBezTo>
                    <a:pt x="490304" y="13586"/>
                    <a:pt x="492609" y="21991"/>
                    <a:pt x="491081" y="29633"/>
                  </a:cubicBezTo>
                  <a:cubicBezTo>
                    <a:pt x="490462" y="32727"/>
                    <a:pt x="488091" y="35200"/>
                    <a:pt x="486848" y="38100"/>
                  </a:cubicBezTo>
                  <a:cubicBezTo>
                    <a:pt x="485969" y="40151"/>
                    <a:pt x="485729" y="42454"/>
                    <a:pt x="484731" y="44450"/>
                  </a:cubicBezTo>
                  <a:cubicBezTo>
                    <a:pt x="483593" y="46725"/>
                    <a:pt x="481531" y="48475"/>
                    <a:pt x="480498" y="50800"/>
                  </a:cubicBezTo>
                  <a:cubicBezTo>
                    <a:pt x="478686" y="54878"/>
                    <a:pt x="477676" y="59267"/>
                    <a:pt x="476265" y="63500"/>
                  </a:cubicBezTo>
                  <a:lnTo>
                    <a:pt x="472031" y="76200"/>
                  </a:lnTo>
                  <a:cubicBezTo>
                    <a:pt x="471326" y="78317"/>
                    <a:pt x="470353" y="80362"/>
                    <a:pt x="469915" y="82550"/>
                  </a:cubicBezTo>
                  <a:cubicBezTo>
                    <a:pt x="466347" y="100388"/>
                    <a:pt x="470137" y="86265"/>
                    <a:pt x="463565" y="101600"/>
                  </a:cubicBezTo>
                  <a:cubicBezTo>
                    <a:pt x="460984" y="107623"/>
                    <a:pt x="462298" y="109217"/>
                    <a:pt x="457215" y="114300"/>
                  </a:cubicBezTo>
                  <a:cubicBezTo>
                    <a:pt x="455416" y="116099"/>
                    <a:pt x="452982" y="117122"/>
                    <a:pt x="450865" y="118533"/>
                  </a:cubicBezTo>
                  <a:cubicBezTo>
                    <a:pt x="450159" y="120650"/>
                    <a:pt x="449289" y="122718"/>
                    <a:pt x="448748" y="124883"/>
                  </a:cubicBezTo>
                  <a:cubicBezTo>
                    <a:pt x="447875" y="128373"/>
                    <a:pt x="448120" y="132191"/>
                    <a:pt x="446631" y="135466"/>
                  </a:cubicBezTo>
                  <a:cubicBezTo>
                    <a:pt x="444526" y="140098"/>
                    <a:pt x="440987" y="143933"/>
                    <a:pt x="438165" y="148166"/>
                  </a:cubicBezTo>
                  <a:lnTo>
                    <a:pt x="433931" y="154516"/>
                  </a:lnTo>
                  <a:cubicBezTo>
                    <a:pt x="428570" y="170603"/>
                    <a:pt x="432480" y="157122"/>
                    <a:pt x="429698" y="190500"/>
                  </a:cubicBezTo>
                  <a:cubicBezTo>
                    <a:pt x="427779" y="213520"/>
                    <a:pt x="431352" y="206009"/>
                    <a:pt x="423348" y="218016"/>
                  </a:cubicBezTo>
                  <a:cubicBezTo>
                    <a:pt x="422642" y="220838"/>
                    <a:pt x="422067" y="223696"/>
                    <a:pt x="421231" y="226483"/>
                  </a:cubicBezTo>
                  <a:cubicBezTo>
                    <a:pt x="419949" y="230757"/>
                    <a:pt x="416998" y="239183"/>
                    <a:pt x="416998" y="239183"/>
                  </a:cubicBezTo>
                  <a:cubicBezTo>
                    <a:pt x="413470" y="237772"/>
                    <a:pt x="409714" y="236835"/>
                    <a:pt x="406415" y="234950"/>
                  </a:cubicBezTo>
                  <a:cubicBezTo>
                    <a:pt x="401526" y="232156"/>
                    <a:pt x="401831" y="228249"/>
                    <a:pt x="397948" y="224366"/>
                  </a:cubicBezTo>
                  <a:cubicBezTo>
                    <a:pt x="396149" y="222567"/>
                    <a:pt x="393715" y="221544"/>
                    <a:pt x="391598" y="220133"/>
                  </a:cubicBezTo>
                  <a:cubicBezTo>
                    <a:pt x="388776" y="215900"/>
                    <a:pt x="383493" y="212508"/>
                    <a:pt x="383131" y="207433"/>
                  </a:cubicBezTo>
                  <a:cubicBezTo>
                    <a:pt x="381540" y="185150"/>
                    <a:pt x="383993" y="185037"/>
                    <a:pt x="378898" y="171450"/>
                  </a:cubicBezTo>
                  <a:cubicBezTo>
                    <a:pt x="377564" y="167892"/>
                    <a:pt x="377097" y="163785"/>
                    <a:pt x="374665" y="160866"/>
                  </a:cubicBezTo>
                  <a:cubicBezTo>
                    <a:pt x="373237" y="159152"/>
                    <a:pt x="370432" y="159455"/>
                    <a:pt x="368315" y="158750"/>
                  </a:cubicBezTo>
                  <a:cubicBezTo>
                    <a:pt x="366198" y="160161"/>
                    <a:pt x="363952" y="161394"/>
                    <a:pt x="361965" y="162983"/>
                  </a:cubicBezTo>
                  <a:cubicBezTo>
                    <a:pt x="360407" y="164230"/>
                    <a:pt x="359442" y="166189"/>
                    <a:pt x="357731" y="167216"/>
                  </a:cubicBezTo>
                  <a:cubicBezTo>
                    <a:pt x="355818" y="168364"/>
                    <a:pt x="353498" y="168627"/>
                    <a:pt x="351381" y="169333"/>
                  </a:cubicBezTo>
                  <a:cubicBezTo>
                    <a:pt x="330214" y="168627"/>
                    <a:pt x="308994" y="168883"/>
                    <a:pt x="287881" y="167216"/>
                  </a:cubicBezTo>
                  <a:cubicBezTo>
                    <a:pt x="282081" y="166758"/>
                    <a:pt x="270948" y="162983"/>
                    <a:pt x="270948" y="162983"/>
                  </a:cubicBezTo>
                  <a:cubicBezTo>
                    <a:pt x="262367" y="157263"/>
                    <a:pt x="261528" y="154705"/>
                    <a:pt x="247665" y="160866"/>
                  </a:cubicBezTo>
                  <a:cubicBezTo>
                    <a:pt x="245626" y="161772"/>
                    <a:pt x="246089" y="165051"/>
                    <a:pt x="245548" y="167216"/>
                  </a:cubicBezTo>
                  <a:cubicBezTo>
                    <a:pt x="244675" y="170706"/>
                    <a:pt x="244075" y="174260"/>
                    <a:pt x="243431" y="177800"/>
                  </a:cubicBezTo>
                  <a:cubicBezTo>
                    <a:pt x="242663" y="182022"/>
                    <a:pt x="242356" y="186336"/>
                    <a:pt x="241315" y="190500"/>
                  </a:cubicBezTo>
                  <a:cubicBezTo>
                    <a:pt x="240233" y="194829"/>
                    <a:pt x="238492" y="198967"/>
                    <a:pt x="237081" y="203200"/>
                  </a:cubicBezTo>
                  <a:lnTo>
                    <a:pt x="234965" y="209550"/>
                  </a:lnTo>
                  <a:cubicBezTo>
                    <a:pt x="234259" y="211667"/>
                    <a:pt x="234705" y="214662"/>
                    <a:pt x="232848" y="215900"/>
                  </a:cubicBezTo>
                  <a:cubicBezTo>
                    <a:pt x="224077" y="221747"/>
                    <a:pt x="228966" y="219516"/>
                    <a:pt x="218031" y="222250"/>
                  </a:cubicBezTo>
                  <a:cubicBezTo>
                    <a:pt x="215914" y="224367"/>
                    <a:pt x="214044" y="226762"/>
                    <a:pt x="211681" y="228600"/>
                  </a:cubicBezTo>
                  <a:cubicBezTo>
                    <a:pt x="207665" y="231723"/>
                    <a:pt x="198981" y="237066"/>
                    <a:pt x="198981" y="237066"/>
                  </a:cubicBezTo>
                  <a:cubicBezTo>
                    <a:pt x="198276" y="239183"/>
                    <a:pt x="198680" y="242119"/>
                    <a:pt x="196865" y="243416"/>
                  </a:cubicBezTo>
                  <a:cubicBezTo>
                    <a:pt x="193234" y="246010"/>
                    <a:pt x="184165" y="247650"/>
                    <a:pt x="184165" y="247650"/>
                  </a:cubicBezTo>
                  <a:cubicBezTo>
                    <a:pt x="169208" y="244658"/>
                    <a:pt x="176991" y="246670"/>
                    <a:pt x="160881" y="241300"/>
                  </a:cubicBezTo>
                  <a:cubicBezTo>
                    <a:pt x="158764" y="240594"/>
                    <a:pt x="156388" y="240421"/>
                    <a:pt x="154531" y="239183"/>
                  </a:cubicBezTo>
                  <a:cubicBezTo>
                    <a:pt x="150283" y="236351"/>
                    <a:pt x="144593" y="232180"/>
                    <a:pt x="139715" y="230716"/>
                  </a:cubicBezTo>
                  <a:cubicBezTo>
                    <a:pt x="137053" y="229917"/>
                    <a:pt x="113873" y="226722"/>
                    <a:pt x="112198" y="226483"/>
                  </a:cubicBezTo>
                  <a:cubicBezTo>
                    <a:pt x="110081" y="225777"/>
                    <a:pt x="107937" y="225149"/>
                    <a:pt x="105848" y="224366"/>
                  </a:cubicBezTo>
                  <a:cubicBezTo>
                    <a:pt x="102291" y="223032"/>
                    <a:pt x="99035" y="220604"/>
                    <a:pt x="95265" y="220133"/>
                  </a:cubicBezTo>
                  <a:cubicBezTo>
                    <a:pt x="93051" y="219856"/>
                    <a:pt x="90911" y="221252"/>
                    <a:pt x="88915" y="222250"/>
                  </a:cubicBezTo>
                  <a:cubicBezTo>
                    <a:pt x="80232" y="226591"/>
                    <a:pt x="84891" y="225468"/>
                    <a:pt x="78331" y="230716"/>
                  </a:cubicBezTo>
                  <a:cubicBezTo>
                    <a:pt x="72467" y="235407"/>
                    <a:pt x="72341" y="234830"/>
                    <a:pt x="65631" y="237066"/>
                  </a:cubicBezTo>
                  <a:cubicBezTo>
                    <a:pt x="64220" y="238477"/>
                    <a:pt x="63378" y="241052"/>
                    <a:pt x="61398" y="241300"/>
                  </a:cubicBezTo>
                  <a:cubicBezTo>
                    <a:pt x="55980" y="241977"/>
                    <a:pt x="47840" y="238897"/>
                    <a:pt x="42348" y="237066"/>
                  </a:cubicBezTo>
                  <a:cubicBezTo>
                    <a:pt x="40231" y="234949"/>
                    <a:pt x="38434" y="232456"/>
                    <a:pt x="35998" y="230716"/>
                  </a:cubicBezTo>
                  <a:cubicBezTo>
                    <a:pt x="33430" y="228882"/>
                    <a:pt x="30237" y="228106"/>
                    <a:pt x="27531" y="226483"/>
                  </a:cubicBezTo>
                  <a:cubicBezTo>
                    <a:pt x="23168" y="223865"/>
                    <a:pt x="19064" y="220838"/>
                    <a:pt x="14831" y="218016"/>
                  </a:cubicBezTo>
                  <a:lnTo>
                    <a:pt x="8481" y="213783"/>
                  </a:lnTo>
                  <a:cubicBezTo>
                    <a:pt x="7776" y="210961"/>
                    <a:pt x="6776" y="208196"/>
                    <a:pt x="6365" y="205316"/>
                  </a:cubicBezTo>
                  <a:cubicBezTo>
                    <a:pt x="5362" y="198297"/>
                    <a:pt x="5968" y="191029"/>
                    <a:pt x="4248" y="184150"/>
                  </a:cubicBezTo>
                  <a:cubicBezTo>
                    <a:pt x="-484" y="165223"/>
                    <a:pt x="15" y="186928"/>
                    <a:pt x="15" y="177800"/>
                  </a:cubicBezTo>
                </a:path>
              </a:pathLst>
            </a:custGeom>
            <a:noFill/>
            <a:ln w="38100">
              <a:solidFill>
                <a:srgbClr val="C00000"/>
              </a:solidFill>
            </a:ln>
          </p:spPr>
          <p:txBody>
            <a:bodyPr rtlCol="0" anchor="ctr"/>
            <a:lstStyle/>
            <a:p>
              <a:pPr algn="ctr"/>
              <a:endParaRPr lang="fr-FR" sz="1050"/>
            </a:p>
          </p:txBody>
        </p:sp>
        <p:sp>
          <p:nvSpPr>
            <p:cNvPr id="11" name="Forme libre 10"/>
            <p:cNvSpPr/>
            <p:nvPr/>
          </p:nvSpPr>
          <p:spPr>
            <a:xfrm>
              <a:off x="5095934" y="5094861"/>
              <a:ext cx="550418" cy="804724"/>
            </a:xfrm>
            <a:custGeom>
              <a:avLst/>
              <a:gdLst>
                <a:gd name="connsiteX0" fmla="*/ 0 w 486833"/>
                <a:gd name="connsiteY0" fmla="*/ 0 h 885513"/>
                <a:gd name="connsiteX1" fmla="*/ 8467 w 486833"/>
                <a:gd name="connsiteY1" fmla="*/ 10583 h 885513"/>
                <a:gd name="connsiteX2" fmla="*/ 10583 w 486833"/>
                <a:gd name="connsiteY2" fmla="*/ 16933 h 885513"/>
                <a:gd name="connsiteX3" fmla="*/ 16933 w 486833"/>
                <a:gd name="connsiteY3" fmla="*/ 27517 h 885513"/>
                <a:gd name="connsiteX4" fmla="*/ 25400 w 486833"/>
                <a:gd name="connsiteY4" fmla="*/ 40217 h 885513"/>
                <a:gd name="connsiteX5" fmla="*/ 29633 w 486833"/>
                <a:gd name="connsiteY5" fmla="*/ 52917 h 885513"/>
                <a:gd name="connsiteX6" fmla="*/ 31750 w 486833"/>
                <a:gd name="connsiteY6" fmla="*/ 59267 h 885513"/>
                <a:gd name="connsiteX7" fmla="*/ 38100 w 486833"/>
                <a:gd name="connsiteY7" fmla="*/ 71967 h 885513"/>
                <a:gd name="connsiteX8" fmla="*/ 40217 w 486833"/>
                <a:gd name="connsiteY8" fmla="*/ 101600 h 885513"/>
                <a:gd name="connsiteX9" fmla="*/ 44450 w 486833"/>
                <a:gd name="connsiteY9" fmla="*/ 120650 h 885513"/>
                <a:gd name="connsiteX10" fmla="*/ 46567 w 486833"/>
                <a:gd name="connsiteY10" fmla="*/ 129117 h 885513"/>
                <a:gd name="connsiteX11" fmla="*/ 57150 w 486833"/>
                <a:gd name="connsiteY11" fmla="*/ 148167 h 885513"/>
                <a:gd name="connsiteX12" fmla="*/ 61383 w 486833"/>
                <a:gd name="connsiteY12" fmla="*/ 154517 h 885513"/>
                <a:gd name="connsiteX13" fmla="*/ 65617 w 486833"/>
                <a:gd name="connsiteY13" fmla="*/ 173567 h 885513"/>
                <a:gd name="connsiteX14" fmla="*/ 67733 w 486833"/>
                <a:gd name="connsiteY14" fmla="*/ 182033 h 885513"/>
                <a:gd name="connsiteX15" fmla="*/ 80433 w 486833"/>
                <a:gd name="connsiteY15" fmla="*/ 211667 h 885513"/>
                <a:gd name="connsiteX16" fmla="*/ 91017 w 486833"/>
                <a:gd name="connsiteY16" fmla="*/ 224367 h 885513"/>
                <a:gd name="connsiteX17" fmla="*/ 103717 w 486833"/>
                <a:gd name="connsiteY17" fmla="*/ 232833 h 885513"/>
                <a:gd name="connsiteX18" fmla="*/ 105833 w 486833"/>
                <a:gd name="connsiteY18" fmla="*/ 279400 h 885513"/>
                <a:gd name="connsiteX19" fmla="*/ 107950 w 486833"/>
                <a:gd name="connsiteY19" fmla="*/ 296333 h 885513"/>
                <a:gd name="connsiteX20" fmla="*/ 120650 w 486833"/>
                <a:gd name="connsiteY20" fmla="*/ 294217 h 885513"/>
                <a:gd name="connsiteX21" fmla="*/ 129117 w 486833"/>
                <a:gd name="connsiteY21" fmla="*/ 285750 h 885513"/>
                <a:gd name="connsiteX22" fmla="*/ 139700 w 486833"/>
                <a:gd name="connsiteY22" fmla="*/ 287867 h 885513"/>
                <a:gd name="connsiteX23" fmla="*/ 150283 w 486833"/>
                <a:gd name="connsiteY23" fmla="*/ 302683 h 885513"/>
                <a:gd name="connsiteX24" fmla="*/ 154517 w 486833"/>
                <a:gd name="connsiteY24" fmla="*/ 306917 h 885513"/>
                <a:gd name="connsiteX25" fmla="*/ 165100 w 486833"/>
                <a:gd name="connsiteY25" fmla="*/ 313267 h 885513"/>
                <a:gd name="connsiteX26" fmla="*/ 179917 w 486833"/>
                <a:gd name="connsiteY26" fmla="*/ 323850 h 885513"/>
                <a:gd name="connsiteX27" fmla="*/ 188383 w 486833"/>
                <a:gd name="connsiteY27" fmla="*/ 325967 h 885513"/>
                <a:gd name="connsiteX28" fmla="*/ 215900 w 486833"/>
                <a:gd name="connsiteY28" fmla="*/ 323850 h 885513"/>
                <a:gd name="connsiteX29" fmla="*/ 222250 w 486833"/>
                <a:gd name="connsiteY29" fmla="*/ 321733 h 885513"/>
                <a:gd name="connsiteX30" fmla="*/ 228600 w 486833"/>
                <a:gd name="connsiteY30" fmla="*/ 315383 h 885513"/>
                <a:gd name="connsiteX31" fmla="*/ 230717 w 486833"/>
                <a:gd name="connsiteY31" fmla="*/ 309033 h 885513"/>
                <a:gd name="connsiteX32" fmla="*/ 234950 w 486833"/>
                <a:gd name="connsiteY32" fmla="*/ 287867 h 885513"/>
                <a:gd name="connsiteX33" fmla="*/ 237067 w 486833"/>
                <a:gd name="connsiteY33" fmla="*/ 281517 h 885513"/>
                <a:gd name="connsiteX34" fmla="*/ 241300 w 486833"/>
                <a:gd name="connsiteY34" fmla="*/ 277283 h 885513"/>
                <a:gd name="connsiteX35" fmla="*/ 266700 w 486833"/>
                <a:gd name="connsiteY35" fmla="*/ 279400 h 885513"/>
                <a:gd name="connsiteX36" fmla="*/ 270933 w 486833"/>
                <a:gd name="connsiteY36" fmla="*/ 285750 h 885513"/>
                <a:gd name="connsiteX37" fmla="*/ 279400 w 486833"/>
                <a:gd name="connsiteY37" fmla="*/ 300567 h 885513"/>
                <a:gd name="connsiteX38" fmla="*/ 281517 w 486833"/>
                <a:gd name="connsiteY38" fmla="*/ 306917 h 885513"/>
                <a:gd name="connsiteX39" fmla="*/ 296333 w 486833"/>
                <a:gd name="connsiteY39" fmla="*/ 306917 h 885513"/>
                <a:gd name="connsiteX40" fmla="*/ 302683 w 486833"/>
                <a:gd name="connsiteY40" fmla="*/ 302683 h 885513"/>
                <a:gd name="connsiteX41" fmla="*/ 313267 w 486833"/>
                <a:gd name="connsiteY41" fmla="*/ 292100 h 885513"/>
                <a:gd name="connsiteX42" fmla="*/ 315383 w 486833"/>
                <a:gd name="connsiteY42" fmla="*/ 277283 h 885513"/>
                <a:gd name="connsiteX43" fmla="*/ 332317 w 486833"/>
                <a:gd name="connsiteY43" fmla="*/ 287867 h 885513"/>
                <a:gd name="connsiteX44" fmla="*/ 340783 w 486833"/>
                <a:gd name="connsiteY44" fmla="*/ 289983 h 885513"/>
                <a:gd name="connsiteX45" fmla="*/ 351367 w 486833"/>
                <a:gd name="connsiteY45" fmla="*/ 298450 h 885513"/>
                <a:gd name="connsiteX46" fmla="*/ 361950 w 486833"/>
                <a:gd name="connsiteY46" fmla="*/ 300567 h 885513"/>
                <a:gd name="connsiteX47" fmla="*/ 374650 w 486833"/>
                <a:gd name="connsiteY47" fmla="*/ 309033 h 885513"/>
                <a:gd name="connsiteX48" fmla="*/ 387350 w 486833"/>
                <a:gd name="connsiteY48" fmla="*/ 315383 h 885513"/>
                <a:gd name="connsiteX49" fmla="*/ 395817 w 486833"/>
                <a:gd name="connsiteY49" fmla="*/ 323850 h 885513"/>
                <a:gd name="connsiteX50" fmla="*/ 404283 w 486833"/>
                <a:gd name="connsiteY50" fmla="*/ 338667 h 885513"/>
                <a:gd name="connsiteX51" fmla="*/ 414867 w 486833"/>
                <a:gd name="connsiteY51" fmla="*/ 357717 h 885513"/>
                <a:gd name="connsiteX52" fmla="*/ 421217 w 486833"/>
                <a:gd name="connsiteY52" fmla="*/ 378883 h 885513"/>
                <a:gd name="connsiteX53" fmla="*/ 429683 w 486833"/>
                <a:gd name="connsiteY53" fmla="*/ 389467 h 885513"/>
                <a:gd name="connsiteX54" fmla="*/ 427567 w 486833"/>
                <a:gd name="connsiteY54" fmla="*/ 444500 h 885513"/>
                <a:gd name="connsiteX55" fmla="*/ 436033 w 486833"/>
                <a:gd name="connsiteY55" fmla="*/ 448733 h 885513"/>
                <a:gd name="connsiteX56" fmla="*/ 455083 w 486833"/>
                <a:gd name="connsiteY56" fmla="*/ 459317 h 885513"/>
                <a:gd name="connsiteX57" fmla="*/ 465667 w 486833"/>
                <a:gd name="connsiteY57" fmla="*/ 474133 h 885513"/>
                <a:gd name="connsiteX58" fmla="*/ 472017 w 486833"/>
                <a:gd name="connsiteY58" fmla="*/ 478367 h 885513"/>
                <a:gd name="connsiteX59" fmla="*/ 484717 w 486833"/>
                <a:gd name="connsiteY59" fmla="*/ 491067 h 885513"/>
                <a:gd name="connsiteX60" fmla="*/ 486833 w 486833"/>
                <a:gd name="connsiteY60" fmla="*/ 499533 h 885513"/>
                <a:gd name="connsiteX61" fmla="*/ 480483 w 486833"/>
                <a:gd name="connsiteY61" fmla="*/ 510117 h 885513"/>
                <a:gd name="connsiteX62" fmla="*/ 469900 w 486833"/>
                <a:gd name="connsiteY62" fmla="*/ 520700 h 885513"/>
                <a:gd name="connsiteX63" fmla="*/ 459317 w 486833"/>
                <a:gd name="connsiteY63" fmla="*/ 533400 h 885513"/>
                <a:gd name="connsiteX64" fmla="*/ 452967 w 486833"/>
                <a:gd name="connsiteY64" fmla="*/ 537633 h 885513"/>
                <a:gd name="connsiteX65" fmla="*/ 450850 w 486833"/>
                <a:gd name="connsiteY65" fmla="*/ 543983 h 885513"/>
                <a:gd name="connsiteX66" fmla="*/ 446617 w 486833"/>
                <a:gd name="connsiteY66" fmla="*/ 548217 h 885513"/>
                <a:gd name="connsiteX67" fmla="*/ 442383 w 486833"/>
                <a:gd name="connsiteY67" fmla="*/ 560917 h 885513"/>
                <a:gd name="connsiteX68" fmla="*/ 440267 w 486833"/>
                <a:gd name="connsiteY68" fmla="*/ 567267 h 885513"/>
                <a:gd name="connsiteX69" fmla="*/ 423333 w 486833"/>
                <a:gd name="connsiteY69" fmla="*/ 579967 h 885513"/>
                <a:gd name="connsiteX70" fmla="*/ 416983 w 486833"/>
                <a:gd name="connsiteY70" fmla="*/ 584200 h 885513"/>
                <a:gd name="connsiteX71" fmla="*/ 410633 w 486833"/>
                <a:gd name="connsiteY71" fmla="*/ 588433 h 885513"/>
                <a:gd name="connsiteX72" fmla="*/ 391583 w 486833"/>
                <a:gd name="connsiteY72" fmla="*/ 596900 h 885513"/>
                <a:gd name="connsiteX73" fmla="*/ 387350 w 486833"/>
                <a:gd name="connsiteY73" fmla="*/ 668867 h 885513"/>
                <a:gd name="connsiteX74" fmla="*/ 381000 w 486833"/>
                <a:gd name="connsiteY74" fmla="*/ 687917 h 885513"/>
                <a:gd name="connsiteX75" fmla="*/ 378883 w 486833"/>
                <a:gd name="connsiteY75" fmla="*/ 694267 h 885513"/>
                <a:gd name="connsiteX76" fmla="*/ 376767 w 486833"/>
                <a:gd name="connsiteY76" fmla="*/ 730250 h 885513"/>
                <a:gd name="connsiteX77" fmla="*/ 342900 w 486833"/>
                <a:gd name="connsiteY77" fmla="*/ 726017 h 885513"/>
                <a:gd name="connsiteX78" fmla="*/ 328083 w 486833"/>
                <a:gd name="connsiteY78" fmla="*/ 721783 h 885513"/>
                <a:gd name="connsiteX79" fmla="*/ 311150 w 486833"/>
                <a:gd name="connsiteY79" fmla="*/ 719667 h 885513"/>
                <a:gd name="connsiteX80" fmla="*/ 306917 w 486833"/>
                <a:gd name="connsiteY80" fmla="*/ 726017 h 885513"/>
                <a:gd name="connsiteX81" fmla="*/ 300567 w 486833"/>
                <a:gd name="connsiteY81" fmla="*/ 751417 h 885513"/>
                <a:gd name="connsiteX82" fmla="*/ 292100 w 486833"/>
                <a:gd name="connsiteY82" fmla="*/ 762000 h 885513"/>
                <a:gd name="connsiteX83" fmla="*/ 285750 w 486833"/>
                <a:gd name="connsiteY83" fmla="*/ 774700 h 885513"/>
                <a:gd name="connsiteX84" fmla="*/ 300567 w 486833"/>
                <a:gd name="connsiteY84" fmla="*/ 781050 h 885513"/>
                <a:gd name="connsiteX85" fmla="*/ 304800 w 486833"/>
                <a:gd name="connsiteY85" fmla="*/ 787400 h 885513"/>
                <a:gd name="connsiteX86" fmla="*/ 294217 w 486833"/>
                <a:gd name="connsiteY86" fmla="*/ 791633 h 885513"/>
                <a:gd name="connsiteX87" fmla="*/ 281517 w 486833"/>
                <a:gd name="connsiteY87" fmla="*/ 797983 h 885513"/>
                <a:gd name="connsiteX88" fmla="*/ 262467 w 486833"/>
                <a:gd name="connsiteY88" fmla="*/ 800100 h 885513"/>
                <a:gd name="connsiteX89" fmla="*/ 256117 w 486833"/>
                <a:gd name="connsiteY89" fmla="*/ 814917 h 885513"/>
                <a:gd name="connsiteX90" fmla="*/ 251883 w 486833"/>
                <a:gd name="connsiteY90" fmla="*/ 819150 h 885513"/>
                <a:gd name="connsiteX91" fmla="*/ 243417 w 486833"/>
                <a:gd name="connsiteY91" fmla="*/ 831850 h 885513"/>
                <a:gd name="connsiteX92" fmla="*/ 232833 w 486833"/>
                <a:gd name="connsiteY92" fmla="*/ 842433 h 885513"/>
                <a:gd name="connsiteX93" fmla="*/ 218017 w 486833"/>
                <a:gd name="connsiteY93" fmla="*/ 848783 h 885513"/>
                <a:gd name="connsiteX94" fmla="*/ 213783 w 486833"/>
                <a:gd name="connsiteY94" fmla="*/ 853017 h 885513"/>
                <a:gd name="connsiteX95" fmla="*/ 203200 w 486833"/>
                <a:gd name="connsiteY95" fmla="*/ 855133 h 885513"/>
                <a:gd name="connsiteX96" fmla="*/ 196850 w 486833"/>
                <a:gd name="connsiteY96" fmla="*/ 857250 h 885513"/>
                <a:gd name="connsiteX97" fmla="*/ 194733 w 486833"/>
                <a:gd name="connsiteY97" fmla="*/ 863600 h 885513"/>
                <a:gd name="connsiteX98" fmla="*/ 188383 w 486833"/>
                <a:gd name="connsiteY98" fmla="*/ 882650 h 885513"/>
                <a:gd name="connsiteX99" fmla="*/ 179917 w 486833"/>
                <a:gd name="connsiteY99" fmla="*/ 882650 h 88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86833" h="885513">
                  <a:moveTo>
                    <a:pt x="0" y="0"/>
                  </a:moveTo>
                  <a:cubicBezTo>
                    <a:pt x="2822" y="3528"/>
                    <a:pt x="6073" y="6752"/>
                    <a:pt x="8467" y="10583"/>
                  </a:cubicBezTo>
                  <a:cubicBezTo>
                    <a:pt x="9649" y="12475"/>
                    <a:pt x="9585" y="14937"/>
                    <a:pt x="10583" y="16933"/>
                  </a:cubicBezTo>
                  <a:cubicBezTo>
                    <a:pt x="12423" y="20613"/>
                    <a:pt x="14724" y="24046"/>
                    <a:pt x="16933" y="27517"/>
                  </a:cubicBezTo>
                  <a:cubicBezTo>
                    <a:pt x="19665" y="31809"/>
                    <a:pt x="23791" y="35390"/>
                    <a:pt x="25400" y="40217"/>
                  </a:cubicBezTo>
                  <a:lnTo>
                    <a:pt x="29633" y="52917"/>
                  </a:lnTo>
                  <a:cubicBezTo>
                    <a:pt x="30339" y="55034"/>
                    <a:pt x="30512" y="57410"/>
                    <a:pt x="31750" y="59267"/>
                  </a:cubicBezTo>
                  <a:cubicBezTo>
                    <a:pt x="37221" y="67474"/>
                    <a:pt x="35178" y="63204"/>
                    <a:pt x="38100" y="71967"/>
                  </a:cubicBezTo>
                  <a:cubicBezTo>
                    <a:pt x="38806" y="81845"/>
                    <a:pt x="39232" y="91746"/>
                    <a:pt x="40217" y="101600"/>
                  </a:cubicBezTo>
                  <a:cubicBezTo>
                    <a:pt x="41687" y="116297"/>
                    <a:pt x="41502" y="110335"/>
                    <a:pt x="44450" y="120650"/>
                  </a:cubicBezTo>
                  <a:cubicBezTo>
                    <a:pt x="45249" y="123447"/>
                    <a:pt x="45768" y="126320"/>
                    <a:pt x="46567" y="129117"/>
                  </a:cubicBezTo>
                  <a:cubicBezTo>
                    <a:pt x="49362" y="138900"/>
                    <a:pt x="49566" y="136790"/>
                    <a:pt x="57150" y="148167"/>
                  </a:cubicBezTo>
                  <a:lnTo>
                    <a:pt x="61383" y="154517"/>
                  </a:lnTo>
                  <a:cubicBezTo>
                    <a:pt x="65206" y="177449"/>
                    <a:pt x="61447" y="158970"/>
                    <a:pt x="65617" y="173567"/>
                  </a:cubicBezTo>
                  <a:cubicBezTo>
                    <a:pt x="66416" y="176364"/>
                    <a:pt x="66897" y="179247"/>
                    <a:pt x="67733" y="182033"/>
                  </a:cubicBezTo>
                  <a:cubicBezTo>
                    <a:pt x="70810" y="192289"/>
                    <a:pt x="74431" y="202665"/>
                    <a:pt x="80433" y="211667"/>
                  </a:cubicBezTo>
                  <a:cubicBezTo>
                    <a:pt x="84196" y="217310"/>
                    <a:pt x="85377" y="219980"/>
                    <a:pt x="91017" y="224367"/>
                  </a:cubicBezTo>
                  <a:cubicBezTo>
                    <a:pt x="95033" y="227490"/>
                    <a:pt x="103717" y="232833"/>
                    <a:pt x="103717" y="232833"/>
                  </a:cubicBezTo>
                  <a:cubicBezTo>
                    <a:pt x="115823" y="250993"/>
                    <a:pt x="105833" y="233266"/>
                    <a:pt x="105833" y="279400"/>
                  </a:cubicBezTo>
                  <a:cubicBezTo>
                    <a:pt x="105833" y="285088"/>
                    <a:pt x="107244" y="290689"/>
                    <a:pt x="107950" y="296333"/>
                  </a:cubicBezTo>
                  <a:cubicBezTo>
                    <a:pt x="112183" y="295628"/>
                    <a:pt x="116811" y="296136"/>
                    <a:pt x="120650" y="294217"/>
                  </a:cubicBezTo>
                  <a:cubicBezTo>
                    <a:pt x="124220" y="292432"/>
                    <a:pt x="129117" y="285750"/>
                    <a:pt x="129117" y="285750"/>
                  </a:cubicBezTo>
                  <a:cubicBezTo>
                    <a:pt x="132645" y="286456"/>
                    <a:pt x="136482" y="286258"/>
                    <a:pt x="139700" y="287867"/>
                  </a:cubicBezTo>
                  <a:cubicBezTo>
                    <a:pt x="146634" y="291334"/>
                    <a:pt x="146447" y="296930"/>
                    <a:pt x="150283" y="302683"/>
                  </a:cubicBezTo>
                  <a:cubicBezTo>
                    <a:pt x="151390" y="304344"/>
                    <a:pt x="152893" y="305757"/>
                    <a:pt x="154517" y="306917"/>
                  </a:cubicBezTo>
                  <a:cubicBezTo>
                    <a:pt x="157865" y="309308"/>
                    <a:pt x="161677" y="310985"/>
                    <a:pt x="165100" y="313267"/>
                  </a:cubicBezTo>
                  <a:cubicBezTo>
                    <a:pt x="166402" y="314135"/>
                    <a:pt x="177265" y="322713"/>
                    <a:pt x="179917" y="323850"/>
                  </a:cubicBezTo>
                  <a:cubicBezTo>
                    <a:pt x="182591" y="324996"/>
                    <a:pt x="185561" y="325261"/>
                    <a:pt x="188383" y="325967"/>
                  </a:cubicBezTo>
                  <a:cubicBezTo>
                    <a:pt x="197555" y="325261"/>
                    <a:pt x="206772" y="324991"/>
                    <a:pt x="215900" y="323850"/>
                  </a:cubicBezTo>
                  <a:cubicBezTo>
                    <a:pt x="218114" y="323573"/>
                    <a:pt x="220394" y="322971"/>
                    <a:pt x="222250" y="321733"/>
                  </a:cubicBezTo>
                  <a:cubicBezTo>
                    <a:pt x="224741" y="320073"/>
                    <a:pt x="226483" y="317500"/>
                    <a:pt x="228600" y="315383"/>
                  </a:cubicBezTo>
                  <a:cubicBezTo>
                    <a:pt x="229306" y="313266"/>
                    <a:pt x="230215" y="311207"/>
                    <a:pt x="230717" y="309033"/>
                  </a:cubicBezTo>
                  <a:cubicBezTo>
                    <a:pt x="232335" y="302022"/>
                    <a:pt x="232674" y="294693"/>
                    <a:pt x="234950" y="287867"/>
                  </a:cubicBezTo>
                  <a:cubicBezTo>
                    <a:pt x="235656" y="285750"/>
                    <a:pt x="235919" y="283430"/>
                    <a:pt x="237067" y="281517"/>
                  </a:cubicBezTo>
                  <a:cubicBezTo>
                    <a:pt x="238094" y="279806"/>
                    <a:pt x="239889" y="278694"/>
                    <a:pt x="241300" y="277283"/>
                  </a:cubicBezTo>
                  <a:cubicBezTo>
                    <a:pt x="249767" y="277989"/>
                    <a:pt x="258531" y="277066"/>
                    <a:pt x="266700" y="279400"/>
                  </a:cubicBezTo>
                  <a:cubicBezTo>
                    <a:pt x="269146" y="280099"/>
                    <a:pt x="269795" y="283475"/>
                    <a:pt x="270933" y="285750"/>
                  </a:cubicBezTo>
                  <a:cubicBezTo>
                    <a:pt x="279013" y="301910"/>
                    <a:pt x="264047" y="280096"/>
                    <a:pt x="279400" y="300567"/>
                  </a:cubicBezTo>
                  <a:cubicBezTo>
                    <a:pt x="280106" y="302684"/>
                    <a:pt x="279939" y="305339"/>
                    <a:pt x="281517" y="306917"/>
                  </a:cubicBezTo>
                  <a:cubicBezTo>
                    <a:pt x="285768" y="311167"/>
                    <a:pt x="292038" y="307991"/>
                    <a:pt x="296333" y="306917"/>
                  </a:cubicBezTo>
                  <a:cubicBezTo>
                    <a:pt x="298450" y="305506"/>
                    <a:pt x="300768" y="304358"/>
                    <a:pt x="302683" y="302683"/>
                  </a:cubicBezTo>
                  <a:cubicBezTo>
                    <a:pt x="306438" y="299398"/>
                    <a:pt x="313267" y="292100"/>
                    <a:pt x="313267" y="292100"/>
                  </a:cubicBezTo>
                  <a:cubicBezTo>
                    <a:pt x="313972" y="287161"/>
                    <a:pt x="311323" y="280183"/>
                    <a:pt x="315383" y="277283"/>
                  </a:cubicBezTo>
                  <a:cubicBezTo>
                    <a:pt x="326131" y="269606"/>
                    <a:pt x="328096" y="285053"/>
                    <a:pt x="332317" y="287867"/>
                  </a:cubicBezTo>
                  <a:cubicBezTo>
                    <a:pt x="334737" y="289480"/>
                    <a:pt x="337961" y="289278"/>
                    <a:pt x="340783" y="289983"/>
                  </a:cubicBezTo>
                  <a:cubicBezTo>
                    <a:pt x="343883" y="293083"/>
                    <a:pt x="347094" y="296848"/>
                    <a:pt x="351367" y="298450"/>
                  </a:cubicBezTo>
                  <a:cubicBezTo>
                    <a:pt x="354735" y="299713"/>
                    <a:pt x="358422" y="299861"/>
                    <a:pt x="361950" y="300567"/>
                  </a:cubicBezTo>
                  <a:cubicBezTo>
                    <a:pt x="373990" y="312607"/>
                    <a:pt x="362395" y="302905"/>
                    <a:pt x="374650" y="309033"/>
                  </a:cubicBezTo>
                  <a:cubicBezTo>
                    <a:pt x="391063" y="317239"/>
                    <a:pt x="371390" y="310065"/>
                    <a:pt x="387350" y="315383"/>
                  </a:cubicBezTo>
                  <a:cubicBezTo>
                    <a:pt x="390172" y="318205"/>
                    <a:pt x="394555" y="320063"/>
                    <a:pt x="395817" y="323850"/>
                  </a:cubicBezTo>
                  <a:cubicBezTo>
                    <a:pt x="399048" y="333547"/>
                    <a:pt x="396594" y="328415"/>
                    <a:pt x="404283" y="338667"/>
                  </a:cubicBezTo>
                  <a:cubicBezTo>
                    <a:pt x="409464" y="354207"/>
                    <a:pt x="405362" y="348212"/>
                    <a:pt x="414867" y="357717"/>
                  </a:cubicBezTo>
                  <a:cubicBezTo>
                    <a:pt x="415827" y="361556"/>
                    <a:pt x="419497" y="377163"/>
                    <a:pt x="421217" y="378883"/>
                  </a:cubicBezTo>
                  <a:cubicBezTo>
                    <a:pt x="427249" y="384916"/>
                    <a:pt x="424343" y="381456"/>
                    <a:pt x="429683" y="389467"/>
                  </a:cubicBezTo>
                  <a:cubicBezTo>
                    <a:pt x="427933" y="402593"/>
                    <a:pt x="421919" y="429816"/>
                    <a:pt x="427567" y="444500"/>
                  </a:cubicBezTo>
                  <a:cubicBezTo>
                    <a:pt x="428700" y="447445"/>
                    <a:pt x="433328" y="447110"/>
                    <a:pt x="436033" y="448733"/>
                  </a:cubicBezTo>
                  <a:cubicBezTo>
                    <a:pt x="454229" y="459651"/>
                    <a:pt x="442310" y="455059"/>
                    <a:pt x="455083" y="459317"/>
                  </a:cubicBezTo>
                  <a:cubicBezTo>
                    <a:pt x="457486" y="462922"/>
                    <a:pt x="463042" y="471508"/>
                    <a:pt x="465667" y="474133"/>
                  </a:cubicBezTo>
                  <a:cubicBezTo>
                    <a:pt x="467466" y="475932"/>
                    <a:pt x="470116" y="476677"/>
                    <a:pt x="472017" y="478367"/>
                  </a:cubicBezTo>
                  <a:cubicBezTo>
                    <a:pt x="476492" y="482345"/>
                    <a:pt x="484717" y="491067"/>
                    <a:pt x="484717" y="491067"/>
                  </a:cubicBezTo>
                  <a:cubicBezTo>
                    <a:pt x="485422" y="493889"/>
                    <a:pt x="486833" y="496624"/>
                    <a:pt x="486833" y="499533"/>
                  </a:cubicBezTo>
                  <a:cubicBezTo>
                    <a:pt x="486833" y="505967"/>
                    <a:pt x="483837" y="505924"/>
                    <a:pt x="480483" y="510117"/>
                  </a:cubicBezTo>
                  <a:cubicBezTo>
                    <a:pt x="468065" y="525640"/>
                    <a:pt x="485141" y="508000"/>
                    <a:pt x="469900" y="520700"/>
                  </a:cubicBezTo>
                  <a:cubicBezTo>
                    <a:pt x="449094" y="538038"/>
                    <a:pt x="475967" y="516750"/>
                    <a:pt x="459317" y="533400"/>
                  </a:cubicBezTo>
                  <a:cubicBezTo>
                    <a:pt x="457518" y="535199"/>
                    <a:pt x="455084" y="536222"/>
                    <a:pt x="452967" y="537633"/>
                  </a:cubicBezTo>
                  <a:cubicBezTo>
                    <a:pt x="452261" y="539750"/>
                    <a:pt x="451998" y="542070"/>
                    <a:pt x="450850" y="543983"/>
                  </a:cubicBezTo>
                  <a:cubicBezTo>
                    <a:pt x="449823" y="545694"/>
                    <a:pt x="447510" y="546432"/>
                    <a:pt x="446617" y="548217"/>
                  </a:cubicBezTo>
                  <a:cubicBezTo>
                    <a:pt x="444621" y="552208"/>
                    <a:pt x="443794" y="556684"/>
                    <a:pt x="442383" y="560917"/>
                  </a:cubicBezTo>
                  <a:cubicBezTo>
                    <a:pt x="441677" y="563034"/>
                    <a:pt x="441845" y="565690"/>
                    <a:pt x="440267" y="567267"/>
                  </a:cubicBezTo>
                  <a:cubicBezTo>
                    <a:pt x="432435" y="575097"/>
                    <a:pt x="437692" y="570394"/>
                    <a:pt x="423333" y="579967"/>
                  </a:cubicBezTo>
                  <a:lnTo>
                    <a:pt x="416983" y="584200"/>
                  </a:lnTo>
                  <a:cubicBezTo>
                    <a:pt x="414866" y="585611"/>
                    <a:pt x="413046" y="587628"/>
                    <a:pt x="410633" y="588433"/>
                  </a:cubicBezTo>
                  <a:cubicBezTo>
                    <a:pt x="395520" y="593472"/>
                    <a:pt x="401646" y="590192"/>
                    <a:pt x="391583" y="596900"/>
                  </a:cubicBezTo>
                  <a:cubicBezTo>
                    <a:pt x="382102" y="625351"/>
                    <a:pt x="393916" y="587884"/>
                    <a:pt x="387350" y="668867"/>
                  </a:cubicBezTo>
                  <a:cubicBezTo>
                    <a:pt x="387350" y="668872"/>
                    <a:pt x="382059" y="684740"/>
                    <a:pt x="381000" y="687917"/>
                  </a:cubicBezTo>
                  <a:lnTo>
                    <a:pt x="378883" y="694267"/>
                  </a:lnTo>
                  <a:cubicBezTo>
                    <a:pt x="378178" y="706261"/>
                    <a:pt x="385776" y="722301"/>
                    <a:pt x="376767" y="730250"/>
                  </a:cubicBezTo>
                  <a:cubicBezTo>
                    <a:pt x="368236" y="737777"/>
                    <a:pt x="354151" y="727705"/>
                    <a:pt x="342900" y="726017"/>
                  </a:cubicBezTo>
                  <a:cubicBezTo>
                    <a:pt x="309099" y="720947"/>
                    <a:pt x="354963" y="726670"/>
                    <a:pt x="328083" y="721783"/>
                  </a:cubicBezTo>
                  <a:cubicBezTo>
                    <a:pt x="322487" y="720766"/>
                    <a:pt x="316794" y="720372"/>
                    <a:pt x="311150" y="719667"/>
                  </a:cubicBezTo>
                  <a:cubicBezTo>
                    <a:pt x="309739" y="721784"/>
                    <a:pt x="307489" y="723538"/>
                    <a:pt x="306917" y="726017"/>
                  </a:cubicBezTo>
                  <a:cubicBezTo>
                    <a:pt x="300666" y="753105"/>
                    <a:pt x="310921" y="741061"/>
                    <a:pt x="300567" y="751417"/>
                  </a:cubicBezTo>
                  <a:cubicBezTo>
                    <a:pt x="296445" y="763780"/>
                    <a:pt x="301675" y="752425"/>
                    <a:pt x="292100" y="762000"/>
                  </a:cubicBezTo>
                  <a:cubicBezTo>
                    <a:pt x="287998" y="766102"/>
                    <a:pt x="287471" y="769537"/>
                    <a:pt x="285750" y="774700"/>
                  </a:cubicBezTo>
                  <a:cubicBezTo>
                    <a:pt x="292226" y="776319"/>
                    <a:pt x="295695" y="776178"/>
                    <a:pt x="300567" y="781050"/>
                  </a:cubicBezTo>
                  <a:cubicBezTo>
                    <a:pt x="302366" y="782849"/>
                    <a:pt x="303389" y="785283"/>
                    <a:pt x="304800" y="787400"/>
                  </a:cubicBezTo>
                  <a:cubicBezTo>
                    <a:pt x="301272" y="788811"/>
                    <a:pt x="297676" y="790061"/>
                    <a:pt x="294217" y="791633"/>
                  </a:cubicBezTo>
                  <a:cubicBezTo>
                    <a:pt x="289908" y="793592"/>
                    <a:pt x="286090" y="796763"/>
                    <a:pt x="281517" y="797983"/>
                  </a:cubicBezTo>
                  <a:cubicBezTo>
                    <a:pt x="275344" y="799629"/>
                    <a:pt x="268817" y="799394"/>
                    <a:pt x="262467" y="800100"/>
                  </a:cubicBezTo>
                  <a:cubicBezTo>
                    <a:pt x="260586" y="805742"/>
                    <a:pt x="259603" y="809689"/>
                    <a:pt x="256117" y="814917"/>
                  </a:cubicBezTo>
                  <a:cubicBezTo>
                    <a:pt x="255010" y="816577"/>
                    <a:pt x="253294" y="817739"/>
                    <a:pt x="251883" y="819150"/>
                  </a:cubicBezTo>
                  <a:cubicBezTo>
                    <a:pt x="248165" y="830308"/>
                    <a:pt x="252225" y="821282"/>
                    <a:pt x="243417" y="831850"/>
                  </a:cubicBezTo>
                  <a:cubicBezTo>
                    <a:pt x="237369" y="839107"/>
                    <a:pt x="241703" y="837998"/>
                    <a:pt x="232833" y="842433"/>
                  </a:cubicBezTo>
                  <a:cubicBezTo>
                    <a:pt x="221549" y="848075"/>
                    <a:pt x="231223" y="839979"/>
                    <a:pt x="218017" y="848783"/>
                  </a:cubicBezTo>
                  <a:cubicBezTo>
                    <a:pt x="216356" y="849890"/>
                    <a:pt x="215618" y="852231"/>
                    <a:pt x="213783" y="853017"/>
                  </a:cubicBezTo>
                  <a:cubicBezTo>
                    <a:pt x="210476" y="854434"/>
                    <a:pt x="206690" y="854261"/>
                    <a:pt x="203200" y="855133"/>
                  </a:cubicBezTo>
                  <a:cubicBezTo>
                    <a:pt x="201035" y="855674"/>
                    <a:pt x="198967" y="856544"/>
                    <a:pt x="196850" y="857250"/>
                  </a:cubicBezTo>
                  <a:cubicBezTo>
                    <a:pt x="196144" y="859367"/>
                    <a:pt x="195274" y="861435"/>
                    <a:pt x="194733" y="863600"/>
                  </a:cubicBezTo>
                  <a:cubicBezTo>
                    <a:pt x="193305" y="869310"/>
                    <a:pt x="193079" y="877954"/>
                    <a:pt x="188383" y="882650"/>
                  </a:cubicBezTo>
                  <a:cubicBezTo>
                    <a:pt x="183518" y="887515"/>
                    <a:pt x="182523" y="885257"/>
                    <a:pt x="179917" y="882650"/>
                  </a:cubicBezTo>
                </a:path>
              </a:pathLst>
            </a:custGeom>
            <a:noFill/>
            <a:ln w="38100">
              <a:solidFill>
                <a:srgbClr val="C00000"/>
              </a:solidFill>
            </a:ln>
          </p:spPr>
          <p:txBody>
            <a:bodyPr rtlCol="0" anchor="ctr"/>
            <a:lstStyle/>
            <a:p>
              <a:pPr algn="ctr"/>
              <a:endParaRPr lang="fr-FR" sz="1050"/>
            </a:p>
          </p:txBody>
        </p:sp>
        <p:sp>
          <p:nvSpPr>
            <p:cNvPr id="12" name="Forme libre 11"/>
            <p:cNvSpPr/>
            <p:nvPr/>
          </p:nvSpPr>
          <p:spPr>
            <a:xfrm>
              <a:off x="4251292" y="3955420"/>
              <a:ext cx="322780" cy="1008552"/>
            </a:xfrm>
            <a:custGeom>
              <a:avLst/>
              <a:gdLst>
                <a:gd name="connsiteX0" fmla="*/ 122766 w 275166"/>
                <a:gd name="connsiteY0" fmla="*/ 0 h 982134"/>
                <a:gd name="connsiteX1" fmla="*/ 129116 w 275166"/>
                <a:gd name="connsiteY1" fmla="*/ 46567 h 982134"/>
                <a:gd name="connsiteX2" fmla="*/ 139700 w 275166"/>
                <a:gd name="connsiteY2" fmla="*/ 55034 h 982134"/>
                <a:gd name="connsiteX3" fmla="*/ 152400 w 275166"/>
                <a:gd name="connsiteY3" fmla="*/ 59267 h 982134"/>
                <a:gd name="connsiteX4" fmla="*/ 169333 w 275166"/>
                <a:gd name="connsiteY4" fmla="*/ 71967 h 982134"/>
                <a:gd name="connsiteX5" fmla="*/ 186266 w 275166"/>
                <a:gd name="connsiteY5" fmla="*/ 78317 h 982134"/>
                <a:gd name="connsiteX6" fmla="*/ 203200 w 275166"/>
                <a:gd name="connsiteY6" fmla="*/ 88900 h 982134"/>
                <a:gd name="connsiteX7" fmla="*/ 215900 w 275166"/>
                <a:gd name="connsiteY7" fmla="*/ 97367 h 982134"/>
                <a:gd name="connsiteX8" fmla="*/ 218016 w 275166"/>
                <a:gd name="connsiteY8" fmla="*/ 105834 h 982134"/>
                <a:gd name="connsiteX9" fmla="*/ 222250 w 275166"/>
                <a:gd name="connsiteY9" fmla="*/ 110067 h 982134"/>
                <a:gd name="connsiteX10" fmla="*/ 226483 w 275166"/>
                <a:gd name="connsiteY10" fmla="*/ 120650 h 982134"/>
                <a:gd name="connsiteX11" fmla="*/ 228600 w 275166"/>
                <a:gd name="connsiteY11" fmla="*/ 131234 h 982134"/>
                <a:gd name="connsiteX12" fmla="*/ 232833 w 275166"/>
                <a:gd name="connsiteY12" fmla="*/ 146050 h 982134"/>
                <a:gd name="connsiteX13" fmla="*/ 234950 w 275166"/>
                <a:gd name="connsiteY13" fmla="*/ 154517 h 982134"/>
                <a:gd name="connsiteX14" fmla="*/ 239183 w 275166"/>
                <a:gd name="connsiteY14" fmla="*/ 177800 h 982134"/>
                <a:gd name="connsiteX15" fmla="*/ 243416 w 275166"/>
                <a:gd name="connsiteY15" fmla="*/ 184150 h 982134"/>
                <a:gd name="connsiteX16" fmla="*/ 247650 w 275166"/>
                <a:gd name="connsiteY16" fmla="*/ 188384 h 982134"/>
                <a:gd name="connsiteX17" fmla="*/ 256116 w 275166"/>
                <a:gd name="connsiteY17" fmla="*/ 209550 h 982134"/>
                <a:gd name="connsiteX18" fmla="*/ 262466 w 275166"/>
                <a:gd name="connsiteY18" fmla="*/ 220134 h 982134"/>
                <a:gd name="connsiteX19" fmla="*/ 270933 w 275166"/>
                <a:gd name="connsiteY19" fmla="*/ 241300 h 982134"/>
                <a:gd name="connsiteX20" fmla="*/ 275166 w 275166"/>
                <a:gd name="connsiteY20" fmla="*/ 256117 h 982134"/>
                <a:gd name="connsiteX21" fmla="*/ 273050 w 275166"/>
                <a:gd name="connsiteY21" fmla="*/ 277284 h 982134"/>
                <a:gd name="connsiteX22" fmla="*/ 270933 w 275166"/>
                <a:gd name="connsiteY22" fmla="*/ 302684 h 982134"/>
                <a:gd name="connsiteX23" fmla="*/ 258233 w 275166"/>
                <a:gd name="connsiteY23" fmla="*/ 306917 h 982134"/>
                <a:gd name="connsiteX24" fmla="*/ 245533 w 275166"/>
                <a:gd name="connsiteY24" fmla="*/ 313267 h 982134"/>
                <a:gd name="connsiteX25" fmla="*/ 241300 w 275166"/>
                <a:gd name="connsiteY25" fmla="*/ 319617 h 982134"/>
                <a:gd name="connsiteX26" fmla="*/ 234950 w 275166"/>
                <a:gd name="connsiteY26" fmla="*/ 323850 h 982134"/>
                <a:gd name="connsiteX27" fmla="*/ 226483 w 275166"/>
                <a:gd name="connsiteY27" fmla="*/ 342900 h 982134"/>
                <a:gd name="connsiteX28" fmla="*/ 222250 w 275166"/>
                <a:gd name="connsiteY28" fmla="*/ 347134 h 982134"/>
                <a:gd name="connsiteX29" fmla="*/ 215900 w 275166"/>
                <a:gd name="connsiteY29" fmla="*/ 349250 h 982134"/>
                <a:gd name="connsiteX30" fmla="*/ 209550 w 275166"/>
                <a:gd name="connsiteY30" fmla="*/ 353484 h 982134"/>
                <a:gd name="connsiteX31" fmla="*/ 205316 w 275166"/>
                <a:gd name="connsiteY31" fmla="*/ 359834 h 982134"/>
                <a:gd name="connsiteX32" fmla="*/ 192616 w 275166"/>
                <a:gd name="connsiteY32" fmla="*/ 368300 h 982134"/>
                <a:gd name="connsiteX33" fmla="*/ 188383 w 275166"/>
                <a:gd name="connsiteY33" fmla="*/ 372534 h 982134"/>
                <a:gd name="connsiteX34" fmla="*/ 184150 w 275166"/>
                <a:gd name="connsiteY34" fmla="*/ 383117 h 982134"/>
                <a:gd name="connsiteX35" fmla="*/ 175683 w 275166"/>
                <a:gd name="connsiteY35" fmla="*/ 393700 h 982134"/>
                <a:gd name="connsiteX36" fmla="*/ 177800 w 275166"/>
                <a:gd name="connsiteY36" fmla="*/ 410634 h 982134"/>
                <a:gd name="connsiteX37" fmla="*/ 182033 w 275166"/>
                <a:gd name="connsiteY37" fmla="*/ 416984 h 982134"/>
                <a:gd name="connsiteX38" fmla="*/ 188383 w 275166"/>
                <a:gd name="connsiteY38" fmla="*/ 425450 h 982134"/>
                <a:gd name="connsiteX39" fmla="*/ 198966 w 275166"/>
                <a:gd name="connsiteY39" fmla="*/ 438150 h 982134"/>
                <a:gd name="connsiteX40" fmla="*/ 203200 w 275166"/>
                <a:gd name="connsiteY40" fmla="*/ 444500 h 982134"/>
                <a:gd name="connsiteX41" fmla="*/ 205316 w 275166"/>
                <a:gd name="connsiteY41" fmla="*/ 452967 h 982134"/>
                <a:gd name="connsiteX42" fmla="*/ 213783 w 275166"/>
                <a:gd name="connsiteY42" fmla="*/ 461434 h 982134"/>
                <a:gd name="connsiteX43" fmla="*/ 220133 w 275166"/>
                <a:gd name="connsiteY43" fmla="*/ 480484 h 982134"/>
                <a:gd name="connsiteX44" fmla="*/ 222250 w 275166"/>
                <a:gd name="connsiteY44" fmla="*/ 486834 h 982134"/>
                <a:gd name="connsiteX45" fmla="*/ 220133 w 275166"/>
                <a:gd name="connsiteY45" fmla="*/ 596900 h 982134"/>
                <a:gd name="connsiteX46" fmla="*/ 218016 w 275166"/>
                <a:gd name="connsiteY46" fmla="*/ 605367 h 982134"/>
                <a:gd name="connsiteX47" fmla="*/ 220133 w 275166"/>
                <a:gd name="connsiteY47" fmla="*/ 711200 h 982134"/>
                <a:gd name="connsiteX48" fmla="*/ 188383 w 275166"/>
                <a:gd name="connsiteY48" fmla="*/ 709084 h 982134"/>
                <a:gd name="connsiteX49" fmla="*/ 173566 w 275166"/>
                <a:gd name="connsiteY49" fmla="*/ 704850 h 982134"/>
                <a:gd name="connsiteX50" fmla="*/ 167216 w 275166"/>
                <a:gd name="connsiteY50" fmla="*/ 700617 h 982134"/>
                <a:gd name="connsiteX51" fmla="*/ 160866 w 275166"/>
                <a:gd name="connsiteY51" fmla="*/ 698500 h 982134"/>
                <a:gd name="connsiteX52" fmla="*/ 146050 w 275166"/>
                <a:gd name="connsiteY52" fmla="*/ 690034 h 982134"/>
                <a:gd name="connsiteX53" fmla="*/ 141816 w 275166"/>
                <a:gd name="connsiteY53" fmla="*/ 719667 h 982134"/>
                <a:gd name="connsiteX54" fmla="*/ 139700 w 275166"/>
                <a:gd name="connsiteY54" fmla="*/ 728134 h 982134"/>
                <a:gd name="connsiteX55" fmla="*/ 133350 w 275166"/>
                <a:gd name="connsiteY55" fmla="*/ 755650 h 982134"/>
                <a:gd name="connsiteX56" fmla="*/ 122766 w 275166"/>
                <a:gd name="connsiteY56" fmla="*/ 766234 h 982134"/>
                <a:gd name="connsiteX57" fmla="*/ 116416 w 275166"/>
                <a:gd name="connsiteY57" fmla="*/ 772584 h 982134"/>
                <a:gd name="connsiteX58" fmla="*/ 112183 w 275166"/>
                <a:gd name="connsiteY58" fmla="*/ 783167 h 982134"/>
                <a:gd name="connsiteX59" fmla="*/ 105833 w 275166"/>
                <a:gd name="connsiteY59" fmla="*/ 787400 h 982134"/>
                <a:gd name="connsiteX60" fmla="*/ 91016 w 275166"/>
                <a:gd name="connsiteY60" fmla="*/ 795867 h 982134"/>
                <a:gd name="connsiteX61" fmla="*/ 76200 w 275166"/>
                <a:gd name="connsiteY61" fmla="*/ 814917 h 982134"/>
                <a:gd name="connsiteX62" fmla="*/ 74083 w 275166"/>
                <a:gd name="connsiteY62" fmla="*/ 821267 h 982134"/>
                <a:gd name="connsiteX63" fmla="*/ 78316 w 275166"/>
                <a:gd name="connsiteY63" fmla="*/ 827617 h 982134"/>
                <a:gd name="connsiteX64" fmla="*/ 84666 w 275166"/>
                <a:gd name="connsiteY64" fmla="*/ 848784 h 982134"/>
                <a:gd name="connsiteX65" fmla="*/ 74083 w 275166"/>
                <a:gd name="connsiteY65" fmla="*/ 880534 h 982134"/>
                <a:gd name="connsiteX66" fmla="*/ 65616 w 275166"/>
                <a:gd name="connsiteY66" fmla="*/ 893234 h 982134"/>
                <a:gd name="connsiteX67" fmla="*/ 63500 w 275166"/>
                <a:gd name="connsiteY67" fmla="*/ 899584 h 982134"/>
                <a:gd name="connsiteX68" fmla="*/ 52916 w 275166"/>
                <a:gd name="connsiteY68" fmla="*/ 910167 h 982134"/>
                <a:gd name="connsiteX69" fmla="*/ 48683 w 275166"/>
                <a:gd name="connsiteY69" fmla="*/ 916517 h 982134"/>
                <a:gd name="connsiteX70" fmla="*/ 42333 w 275166"/>
                <a:gd name="connsiteY70" fmla="*/ 920750 h 982134"/>
                <a:gd name="connsiteX71" fmla="*/ 21166 w 275166"/>
                <a:gd name="connsiteY71" fmla="*/ 924984 h 982134"/>
                <a:gd name="connsiteX72" fmla="*/ 12700 w 275166"/>
                <a:gd name="connsiteY72" fmla="*/ 929217 h 982134"/>
                <a:gd name="connsiteX73" fmla="*/ 14816 w 275166"/>
                <a:gd name="connsiteY73" fmla="*/ 937684 h 982134"/>
                <a:gd name="connsiteX74" fmla="*/ 25400 w 275166"/>
                <a:gd name="connsiteY74" fmla="*/ 965200 h 982134"/>
                <a:gd name="connsiteX75" fmla="*/ 27516 w 275166"/>
                <a:gd name="connsiteY75" fmla="*/ 971550 h 982134"/>
                <a:gd name="connsiteX76" fmla="*/ 31750 w 275166"/>
                <a:gd name="connsiteY76" fmla="*/ 977900 h 982134"/>
                <a:gd name="connsiteX77" fmla="*/ 27516 w 275166"/>
                <a:gd name="connsiteY77" fmla="*/ 982134 h 982134"/>
                <a:gd name="connsiteX78" fmla="*/ 0 w 275166"/>
                <a:gd name="connsiteY78" fmla="*/ 980017 h 98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5166" h="982134">
                  <a:moveTo>
                    <a:pt x="122766" y="0"/>
                  </a:moveTo>
                  <a:cubicBezTo>
                    <a:pt x="124148" y="26251"/>
                    <a:pt x="117602" y="32175"/>
                    <a:pt x="129116" y="46567"/>
                  </a:cubicBezTo>
                  <a:cubicBezTo>
                    <a:pt x="131541" y="49598"/>
                    <a:pt x="136289" y="53518"/>
                    <a:pt x="139700" y="55034"/>
                  </a:cubicBezTo>
                  <a:cubicBezTo>
                    <a:pt x="143778" y="56846"/>
                    <a:pt x="152400" y="59267"/>
                    <a:pt x="152400" y="59267"/>
                  </a:cubicBezTo>
                  <a:cubicBezTo>
                    <a:pt x="153465" y="60119"/>
                    <a:pt x="165702" y="70411"/>
                    <a:pt x="169333" y="71967"/>
                  </a:cubicBezTo>
                  <a:cubicBezTo>
                    <a:pt x="188667" y="80253"/>
                    <a:pt x="166732" y="66923"/>
                    <a:pt x="186266" y="78317"/>
                  </a:cubicBezTo>
                  <a:cubicBezTo>
                    <a:pt x="192016" y="81671"/>
                    <a:pt x="197662" y="85208"/>
                    <a:pt x="203200" y="88900"/>
                  </a:cubicBezTo>
                  <a:lnTo>
                    <a:pt x="215900" y="97367"/>
                  </a:lnTo>
                  <a:cubicBezTo>
                    <a:pt x="216605" y="100189"/>
                    <a:pt x="216715" y="103232"/>
                    <a:pt x="218016" y="105834"/>
                  </a:cubicBezTo>
                  <a:cubicBezTo>
                    <a:pt x="218909" y="107619"/>
                    <a:pt x="221260" y="108334"/>
                    <a:pt x="222250" y="110067"/>
                  </a:cubicBezTo>
                  <a:cubicBezTo>
                    <a:pt x="224135" y="113366"/>
                    <a:pt x="225391" y="117011"/>
                    <a:pt x="226483" y="120650"/>
                  </a:cubicBezTo>
                  <a:cubicBezTo>
                    <a:pt x="227517" y="124096"/>
                    <a:pt x="227820" y="127722"/>
                    <a:pt x="228600" y="131234"/>
                  </a:cubicBezTo>
                  <a:cubicBezTo>
                    <a:pt x="231909" y="146127"/>
                    <a:pt x="229296" y="133671"/>
                    <a:pt x="232833" y="146050"/>
                  </a:cubicBezTo>
                  <a:cubicBezTo>
                    <a:pt x="233632" y="148847"/>
                    <a:pt x="234244" y="151695"/>
                    <a:pt x="234950" y="154517"/>
                  </a:cubicBezTo>
                  <a:cubicBezTo>
                    <a:pt x="235680" y="160360"/>
                    <a:pt x="235919" y="171272"/>
                    <a:pt x="239183" y="177800"/>
                  </a:cubicBezTo>
                  <a:cubicBezTo>
                    <a:pt x="240321" y="180075"/>
                    <a:pt x="241827" y="182164"/>
                    <a:pt x="243416" y="184150"/>
                  </a:cubicBezTo>
                  <a:cubicBezTo>
                    <a:pt x="244663" y="185709"/>
                    <a:pt x="246239" y="186973"/>
                    <a:pt x="247650" y="188384"/>
                  </a:cubicBezTo>
                  <a:cubicBezTo>
                    <a:pt x="257347" y="222324"/>
                    <a:pt x="246674" y="190666"/>
                    <a:pt x="256116" y="209550"/>
                  </a:cubicBezTo>
                  <a:cubicBezTo>
                    <a:pt x="261612" y="220541"/>
                    <a:pt x="254198" y="211864"/>
                    <a:pt x="262466" y="220134"/>
                  </a:cubicBezTo>
                  <a:cubicBezTo>
                    <a:pt x="272104" y="249042"/>
                    <a:pt x="261589" y="219499"/>
                    <a:pt x="270933" y="241300"/>
                  </a:cubicBezTo>
                  <a:cubicBezTo>
                    <a:pt x="272757" y="245556"/>
                    <a:pt x="274091" y="251814"/>
                    <a:pt x="275166" y="256117"/>
                  </a:cubicBezTo>
                  <a:cubicBezTo>
                    <a:pt x="274461" y="263173"/>
                    <a:pt x="273692" y="270222"/>
                    <a:pt x="273050" y="277284"/>
                  </a:cubicBezTo>
                  <a:cubicBezTo>
                    <a:pt x="272281" y="285745"/>
                    <a:pt x="274733" y="295085"/>
                    <a:pt x="270933" y="302684"/>
                  </a:cubicBezTo>
                  <a:cubicBezTo>
                    <a:pt x="268937" y="306675"/>
                    <a:pt x="261946" y="304442"/>
                    <a:pt x="258233" y="306917"/>
                  </a:cubicBezTo>
                  <a:cubicBezTo>
                    <a:pt x="250026" y="312388"/>
                    <a:pt x="254296" y="310345"/>
                    <a:pt x="245533" y="313267"/>
                  </a:cubicBezTo>
                  <a:cubicBezTo>
                    <a:pt x="244122" y="315384"/>
                    <a:pt x="243099" y="317818"/>
                    <a:pt x="241300" y="319617"/>
                  </a:cubicBezTo>
                  <a:cubicBezTo>
                    <a:pt x="239501" y="321416"/>
                    <a:pt x="236298" y="321693"/>
                    <a:pt x="234950" y="323850"/>
                  </a:cubicBezTo>
                  <a:cubicBezTo>
                    <a:pt x="218155" y="350720"/>
                    <a:pt x="239893" y="326135"/>
                    <a:pt x="226483" y="342900"/>
                  </a:cubicBezTo>
                  <a:cubicBezTo>
                    <a:pt x="225236" y="344458"/>
                    <a:pt x="223961" y="346107"/>
                    <a:pt x="222250" y="347134"/>
                  </a:cubicBezTo>
                  <a:cubicBezTo>
                    <a:pt x="220337" y="348282"/>
                    <a:pt x="218017" y="348545"/>
                    <a:pt x="215900" y="349250"/>
                  </a:cubicBezTo>
                  <a:cubicBezTo>
                    <a:pt x="213783" y="350661"/>
                    <a:pt x="211349" y="351685"/>
                    <a:pt x="209550" y="353484"/>
                  </a:cubicBezTo>
                  <a:cubicBezTo>
                    <a:pt x="207751" y="355283"/>
                    <a:pt x="207231" y="358159"/>
                    <a:pt x="205316" y="359834"/>
                  </a:cubicBezTo>
                  <a:cubicBezTo>
                    <a:pt x="201487" y="363184"/>
                    <a:pt x="196213" y="364702"/>
                    <a:pt x="192616" y="368300"/>
                  </a:cubicBezTo>
                  <a:lnTo>
                    <a:pt x="188383" y="372534"/>
                  </a:lnTo>
                  <a:cubicBezTo>
                    <a:pt x="186972" y="376062"/>
                    <a:pt x="186358" y="380025"/>
                    <a:pt x="184150" y="383117"/>
                  </a:cubicBezTo>
                  <a:cubicBezTo>
                    <a:pt x="172181" y="399873"/>
                    <a:pt x="181905" y="375038"/>
                    <a:pt x="175683" y="393700"/>
                  </a:cubicBezTo>
                  <a:cubicBezTo>
                    <a:pt x="176389" y="399345"/>
                    <a:pt x="176303" y="405146"/>
                    <a:pt x="177800" y="410634"/>
                  </a:cubicBezTo>
                  <a:cubicBezTo>
                    <a:pt x="178469" y="413088"/>
                    <a:pt x="180554" y="414914"/>
                    <a:pt x="182033" y="416984"/>
                  </a:cubicBezTo>
                  <a:cubicBezTo>
                    <a:pt x="184083" y="419855"/>
                    <a:pt x="186513" y="422459"/>
                    <a:pt x="188383" y="425450"/>
                  </a:cubicBezTo>
                  <a:cubicBezTo>
                    <a:pt x="196056" y="437727"/>
                    <a:pt x="188134" y="430929"/>
                    <a:pt x="198966" y="438150"/>
                  </a:cubicBezTo>
                  <a:cubicBezTo>
                    <a:pt x="200377" y="440267"/>
                    <a:pt x="202198" y="442162"/>
                    <a:pt x="203200" y="444500"/>
                  </a:cubicBezTo>
                  <a:cubicBezTo>
                    <a:pt x="204346" y="447174"/>
                    <a:pt x="203774" y="450500"/>
                    <a:pt x="205316" y="452967"/>
                  </a:cubicBezTo>
                  <a:cubicBezTo>
                    <a:pt x="207431" y="456352"/>
                    <a:pt x="213783" y="461434"/>
                    <a:pt x="213783" y="461434"/>
                  </a:cubicBezTo>
                  <a:lnTo>
                    <a:pt x="220133" y="480484"/>
                  </a:lnTo>
                  <a:lnTo>
                    <a:pt x="222250" y="486834"/>
                  </a:lnTo>
                  <a:cubicBezTo>
                    <a:pt x="221544" y="523523"/>
                    <a:pt x="221443" y="560228"/>
                    <a:pt x="220133" y="596900"/>
                  </a:cubicBezTo>
                  <a:cubicBezTo>
                    <a:pt x="220029" y="599807"/>
                    <a:pt x="218016" y="602458"/>
                    <a:pt x="218016" y="605367"/>
                  </a:cubicBezTo>
                  <a:cubicBezTo>
                    <a:pt x="218016" y="640652"/>
                    <a:pt x="229826" y="677273"/>
                    <a:pt x="220133" y="711200"/>
                  </a:cubicBezTo>
                  <a:cubicBezTo>
                    <a:pt x="217219" y="721399"/>
                    <a:pt x="198966" y="709789"/>
                    <a:pt x="188383" y="709084"/>
                  </a:cubicBezTo>
                  <a:cubicBezTo>
                    <a:pt x="185669" y="708405"/>
                    <a:pt x="176604" y="706369"/>
                    <a:pt x="173566" y="704850"/>
                  </a:cubicBezTo>
                  <a:cubicBezTo>
                    <a:pt x="171291" y="703712"/>
                    <a:pt x="169491" y="701755"/>
                    <a:pt x="167216" y="700617"/>
                  </a:cubicBezTo>
                  <a:cubicBezTo>
                    <a:pt x="165220" y="699619"/>
                    <a:pt x="162917" y="699379"/>
                    <a:pt x="160866" y="698500"/>
                  </a:cubicBezTo>
                  <a:cubicBezTo>
                    <a:pt x="153347" y="695278"/>
                    <a:pt x="152427" y="694285"/>
                    <a:pt x="146050" y="690034"/>
                  </a:cubicBezTo>
                  <a:cubicBezTo>
                    <a:pt x="140952" y="705325"/>
                    <a:pt x="145937" y="688757"/>
                    <a:pt x="141816" y="719667"/>
                  </a:cubicBezTo>
                  <a:cubicBezTo>
                    <a:pt x="141432" y="722551"/>
                    <a:pt x="140405" y="725312"/>
                    <a:pt x="139700" y="728134"/>
                  </a:cubicBezTo>
                  <a:cubicBezTo>
                    <a:pt x="138248" y="742651"/>
                    <a:pt x="141186" y="746694"/>
                    <a:pt x="133350" y="755650"/>
                  </a:cubicBezTo>
                  <a:cubicBezTo>
                    <a:pt x="130065" y="759405"/>
                    <a:pt x="126294" y="762706"/>
                    <a:pt x="122766" y="766234"/>
                  </a:cubicBezTo>
                  <a:lnTo>
                    <a:pt x="116416" y="772584"/>
                  </a:lnTo>
                  <a:cubicBezTo>
                    <a:pt x="115005" y="776112"/>
                    <a:pt x="114391" y="780075"/>
                    <a:pt x="112183" y="783167"/>
                  </a:cubicBezTo>
                  <a:cubicBezTo>
                    <a:pt x="110704" y="785237"/>
                    <a:pt x="107787" y="785771"/>
                    <a:pt x="105833" y="787400"/>
                  </a:cubicBezTo>
                  <a:cubicBezTo>
                    <a:pt x="95023" y="796408"/>
                    <a:pt x="104722" y="792440"/>
                    <a:pt x="91016" y="795867"/>
                  </a:cubicBezTo>
                  <a:cubicBezTo>
                    <a:pt x="85536" y="801347"/>
                    <a:pt x="78733" y="807320"/>
                    <a:pt x="76200" y="814917"/>
                  </a:cubicBezTo>
                  <a:lnTo>
                    <a:pt x="74083" y="821267"/>
                  </a:lnTo>
                  <a:cubicBezTo>
                    <a:pt x="75494" y="823384"/>
                    <a:pt x="77283" y="825292"/>
                    <a:pt x="78316" y="827617"/>
                  </a:cubicBezTo>
                  <a:cubicBezTo>
                    <a:pt x="81264" y="834250"/>
                    <a:pt x="82906" y="841742"/>
                    <a:pt x="84666" y="848784"/>
                  </a:cubicBezTo>
                  <a:cubicBezTo>
                    <a:pt x="80753" y="891839"/>
                    <a:pt x="88796" y="858466"/>
                    <a:pt x="74083" y="880534"/>
                  </a:cubicBezTo>
                  <a:lnTo>
                    <a:pt x="65616" y="893234"/>
                  </a:lnTo>
                  <a:cubicBezTo>
                    <a:pt x="64911" y="895351"/>
                    <a:pt x="64839" y="897799"/>
                    <a:pt x="63500" y="899584"/>
                  </a:cubicBezTo>
                  <a:cubicBezTo>
                    <a:pt x="60506" y="903575"/>
                    <a:pt x="55683" y="906016"/>
                    <a:pt x="52916" y="910167"/>
                  </a:cubicBezTo>
                  <a:cubicBezTo>
                    <a:pt x="51505" y="912284"/>
                    <a:pt x="50482" y="914718"/>
                    <a:pt x="48683" y="916517"/>
                  </a:cubicBezTo>
                  <a:cubicBezTo>
                    <a:pt x="46884" y="918316"/>
                    <a:pt x="44608" y="919612"/>
                    <a:pt x="42333" y="920750"/>
                  </a:cubicBezTo>
                  <a:cubicBezTo>
                    <a:pt x="36421" y="923706"/>
                    <a:pt x="26630" y="924203"/>
                    <a:pt x="21166" y="924984"/>
                  </a:cubicBezTo>
                  <a:cubicBezTo>
                    <a:pt x="18344" y="926395"/>
                    <a:pt x="14111" y="926395"/>
                    <a:pt x="12700" y="929217"/>
                  </a:cubicBezTo>
                  <a:cubicBezTo>
                    <a:pt x="11399" y="931819"/>
                    <a:pt x="14338" y="934814"/>
                    <a:pt x="14816" y="937684"/>
                  </a:cubicBezTo>
                  <a:cubicBezTo>
                    <a:pt x="18620" y="960507"/>
                    <a:pt x="12485" y="949057"/>
                    <a:pt x="25400" y="965200"/>
                  </a:cubicBezTo>
                  <a:cubicBezTo>
                    <a:pt x="26105" y="967317"/>
                    <a:pt x="26518" y="969554"/>
                    <a:pt x="27516" y="971550"/>
                  </a:cubicBezTo>
                  <a:cubicBezTo>
                    <a:pt x="28654" y="973825"/>
                    <a:pt x="31750" y="975356"/>
                    <a:pt x="31750" y="977900"/>
                  </a:cubicBezTo>
                  <a:lnTo>
                    <a:pt x="27516" y="982134"/>
                  </a:lnTo>
                  <a:lnTo>
                    <a:pt x="0" y="980017"/>
                  </a:lnTo>
                </a:path>
              </a:pathLst>
            </a:custGeom>
            <a:noFill/>
            <a:ln w="38100">
              <a:solidFill>
                <a:srgbClr val="C00000"/>
              </a:solidFill>
            </a:ln>
          </p:spPr>
          <p:txBody>
            <a:bodyPr rtlCol="0" anchor="ctr"/>
            <a:lstStyle/>
            <a:p>
              <a:pPr algn="ctr"/>
              <a:endParaRPr lang="fr-FR" sz="1050"/>
            </a:p>
          </p:txBody>
        </p:sp>
        <p:sp>
          <p:nvSpPr>
            <p:cNvPr id="13" name="Forme libre 12"/>
            <p:cNvSpPr/>
            <p:nvPr/>
          </p:nvSpPr>
          <p:spPr>
            <a:xfrm>
              <a:off x="3865033" y="3757083"/>
              <a:ext cx="876300" cy="289984"/>
            </a:xfrm>
            <a:custGeom>
              <a:avLst/>
              <a:gdLst>
                <a:gd name="connsiteX0" fmla="*/ 876300 w 876300"/>
                <a:gd name="connsiteY0" fmla="*/ 0 h 289984"/>
                <a:gd name="connsiteX1" fmla="*/ 859367 w 876300"/>
                <a:gd name="connsiteY1" fmla="*/ 2117 h 289984"/>
                <a:gd name="connsiteX2" fmla="*/ 840317 w 876300"/>
                <a:gd name="connsiteY2" fmla="*/ 10584 h 289984"/>
                <a:gd name="connsiteX3" fmla="*/ 817034 w 876300"/>
                <a:gd name="connsiteY3" fmla="*/ 12700 h 289984"/>
                <a:gd name="connsiteX4" fmla="*/ 812800 w 876300"/>
                <a:gd name="connsiteY4" fmla="*/ 19050 h 289984"/>
                <a:gd name="connsiteX5" fmla="*/ 810684 w 876300"/>
                <a:gd name="connsiteY5" fmla="*/ 25400 h 289984"/>
                <a:gd name="connsiteX6" fmla="*/ 806450 w 876300"/>
                <a:gd name="connsiteY6" fmla="*/ 29634 h 289984"/>
                <a:gd name="connsiteX7" fmla="*/ 795867 w 876300"/>
                <a:gd name="connsiteY7" fmla="*/ 52917 h 289984"/>
                <a:gd name="connsiteX8" fmla="*/ 789517 w 876300"/>
                <a:gd name="connsiteY8" fmla="*/ 55034 h 289984"/>
                <a:gd name="connsiteX9" fmla="*/ 776817 w 876300"/>
                <a:gd name="connsiteY9" fmla="*/ 52917 h 289984"/>
                <a:gd name="connsiteX10" fmla="*/ 768350 w 876300"/>
                <a:gd name="connsiteY10" fmla="*/ 50800 h 289984"/>
                <a:gd name="connsiteX11" fmla="*/ 726017 w 876300"/>
                <a:gd name="connsiteY11" fmla="*/ 46567 h 289984"/>
                <a:gd name="connsiteX12" fmla="*/ 702734 w 876300"/>
                <a:gd name="connsiteY12" fmla="*/ 48684 h 289984"/>
                <a:gd name="connsiteX13" fmla="*/ 696384 w 876300"/>
                <a:gd name="connsiteY13" fmla="*/ 61384 h 289984"/>
                <a:gd name="connsiteX14" fmla="*/ 690034 w 876300"/>
                <a:gd name="connsiteY14" fmla="*/ 74084 h 289984"/>
                <a:gd name="connsiteX15" fmla="*/ 683684 w 876300"/>
                <a:gd name="connsiteY15" fmla="*/ 76200 h 289984"/>
                <a:gd name="connsiteX16" fmla="*/ 679450 w 876300"/>
                <a:gd name="connsiteY16" fmla="*/ 84667 h 289984"/>
                <a:gd name="connsiteX17" fmla="*/ 670984 w 876300"/>
                <a:gd name="connsiteY17" fmla="*/ 86784 h 289984"/>
                <a:gd name="connsiteX18" fmla="*/ 664634 w 876300"/>
                <a:gd name="connsiteY18" fmla="*/ 88900 h 289984"/>
                <a:gd name="connsiteX19" fmla="*/ 658284 w 876300"/>
                <a:gd name="connsiteY19" fmla="*/ 93134 h 289984"/>
                <a:gd name="connsiteX20" fmla="*/ 660400 w 876300"/>
                <a:gd name="connsiteY20" fmla="*/ 105834 h 289984"/>
                <a:gd name="connsiteX21" fmla="*/ 666750 w 876300"/>
                <a:gd name="connsiteY21" fmla="*/ 120650 h 289984"/>
                <a:gd name="connsiteX22" fmla="*/ 668867 w 876300"/>
                <a:gd name="connsiteY22" fmla="*/ 137584 h 289984"/>
                <a:gd name="connsiteX23" fmla="*/ 675217 w 876300"/>
                <a:gd name="connsiteY23" fmla="*/ 150284 h 289984"/>
                <a:gd name="connsiteX24" fmla="*/ 679450 w 876300"/>
                <a:gd name="connsiteY24" fmla="*/ 165100 h 289984"/>
                <a:gd name="connsiteX25" fmla="*/ 673100 w 876300"/>
                <a:gd name="connsiteY25" fmla="*/ 169334 h 289984"/>
                <a:gd name="connsiteX26" fmla="*/ 666750 w 876300"/>
                <a:gd name="connsiteY26" fmla="*/ 171450 h 289984"/>
                <a:gd name="connsiteX27" fmla="*/ 645584 w 876300"/>
                <a:gd name="connsiteY27" fmla="*/ 175684 h 289984"/>
                <a:gd name="connsiteX28" fmla="*/ 628650 w 876300"/>
                <a:gd name="connsiteY28" fmla="*/ 177800 h 289984"/>
                <a:gd name="connsiteX29" fmla="*/ 573617 w 876300"/>
                <a:gd name="connsiteY29" fmla="*/ 182034 h 289984"/>
                <a:gd name="connsiteX30" fmla="*/ 567267 w 876300"/>
                <a:gd name="connsiteY30" fmla="*/ 186267 h 289984"/>
                <a:gd name="connsiteX31" fmla="*/ 558800 w 876300"/>
                <a:gd name="connsiteY31" fmla="*/ 188384 h 289984"/>
                <a:gd name="connsiteX32" fmla="*/ 554567 w 876300"/>
                <a:gd name="connsiteY32" fmla="*/ 194734 h 289984"/>
                <a:gd name="connsiteX33" fmla="*/ 552450 w 876300"/>
                <a:gd name="connsiteY33" fmla="*/ 205317 h 289984"/>
                <a:gd name="connsiteX34" fmla="*/ 546100 w 876300"/>
                <a:gd name="connsiteY34" fmla="*/ 209550 h 289984"/>
                <a:gd name="connsiteX35" fmla="*/ 539750 w 876300"/>
                <a:gd name="connsiteY35" fmla="*/ 215900 h 289984"/>
                <a:gd name="connsiteX36" fmla="*/ 537634 w 876300"/>
                <a:gd name="connsiteY36" fmla="*/ 222250 h 289984"/>
                <a:gd name="connsiteX37" fmla="*/ 524934 w 876300"/>
                <a:gd name="connsiteY37" fmla="*/ 230717 h 289984"/>
                <a:gd name="connsiteX38" fmla="*/ 514350 w 876300"/>
                <a:gd name="connsiteY38" fmla="*/ 239184 h 289984"/>
                <a:gd name="connsiteX39" fmla="*/ 510117 w 876300"/>
                <a:gd name="connsiteY39" fmla="*/ 245534 h 289984"/>
                <a:gd name="connsiteX40" fmla="*/ 503767 w 876300"/>
                <a:gd name="connsiteY40" fmla="*/ 247650 h 289984"/>
                <a:gd name="connsiteX41" fmla="*/ 455084 w 876300"/>
                <a:gd name="connsiteY41" fmla="*/ 245534 h 289984"/>
                <a:gd name="connsiteX42" fmla="*/ 425450 w 876300"/>
                <a:gd name="connsiteY42" fmla="*/ 243417 h 289984"/>
                <a:gd name="connsiteX43" fmla="*/ 410634 w 876300"/>
                <a:gd name="connsiteY43" fmla="*/ 239184 h 289984"/>
                <a:gd name="connsiteX44" fmla="*/ 404284 w 876300"/>
                <a:gd name="connsiteY44" fmla="*/ 237067 h 289984"/>
                <a:gd name="connsiteX45" fmla="*/ 395817 w 876300"/>
                <a:gd name="connsiteY45" fmla="*/ 234950 h 289984"/>
                <a:gd name="connsiteX46" fmla="*/ 381000 w 876300"/>
                <a:gd name="connsiteY46" fmla="*/ 230717 h 289984"/>
                <a:gd name="connsiteX47" fmla="*/ 370417 w 876300"/>
                <a:gd name="connsiteY47" fmla="*/ 228600 h 289984"/>
                <a:gd name="connsiteX48" fmla="*/ 355600 w 876300"/>
                <a:gd name="connsiteY48" fmla="*/ 224367 h 289984"/>
                <a:gd name="connsiteX49" fmla="*/ 287867 w 876300"/>
                <a:gd name="connsiteY49" fmla="*/ 228600 h 289984"/>
                <a:gd name="connsiteX50" fmla="*/ 275167 w 876300"/>
                <a:gd name="connsiteY50" fmla="*/ 237067 h 289984"/>
                <a:gd name="connsiteX51" fmla="*/ 260350 w 876300"/>
                <a:gd name="connsiteY51" fmla="*/ 258234 h 289984"/>
                <a:gd name="connsiteX52" fmla="*/ 245534 w 876300"/>
                <a:gd name="connsiteY52" fmla="*/ 268817 h 289984"/>
                <a:gd name="connsiteX53" fmla="*/ 226484 w 876300"/>
                <a:gd name="connsiteY53" fmla="*/ 264584 h 289984"/>
                <a:gd name="connsiteX54" fmla="*/ 209550 w 876300"/>
                <a:gd name="connsiteY54" fmla="*/ 260350 h 289984"/>
                <a:gd name="connsiteX55" fmla="*/ 201084 w 876300"/>
                <a:gd name="connsiteY55" fmla="*/ 256117 h 289984"/>
                <a:gd name="connsiteX56" fmla="*/ 182034 w 876300"/>
                <a:gd name="connsiteY56" fmla="*/ 254000 h 289984"/>
                <a:gd name="connsiteX57" fmla="*/ 169334 w 876300"/>
                <a:gd name="connsiteY57" fmla="*/ 251884 h 289984"/>
                <a:gd name="connsiteX58" fmla="*/ 154517 w 876300"/>
                <a:gd name="connsiteY58" fmla="*/ 247650 h 289984"/>
                <a:gd name="connsiteX59" fmla="*/ 146050 w 876300"/>
                <a:gd name="connsiteY59" fmla="*/ 249767 h 289984"/>
                <a:gd name="connsiteX60" fmla="*/ 139700 w 876300"/>
                <a:gd name="connsiteY60" fmla="*/ 260350 h 289984"/>
                <a:gd name="connsiteX61" fmla="*/ 137584 w 876300"/>
                <a:gd name="connsiteY61" fmla="*/ 266700 h 289984"/>
                <a:gd name="connsiteX62" fmla="*/ 120650 w 876300"/>
                <a:gd name="connsiteY62" fmla="*/ 279400 h 289984"/>
                <a:gd name="connsiteX63" fmla="*/ 107950 w 876300"/>
                <a:gd name="connsiteY63" fmla="*/ 289984 h 289984"/>
                <a:gd name="connsiteX64" fmla="*/ 95250 w 876300"/>
                <a:gd name="connsiteY64" fmla="*/ 279400 h 289984"/>
                <a:gd name="connsiteX65" fmla="*/ 84667 w 876300"/>
                <a:gd name="connsiteY65" fmla="*/ 262467 h 289984"/>
                <a:gd name="connsiteX66" fmla="*/ 42334 w 876300"/>
                <a:gd name="connsiteY66" fmla="*/ 260350 h 289984"/>
                <a:gd name="connsiteX67" fmla="*/ 0 w 876300"/>
                <a:gd name="connsiteY67" fmla="*/ 258234 h 2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76300" h="289984">
                  <a:moveTo>
                    <a:pt x="876300" y="0"/>
                  </a:moveTo>
                  <a:cubicBezTo>
                    <a:pt x="870656" y="706"/>
                    <a:pt x="864855" y="620"/>
                    <a:pt x="859367" y="2117"/>
                  </a:cubicBezTo>
                  <a:cubicBezTo>
                    <a:pt x="838997" y="7673"/>
                    <a:pt x="873511" y="7567"/>
                    <a:pt x="840317" y="10584"/>
                  </a:cubicBezTo>
                  <a:lnTo>
                    <a:pt x="817034" y="12700"/>
                  </a:lnTo>
                  <a:cubicBezTo>
                    <a:pt x="815623" y="14817"/>
                    <a:pt x="813938" y="16775"/>
                    <a:pt x="812800" y="19050"/>
                  </a:cubicBezTo>
                  <a:cubicBezTo>
                    <a:pt x="811802" y="21046"/>
                    <a:pt x="811832" y="23487"/>
                    <a:pt x="810684" y="25400"/>
                  </a:cubicBezTo>
                  <a:cubicBezTo>
                    <a:pt x="809657" y="27112"/>
                    <a:pt x="807861" y="28223"/>
                    <a:pt x="806450" y="29634"/>
                  </a:cubicBezTo>
                  <a:cubicBezTo>
                    <a:pt x="803525" y="41337"/>
                    <a:pt x="805285" y="46638"/>
                    <a:pt x="795867" y="52917"/>
                  </a:cubicBezTo>
                  <a:cubicBezTo>
                    <a:pt x="794011" y="54155"/>
                    <a:pt x="791634" y="54328"/>
                    <a:pt x="789517" y="55034"/>
                  </a:cubicBezTo>
                  <a:cubicBezTo>
                    <a:pt x="785284" y="54328"/>
                    <a:pt x="781025" y="53759"/>
                    <a:pt x="776817" y="52917"/>
                  </a:cubicBezTo>
                  <a:cubicBezTo>
                    <a:pt x="773964" y="52346"/>
                    <a:pt x="771212" y="51320"/>
                    <a:pt x="768350" y="50800"/>
                  </a:cubicBezTo>
                  <a:cubicBezTo>
                    <a:pt x="753321" y="48068"/>
                    <a:pt x="742108" y="47805"/>
                    <a:pt x="726017" y="46567"/>
                  </a:cubicBezTo>
                  <a:cubicBezTo>
                    <a:pt x="718256" y="47273"/>
                    <a:pt x="710327" y="46932"/>
                    <a:pt x="702734" y="48684"/>
                  </a:cubicBezTo>
                  <a:cubicBezTo>
                    <a:pt x="697649" y="49857"/>
                    <a:pt x="697225" y="58439"/>
                    <a:pt x="696384" y="61384"/>
                  </a:cubicBezTo>
                  <a:cubicBezTo>
                    <a:pt x="695248" y="65359"/>
                    <a:pt x="693468" y="71337"/>
                    <a:pt x="690034" y="74084"/>
                  </a:cubicBezTo>
                  <a:cubicBezTo>
                    <a:pt x="688292" y="75478"/>
                    <a:pt x="685801" y="75495"/>
                    <a:pt x="683684" y="76200"/>
                  </a:cubicBezTo>
                  <a:cubicBezTo>
                    <a:pt x="682273" y="79022"/>
                    <a:pt x="681874" y="82647"/>
                    <a:pt x="679450" y="84667"/>
                  </a:cubicBezTo>
                  <a:cubicBezTo>
                    <a:pt x="677215" y="86529"/>
                    <a:pt x="673781" y="85985"/>
                    <a:pt x="670984" y="86784"/>
                  </a:cubicBezTo>
                  <a:cubicBezTo>
                    <a:pt x="668839" y="87397"/>
                    <a:pt x="666751" y="88195"/>
                    <a:pt x="664634" y="88900"/>
                  </a:cubicBezTo>
                  <a:cubicBezTo>
                    <a:pt x="662517" y="90311"/>
                    <a:pt x="658901" y="90666"/>
                    <a:pt x="658284" y="93134"/>
                  </a:cubicBezTo>
                  <a:cubicBezTo>
                    <a:pt x="657243" y="97298"/>
                    <a:pt x="659558" y="101626"/>
                    <a:pt x="660400" y="105834"/>
                  </a:cubicBezTo>
                  <a:cubicBezTo>
                    <a:pt x="662352" y="115595"/>
                    <a:pt x="661587" y="112906"/>
                    <a:pt x="666750" y="120650"/>
                  </a:cubicBezTo>
                  <a:cubicBezTo>
                    <a:pt x="667456" y="126295"/>
                    <a:pt x="667849" y="131987"/>
                    <a:pt x="668867" y="137584"/>
                  </a:cubicBezTo>
                  <a:cubicBezTo>
                    <a:pt x="670387" y="145943"/>
                    <a:pt x="671344" y="142539"/>
                    <a:pt x="675217" y="150284"/>
                  </a:cubicBezTo>
                  <a:cubicBezTo>
                    <a:pt x="676737" y="153324"/>
                    <a:pt x="678771" y="162382"/>
                    <a:pt x="679450" y="165100"/>
                  </a:cubicBezTo>
                  <a:cubicBezTo>
                    <a:pt x="677333" y="166511"/>
                    <a:pt x="675375" y="168196"/>
                    <a:pt x="673100" y="169334"/>
                  </a:cubicBezTo>
                  <a:cubicBezTo>
                    <a:pt x="671104" y="170332"/>
                    <a:pt x="668924" y="170948"/>
                    <a:pt x="666750" y="171450"/>
                  </a:cubicBezTo>
                  <a:cubicBezTo>
                    <a:pt x="659739" y="173068"/>
                    <a:pt x="652681" y="174501"/>
                    <a:pt x="645584" y="175684"/>
                  </a:cubicBezTo>
                  <a:cubicBezTo>
                    <a:pt x="639973" y="176619"/>
                    <a:pt x="634300" y="177135"/>
                    <a:pt x="628650" y="177800"/>
                  </a:cubicBezTo>
                  <a:cubicBezTo>
                    <a:pt x="601088" y="181042"/>
                    <a:pt x="609529" y="179921"/>
                    <a:pt x="573617" y="182034"/>
                  </a:cubicBezTo>
                  <a:cubicBezTo>
                    <a:pt x="571500" y="183445"/>
                    <a:pt x="569605" y="185265"/>
                    <a:pt x="567267" y="186267"/>
                  </a:cubicBezTo>
                  <a:cubicBezTo>
                    <a:pt x="564593" y="187413"/>
                    <a:pt x="561221" y="186770"/>
                    <a:pt x="558800" y="188384"/>
                  </a:cubicBezTo>
                  <a:cubicBezTo>
                    <a:pt x="556683" y="189795"/>
                    <a:pt x="555978" y="192617"/>
                    <a:pt x="554567" y="194734"/>
                  </a:cubicBezTo>
                  <a:cubicBezTo>
                    <a:pt x="553861" y="198262"/>
                    <a:pt x="554235" y="202194"/>
                    <a:pt x="552450" y="205317"/>
                  </a:cubicBezTo>
                  <a:cubicBezTo>
                    <a:pt x="551188" y="207526"/>
                    <a:pt x="548054" y="207921"/>
                    <a:pt x="546100" y="209550"/>
                  </a:cubicBezTo>
                  <a:cubicBezTo>
                    <a:pt x="543800" y="211466"/>
                    <a:pt x="541867" y="213783"/>
                    <a:pt x="539750" y="215900"/>
                  </a:cubicBezTo>
                  <a:cubicBezTo>
                    <a:pt x="539045" y="218017"/>
                    <a:pt x="539212" y="220672"/>
                    <a:pt x="537634" y="222250"/>
                  </a:cubicBezTo>
                  <a:cubicBezTo>
                    <a:pt x="534036" y="225848"/>
                    <a:pt x="528532" y="227120"/>
                    <a:pt x="524934" y="230717"/>
                  </a:cubicBezTo>
                  <a:cubicBezTo>
                    <a:pt x="518901" y="236749"/>
                    <a:pt x="522360" y="233843"/>
                    <a:pt x="514350" y="239184"/>
                  </a:cubicBezTo>
                  <a:cubicBezTo>
                    <a:pt x="512939" y="241301"/>
                    <a:pt x="512103" y="243945"/>
                    <a:pt x="510117" y="245534"/>
                  </a:cubicBezTo>
                  <a:cubicBezTo>
                    <a:pt x="508375" y="246928"/>
                    <a:pt x="505998" y="247650"/>
                    <a:pt x="503767" y="247650"/>
                  </a:cubicBezTo>
                  <a:cubicBezTo>
                    <a:pt x="487524" y="247650"/>
                    <a:pt x="471303" y="246411"/>
                    <a:pt x="455084" y="245534"/>
                  </a:cubicBezTo>
                  <a:cubicBezTo>
                    <a:pt x="445195" y="245000"/>
                    <a:pt x="435328" y="244123"/>
                    <a:pt x="425450" y="243417"/>
                  </a:cubicBezTo>
                  <a:cubicBezTo>
                    <a:pt x="410224" y="238341"/>
                    <a:pt x="429238" y="244499"/>
                    <a:pt x="410634" y="239184"/>
                  </a:cubicBezTo>
                  <a:cubicBezTo>
                    <a:pt x="408489" y="238571"/>
                    <a:pt x="406429" y="237680"/>
                    <a:pt x="404284" y="237067"/>
                  </a:cubicBezTo>
                  <a:cubicBezTo>
                    <a:pt x="401487" y="236268"/>
                    <a:pt x="398614" y="235749"/>
                    <a:pt x="395817" y="234950"/>
                  </a:cubicBezTo>
                  <a:cubicBezTo>
                    <a:pt x="383448" y="231416"/>
                    <a:pt x="395880" y="234024"/>
                    <a:pt x="381000" y="230717"/>
                  </a:cubicBezTo>
                  <a:cubicBezTo>
                    <a:pt x="377488" y="229936"/>
                    <a:pt x="373929" y="229380"/>
                    <a:pt x="370417" y="228600"/>
                  </a:cubicBezTo>
                  <a:cubicBezTo>
                    <a:pt x="362435" y="226826"/>
                    <a:pt x="362678" y="226727"/>
                    <a:pt x="355600" y="224367"/>
                  </a:cubicBezTo>
                  <a:cubicBezTo>
                    <a:pt x="333022" y="225778"/>
                    <a:pt x="310212" y="225072"/>
                    <a:pt x="287867" y="228600"/>
                  </a:cubicBezTo>
                  <a:cubicBezTo>
                    <a:pt x="282841" y="229394"/>
                    <a:pt x="275167" y="237067"/>
                    <a:pt x="275167" y="237067"/>
                  </a:cubicBezTo>
                  <a:cubicBezTo>
                    <a:pt x="271598" y="251342"/>
                    <a:pt x="275107" y="243477"/>
                    <a:pt x="260350" y="258234"/>
                  </a:cubicBezTo>
                  <a:cubicBezTo>
                    <a:pt x="250306" y="268278"/>
                    <a:pt x="255670" y="265438"/>
                    <a:pt x="245534" y="268817"/>
                  </a:cubicBezTo>
                  <a:cubicBezTo>
                    <a:pt x="216191" y="261480"/>
                    <a:pt x="261418" y="272646"/>
                    <a:pt x="226484" y="264584"/>
                  </a:cubicBezTo>
                  <a:cubicBezTo>
                    <a:pt x="220815" y="263276"/>
                    <a:pt x="214754" y="262952"/>
                    <a:pt x="209550" y="260350"/>
                  </a:cubicBezTo>
                  <a:cubicBezTo>
                    <a:pt x="206728" y="258939"/>
                    <a:pt x="204158" y="256826"/>
                    <a:pt x="201084" y="256117"/>
                  </a:cubicBezTo>
                  <a:cubicBezTo>
                    <a:pt x="194859" y="254680"/>
                    <a:pt x="188367" y="254844"/>
                    <a:pt x="182034" y="254000"/>
                  </a:cubicBezTo>
                  <a:cubicBezTo>
                    <a:pt x="177780" y="253433"/>
                    <a:pt x="173567" y="252589"/>
                    <a:pt x="169334" y="251884"/>
                  </a:cubicBezTo>
                  <a:cubicBezTo>
                    <a:pt x="166339" y="250886"/>
                    <a:pt x="157175" y="247650"/>
                    <a:pt x="154517" y="247650"/>
                  </a:cubicBezTo>
                  <a:cubicBezTo>
                    <a:pt x="151608" y="247650"/>
                    <a:pt x="148872" y="249061"/>
                    <a:pt x="146050" y="249767"/>
                  </a:cubicBezTo>
                  <a:cubicBezTo>
                    <a:pt x="140056" y="267755"/>
                    <a:pt x="148416" y="245823"/>
                    <a:pt x="139700" y="260350"/>
                  </a:cubicBezTo>
                  <a:cubicBezTo>
                    <a:pt x="138552" y="262263"/>
                    <a:pt x="138732" y="264787"/>
                    <a:pt x="137584" y="266700"/>
                  </a:cubicBezTo>
                  <a:cubicBezTo>
                    <a:pt x="134973" y="271051"/>
                    <a:pt x="121702" y="278699"/>
                    <a:pt x="120650" y="279400"/>
                  </a:cubicBezTo>
                  <a:cubicBezTo>
                    <a:pt x="111812" y="285292"/>
                    <a:pt x="116096" y="281838"/>
                    <a:pt x="107950" y="289984"/>
                  </a:cubicBezTo>
                  <a:cubicBezTo>
                    <a:pt x="103999" y="287349"/>
                    <a:pt x="97646" y="283713"/>
                    <a:pt x="95250" y="279400"/>
                  </a:cubicBezTo>
                  <a:cubicBezTo>
                    <a:pt x="92260" y="274018"/>
                    <a:pt x="93563" y="263627"/>
                    <a:pt x="84667" y="262467"/>
                  </a:cubicBezTo>
                  <a:cubicBezTo>
                    <a:pt x="70657" y="260640"/>
                    <a:pt x="56445" y="261056"/>
                    <a:pt x="42334" y="260350"/>
                  </a:cubicBezTo>
                  <a:cubicBezTo>
                    <a:pt x="22915" y="255497"/>
                    <a:pt x="36776" y="258234"/>
                    <a:pt x="0" y="258234"/>
                  </a:cubicBezTo>
                </a:path>
              </a:pathLst>
            </a:custGeom>
            <a:noFill/>
            <a:ln w="38100">
              <a:solidFill>
                <a:srgbClr val="C00000"/>
              </a:solidFill>
            </a:ln>
          </p:spPr>
          <p:txBody>
            <a:bodyPr rtlCol="0" anchor="ctr"/>
            <a:lstStyle/>
            <a:p>
              <a:pPr algn="ctr"/>
              <a:endParaRPr lang="fr-FR" sz="1050"/>
            </a:p>
          </p:txBody>
        </p:sp>
        <p:sp>
          <p:nvSpPr>
            <p:cNvPr id="14" name="Forme libre 13"/>
            <p:cNvSpPr/>
            <p:nvPr/>
          </p:nvSpPr>
          <p:spPr>
            <a:xfrm>
              <a:off x="4644611" y="2817283"/>
              <a:ext cx="550351" cy="1295400"/>
            </a:xfrm>
            <a:custGeom>
              <a:avLst/>
              <a:gdLst>
                <a:gd name="connsiteX0" fmla="*/ 482600 w 550351"/>
                <a:gd name="connsiteY0" fmla="*/ 1295400 h 1295400"/>
                <a:gd name="connsiteX1" fmla="*/ 518583 w 550351"/>
                <a:gd name="connsiteY1" fmla="*/ 1293284 h 1295400"/>
                <a:gd name="connsiteX2" fmla="*/ 524933 w 550351"/>
                <a:gd name="connsiteY2" fmla="*/ 1289050 h 1295400"/>
                <a:gd name="connsiteX3" fmla="*/ 531283 w 550351"/>
                <a:gd name="connsiteY3" fmla="*/ 1286934 h 1295400"/>
                <a:gd name="connsiteX4" fmla="*/ 548217 w 550351"/>
                <a:gd name="connsiteY4" fmla="*/ 1282700 h 1295400"/>
                <a:gd name="connsiteX5" fmla="*/ 548217 w 550351"/>
                <a:gd name="connsiteY5" fmla="*/ 1265767 h 1295400"/>
                <a:gd name="connsiteX6" fmla="*/ 543983 w 550351"/>
                <a:gd name="connsiteY6" fmla="*/ 1227667 h 1295400"/>
                <a:gd name="connsiteX7" fmla="*/ 541867 w 550351"/>
                <a:gd name="connsiteY7" fmla="*/ 1181100 h 1295400"/>
                <a:gd name="connsiteX8" fmla="*/ 533400 w 550351"/>
                <a:gd name="connsiteY8" fmla="*/ 1176867 h 1295400"/>
                <a:gd name="connsiteX9" fmla="*/ 518583 w 550351"/>
                <a:gd name="connsiteY9" fmla="*/ 1170517 h 1295400"/>
                <a:gd name="connsiteX10" fmla="*/ 505883 w 550351"/>
                <a:gd name="connsiteY10" fmla="*/ 1159934 h 1295400"/>
                <a:gd name="connsiteX11" fmla="*/ 501650 w 550351"/>
                <a:gd name="connsiteY11" fmla="*/ 1155700 h 1295400"/>
                <a:gd name="connsiteX12" fmla="*/ 480483 w 550351"/>
                <a:gd name="connsiteY12" fmla="*/ 1149350 h 1295400"/>
                <a:gd name="connsiteX13" fmla="*/ 474133 w 550351"/>
                <a:gd name="connsiteY13" fmla="*/ 1143000 h 1295400"/>
                <a:gd name="connsiteX14" fmla="*/ 467783 w 550351"/>
                <a:gd name="connsiteY14" fmla="*/ 1140884 h 1295400"/>
                <a:gd name="connsiteX15" fmla="*/ 459317 w 550351"/>
                <a:gd name="connsiteY15" fmla="*/ 1136650 h 1295400"/>
                <a:gd name="connsiteX16" fmla="*/ 452967 w 550351"/>
                <a:gd name="connsiteY16" fmla="*/ 1134534 h 1295400"/>
                <a:gd name="connsiteX17" fmla="*/ 442383 w 550351"/>
                <a:gd name="connsiteY17" fmla="*/ 1130300 h 1295400"/>
                <a:gd name="connsiteX18" fmla="*/ 436033 w 550351"/>
                <a:gd name="connsiteY18" fmla="*/ 1128184 h 1295400"/>
                <a:gd name="connsiteX19" fmla="*/ 421217 w 550351"/>
                <a:gd name="connsiteY19" fmla="*/ 1121834 h 1295400"/>
                <a:gd name="connsiteX20" fmla="*/ 416983 w 550351"/>
                <a:gd name="connsiteY20" fmla="*/ 1117600 h 1295400"/>
                <a:gd name="connsiteX21" fmla="*/ 410633 w 550351"/>
                <a:gd name="connsiteY21" fmla="*/ 1102784 h 1295400"/>
                <a:gd name="connsiteX22" fmla="*/ 408517 w 550351"/>
                <a:gd name="connsiteY22" fmla="*/ 1079500 h 1295400"/>
                <a:gd name="connsiteX23" fmla="*/ 406400 w 550351"/>
                <a:gd name="connsiteY23" fmla="*/ 1068917 h 1295400"/>
                <a:gd name="connsiteX24" fmla="*/ 400050 w 550351"/>
                <a:gd name="connsiteY24" fmla="*/ 1060450 h 1295400"/>
                <a:gd name="connsiteX25" fmla="*/ 391583 w 550351"/>
                <a:gd name="connsiteY25" fmla="*/ 1043517 h 1295400"/>
                <a:gd name="connsiteX26" fmla="*/ 387350 w 550351"/>
                <a:gd name="connsiteY26" fmla="*/ 1028700 h 1295400"/>
                <a:gd name="connsiteX27" fmla="*/ 383117 w 550351"/>
                <a:gd name="connsiteY27" fmla="*/ 1022350 h 1295400"/>
                <a:gd name="connsiteX28" fmla="*/ 378883 w 550351"/>
                <a:gd name="connsiteY28" fmla="*/ 1009650 h 1295400"/>
                <a:gd name="connsiteX29" fmla="*/ 376767 w 550351"/>
                <a:gd name="connsiteY29" fmla="*/ 1001184 h 1295400"/>
                <a:gd name="connsiteX30" fmla="*/ 372533 w 550351"/>
                <a:gd name="connsiteY30" fmla="*/ 996950 h 1295400"/>
                <a:gd name="connsiteX31" fmla="*/ 366183 w 550351"/>
                <a:gd name="connsiteY31" fmla="*/ 977900 h 1295400"/>
                <a:gd name="connsiteX32" fmla="*/ 357717 w 550351"/>
                <a:gd name="connsiteY32" fmla="*/ 980017 h 1295400"/>
                <a:gd name="connsiteX33" fmla="*/ 351367 w 550351"/>
                <a:gd name="connsiteY33" fmla="*/ 986367 h 1295400"/>
                <a:gd name="connsiteX34" fmla="*/ 347133 w 550351"/>
                <a:gd name="connsiteY34" fmla="*/ 992717 h 1295400"/>
                <a:gd name="connsiteX35" fmla="*/ 334433 w 550351"/>
                <a:gd name="connsiteY35" fmla="*/ 999067 h 1295400"/>
                <a:gd name="connsiteX36" fmla="*/ 313267 w 550351"/>
                <a:gd name="connsiteY36" fmla="*/ 1011767 h 1295400"/>
                <a:gd name="connsiteX37" fmla="*/ 304800 w 550351"/>
                <a:gd name="connsiteY37" fmla="*/ 1013884 h 1295400"/>
                <a:gd name="connsiteX38" fmla="*/ 300567 w 550351"/>
                <a:gd name="connsiteY38" fmla="*/ 1020234 h 1295400"/>
                <a:gd name="connsiteX39" fmla="*/ 292100 w 550351"/>
                <a:gd name="connsiteY39" fmla="*/ 1026584 h 1295400"/>
                <a:gd name="connsiteX40" fmla="*/ 273050 w 550351"/>
                <a:gd name="connsiteY40" fmla="*/ 1037167 h 1295400"/>
                <a:gd name="connsiteX41" fmla="*/ 266700 w 550351"/>
                <a:gd name="connsiteY41" fmla="*/ 1028700 h 1295400"/>
                <a:gd name="connsiteX42" fmla="*/ 262467 w 550351"/>
                <a:gd name="connsiteY42" fmla="*/ 1016000 h 1295400"/>
                <a:gd name="connsiteX43" fmla="*/ 256117 w 550351"/>
                <a:gd name="connsiteY43" fmla="*/ 1007534 h 1295400"/>
                <a:gd name="connsiteX44" fmla="*/ 251883 w 550351"/>
                <a:gd name="connsiteY44" fmla="*/ 999067 h 1295400"/>
                <a:gd name="connsiteX45" fmla="*/ 245533 w 550351"/>
                <a:gd name="connsiteY45" fmla="*/ 994834 h 1295400"/>
                <a:gd name="connsiteX46" fmla="*/ 239183 w 550351"/>
                <a:gd name="connsiteY46" fmla="*/ 996950 h 1295400"/>
                <a:gd name="connsiteX47" fmla="*/ 226483 w 550351"/>
                <a:gd name="connsiteY47" fmla="*/ 999067 h 1295400"/>
                <a:gd name="connsiteX48" fmla="*/ 218017 w 550351"/>
                <a:gd name="connsiteY48" fmla="*/ 1001184 h 1295400"/>
                <a:gd name="connsiteX49" fmla="*/ 201083 w 550351"/>
                <a:gd name="connsiteY49" fmla="*/ 1009650 h 1295400"/>
                <a:gd name="connsiteX50" fmla="*/ 184150 w 550351"/>
                <a:gd name="connsiteY50" fmla="*/ 1013884 h 1295400"/>
                <a:gd name="connsiteX51" fmla="*/ 165100 w 550351"/>
                <a:gd name="connsiteY51" fmla="*/ 1018117 h 1295400"/>
                <a:gd name="connsiteX52" fmla="*/ 158750 w 550351"/>
                <a:gd name="connsiteY52" fmla="*/ 1022350 h 1295400"/>
                <a:gd name="connsiteX53" fmla="*/ 141817 w 550351"/>
                <a:gd name="connsiteY53" fmla="*/ 1020234 h 1295400"/>
                <a:gd name="connsiteX54" fmla="*/ 131233 w 550351"/>
                <a:gd name="connsiteY54" fmla="*/ 1009650 h 1295400"/>
                <a:gd name="connsiteX55" fmla="*/ 118533 w 550351"/>
                <a:gd name="connsiteY55" fmla="*/ 999067 h 1295400"/>
                <a:gd name="connsiteX56" fmla="*/ 107950 w 550351"/>
                <a:gd name="connsiteY56" fmla="*/ 988484 h 1295400"/>
                <a:gd name="connsiteX57" fmla="*/ 101600 w 550351"/>
                <a:gd name="connsiteY57" fmla="*/ 975784 h 1295400"/>
                <a:gd name="connsiteX58" fmla="*/ 97367 w 550351"/>
                <a:gd name="connsiteY58" fmla="*/ 971550 h 1295400"/>
                <a:gd name="connsiteX59" fmla="*/ 86783 w 550351"/>
                <a:gd name="connsiteY59" fmla="*/ 956734 h 1295400"/>
                <a:gd name="connsiteX60" fmla="*/ 80433 w 550351"/>
                <a:gd name="connsiteY60" fmla="*/ 948267 h 1295400"/>
                <a:gd name="connsiteX61" fmla="*/ 78317 w 550351"/>
                <a:gd name="connsiteY61" fmla="*/ 939800 h 1295400"/>
                <a:gd name="connsiteX62" fmla="*/ 82550 w 550351"/>
                <a:gd name="connsiteY62" fmla="*/ 895350 h 1295400"/>
                <a:gd name="connsiteX63" fmla="*/ 86783 w 550351"/>
                <a:gd name="connsiteY63" fmla="*/ 855134 h 1295400"/>
                <a:gd name="connsiteX64" fmla="*/ 88900 w 550351"/>
                <a:gd name="connsiteY64" fmla="*/ 844550 h 1295400"/>
                <a:gd name="connsiteX65" fmla="*/ 95250 w 550351"/>
                <a:gd name="connsiteY65" fmla="*/ 804334 h 1295400"/>
                <a:gd name="connsiteX66" fmla="*/ 99483 w 550351"/>
                <a:gd name="connsiteY66" fmla="*/ 791634 h 1295400"/>
                <a:gd name="connsiteX67" fmla="*/ 97367 w 550351"/>
                <a:gd name="connsiteY67" fmla="*/ 766234 h 1295400"/>
                <a:gd name="connsiteX68" fmla="*/ 95250 w 550351"/>
                <a:gd name="connsiteY68" fmla="*/ 759884 h 1295400"/>
                <a:gd name="connsiteX69" fmla="*/ 91017 w 550351"/>
                <a:gd name="connsiteY69" fmla="*/ 738717 h 1295400"/>
                <a:gd name="connsiteX70" fmla="*/ 86783 w 550351"/>
                <a:gd name="connsiteY70" fmla="*/ 730250 h 1295400"/>
                <a:gd name="connsiteX71" fmla="*/ 82550 w 550351"/>
                <a:gd name="connsiteY71" fmla="*/ 711200 h 1295400"/>
                <a:gd name="connsiteX72" fmla="*/ 76200 w 550351"/>
                <a:gd name="connsiteY72" fmla="*/ 664634 h 1295400"/>
                <a:gd name="connsiteX73" fmla="*/ 74083 w 550351"/>
                <a:gd name="connsiteY73" fmla="*/ 656167 h 1295400"/>
                <a:gd name="connsiteX74" fmla="*/ 65617 w 550351"/>
                <a:gd name="connsiteY74" fmla="*/ 651934 h 1295400"/>
                <a:gd name="connsiteX75" fmla="*/ 61383 w 550351"/>
                <a:gd name="connsiteY75" fmla="*/ 637117 h 1295400"/>
                <a:gd name="connsiteX76" fmla="*/ 57150 w 550351"/>
                <a:gd name="connsiteY76" fmla="*/ 624417 h 1295400"/>
                <a:gd name="connsiteX77" fmla="*/ 55033 w 550351"/>
                <a:gd name="connsiteY77" fmla="*/ 618067 h 1295400"/>
                <a:gd name="connsiteX78" fmla="*/ 46567 w 550351"/>
                <a:gd name="connsiteY78" fmla="*/ 605367 h 1295400"/>
                <a:gd name="connsiteX79" fmla="*/ 40217 w 550351"/>
                <a:gd name="connsiteY79" fmla="*/ 601134 h 1295400"/>
                <a:gd name="connsiteX80" fmla="*/ 31750 w 550351"/>
                <a:gd name="connsiteY80" fmla="*/ 590550 h 1295400"/>
                <a:gd name="connsiteX81" fmla="*/ 25400 w 550351"/>
                <a:gd name="connsiteY81" fmla="*/ 588434 h 1295400"/>
                <a:gd name="connsiteX82" fmla="*/ 19050 w 550351"/>
                <a:gd name="connsiteY82" fmla="*/ 584200 h 1295400"/>
                <a:gd name="connsiteX83" fmla="*/ 16933 w 550351"/>
                <a:gd name="connsiteY83" fmla="*/ 577850 h 1295400"/>
                <a:gd name="connsiteX84" fmla="*/ 14817 w 550351"/>
                <a:gd name="connsiteY84" fmla="*/ 563034 h 1295400"/>
                <a:gd name="connsiteX85" fmla="*/ 16933 w 550351"/>
                <a:gd name="connsiteY85" fmla="*/ 550334 h 1295400"/>
                <a:gd name="connsiteX86" fmla="*/ 23283 w 550351"/>
                <a:gd name="connsiteY86" fmla="*/ 546100 h 1295400"/>
                <a:gd name="connsiteX87" fmla="*/ 31750 w 550351"/>
                <a:gd name="connsiteY87" fmla="*/ 539750 h 1295400"/>
                <a:gd name="connsiteX88" fmla="*/ 29633 w 550351"/>
                <a:gd name="connsiteY88" fmla="*/ 461434 h 1295400"/>
                <a:gd name="connsiteX89" fmla="*/ 23283 w 550351"/>
                <a:gd name="connsiteY89" fmla="*/ 457200 h 1295400"/>
                <a:gd name="connsiteX90" fmla="*/ 10583 w 550351"/>
                <a:gd name="connsiteY90" fmla="*/ 440267 h 1295400"/>
                <a:gd name="connsiteX91" fmla="*/ 8467 w 550351"/>
                <a:gd name="connsiteY91" fmla="*/ 433917 h 1295400"/>
                <a:gd name="connsiteX92" fmla="*/ 6350 w 550351"/>
                <a:gd name="connsiteY92" fmla="*/ 423334 h 1295400"/>
                <a:gd name="connsiteX93" fmla="*/ 2117 w 550351"/>
                <a:gd name="connsiteY93" fmla="*/ 419100 h 1295400"/>
                <a:gd name="connsiteX94" fmla="*/ 4233 w 550351"/>
                <a:gd name="connsiteY94" fmla="*/ 408517 h 1295400"/>
                <a:gd name="connsiteX95" fmla="*/ 33867 w 550351"/>
                <a:gd name="connsiteY95" fmla="*/ 416984 h 1295400"/>
                <a:gd name="connsiteX96" fmla="*/ 52917 w 550351"/>
                <a:gd name="connsiteY96" fmla="*/ 414867 h 1295400"/>
                <a:gd name="connsiteX97" fmla="*/ 59267 w 550351"/>
                <a:gd name="connsiteY97" fmla="*/ 412750 h 1295400"/>
                <a:gd name="connsiteX98" fmla="*/ 57150 w 550351"/>
                <a:gd name="connsiteY98" fmla="*/ 393700 h 1295400"/>
                <a:gd name="connsiteX99" fmla="*/ 50800 w 550351"/>
                <a:gd name="connsiteY99" fmla="*/ 387350 h 1295400"/>
                <a:gd name="connsiteX100" fmla="*/ 46567 w 550351"/>
                <a:gd name="connsiteY100" fmla="*/ 378884 h 1295400"/>
                <a:gd name="connsiteX101" fmla="*/ 38100 w 550351"/>
                <a:gd name="connsiteY101" fmla="*/ 349250 h 1295400"/>
                <a:gd name="connsiteX102" fmla="*/ 35983 w 550351"/>
                <a:gd name="connsiteY102" fmla="*/ 342900 h 1295400"/>
                <a:gd name="connsiteX103" fmla="*/ 29633 w 550351"/>
                <a:gd name="connsiteY103" fmla="*/ 338667 h 1295400"/>
                <a:gd name="connsiteX104" fmla="*/ 21167 w 550351"/>
                <a:gd name="connsiteY104" fmla="*/ 332317 h 1295400"/>
                <a:gd name="connsiteX105" fmla="*/ 12700 w 550351"/>
                <a:gd name="connsiteY105" fmla="*/ 323850 h 1295400"/>
                <a:gd name="connsiteX106" fmla="*/ 2117 w 550351"/>
                <a:gd name="connsiteY106" fmla="*/ 311150 h 1295400"/>
                <a:gd name="connsiteX107" fmla="*/ 0 w 550351"/>
                <a:gd name="connsiteY107" fmla="*/ 304800 h 1295400"/>
                <a:gd name="connsiteX108" fmla="*/ 2117 w 550351"/>
                <a:gd name="connsiteY108" fmla="*/ 298450 h 1295400"/>
                <a:gd name="connsiteX109" fmla="*/ 40217 w 550351"/>
                <a:gd name="connsiteY109" fmla="*/ 292100 h 1295400"/>
                <a:gd name="connsiteX110" fmla="*/ 46567 w 550351"/>
                <a:gd name="connsiteY110" fmla="*/ 289984 h 1295400"/>
                <a:gd name="connsiteX111" fmla="*/ 48683 w 550351"/>
                <a:gd name="connsiteY111" fmla="*/ 283634 h 1295400"/>
                <a:gd name="connsiteX112" fmla="*/ 59267 w 550351"/>
                <a:gd name="connsiteY112" fmla="*/ 275167 h 1295400"/>
                <a:gd name="connsiteX113" fmla="*/ 65617 w 550351"/>
                <a:gd name="connsiteY113" fmla="*/ 273050 h 1295400"/>
                <a:gd name="connsiteX114" fmla="*/ 78317 w 550351"/>
                <a:gd name="connsiteY114" fmla="*/ 264584 h 1295400"/>
                <a:gd name="connsiteX115" fmla="*/ 80433 w 550351"/>
                <a:gd name="connsiteY115" fmla="*/ 251884 h 1295400"/>
                <a:gd name="connsiteX116" fmla="*/ 84667 w 550351"/>
                <a:gd name="connsiteY116" fmla="*/ 237067 h 1295400"/>
                <a:gd name="connsiteX117" fmla="*/ 86783 w 550351"/>
                <a:gd name="connsiteY117" fmla="*/ 230717 h 1295400"/>
                <a:gd name="connsiteX118" fmla="*/ 88900 w 550351"/>
                <a:gd name="connsiteY118" fmla="*/ 218017 h 1295400"/>
                <a:gd name="connsiteX119" fmla="*/ 91017 w 550351"/>
                <a:gd name="connsiteY119" fmla="*/ 190500 h 1295400"/>
                <a:gd name="connsiteX120" fmla="*/ 103717 w 550351"/>
                <a:gd name="connsiteY120" fmla="*/ 182034 h 1295400"/>
                <a:gd name="connsiteX121" fmla="*/ 110067 w 550351"/>
                <a:gd name="connsiteY121" fmla="*/ 177800 h 1295400"/>
                <a:gd name="connsiteX122" fmla="*/ 118533 w 550351"/>
                <a:gd name="connsiteY122" fmla="*/ 165100 h 1295400"/>
                <a:gd name="connsiteX123" fmla="*/ 122767 w 550351"/>
                <a:gd name="connsiteY123" fmla="*/ 158750 h 1295400"/>
                <a:gd name="connsiteX124" fmla="*/ 131233 w 550351"/>
                <a:gd name="connsiteY124" fmla="*/ 139700 h 1295400"/>
                <a:gd name="connsiteX125" fmla="*/ 127000 w 550351"/>
                <a:gd name="connsiteY125" fmla="*/ 114300 h 1295400"/>
                <a:gd name="connsiteX126" fmla="*/ 124883 w 550351"/>
                <a:gd name="connsiteY126" fmla="*/ 101600 h 1295400"/>
                <a:gd name="connsiteX127" fmla="*/ 118533 w 550351"/>
                <a:gd name="connsiteY127" fmla="*/ 93134 h 1295400"/>
                <a:gd name="connsiteX128" fmla="*/ 116417 w 550351"/>
                <a:gd name="connsiteY128" fmla="*/ 82550 h 1295400"/>
                <a:gd name="connsiteX129" fmla="*/ 110067 w 550351"/>
                <a:gd name="connsiteY129" fmla="*/ 71967 h 1295400"/>
                <a:gd name="connsiteX130" fmla="*/ 107950 w 550351"/>
                <a:gd name="connsiteY130" fmla="*/ 55034 h 1295400"/>
                <a:gd name="connsiteX131" fmla="*/ 105833 w 550351"/>
                <a:gd name="connsiteY131" fmla="*/ 46567 h 1295400"/>
                <a:gd name="connsiteX132" fmla="*/ 91017 w 550351"/>
                <a:gd name="connsiteY132" fmla="*/ 44450 h 1295400"/>
                <a:gd name="connsiteX133" fmla="*/ 80433 w 550351"/>
                <a:gd name="connsiteY133" fmla="*/ 35984 h 1295400"/>
                <a:gd name="connsiteX134" fmla="*/ 71967 w 550351"/>
                <a:gd name="connsiteY134" fmla="*/ 27517 h 1295400"/>
                <a:gd name="connsiteX135" fmla="*/ 67733 w 550351"/>
                <a:gd name="connsiteY135" fmla="*/ 23284 h 1295400"/>
                <a:gd name="connsiteX136" fmla="*/ 65617 w 550351"/>
                <a:gd name="connsiteY136" fmla="*/ 16934 h 1295400"/>
                <a:gd name="connsiteX137" fmla="*/ 44450 w 550351"/>
                <a:gd name="connsiteY137" fmla="*/ 12700 h 1295400"/>
                <a:gd name="connsiteX138" fmla="*/ 42333 w 550351"/>
                <a:gd name="connsiteY138" fmla="*/ 6350 h 1295400"/>
                <a:gd name="connsiteX139" fmla="*/ 35983 w 550351"/>
                <a:gd name="connsiteY139"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50351" h="1295400">
                  <a:moveTo>
                    <a:pt x="482600" y="1295400"/>
                  </a:moveTo>
                  <a:cubicBezTo>
                    <a:pt x="494594" y="1294695"/>
                    <a:pt x="506701" y="1295066"/>
                    <a:pt x="518583" y="1293284"/>
                  </a:cubicBezTo>
                  <a:cubicBezTo>
                    <a:pt x="521099" y="1292907"/>
                    <a:pt x="522658" y="1290188"/>
                    <a:pt x="524933" y="1289050"/>
                  </a:cubicBezTo>
                  <a:cubicBezTo>
                    <a:pt x="526929" y="1288052"/>
                    <a:pt x="529131" y="1287521"/>
                    <a:pt x="531283" y="1286934"/>
                  </a:cubicBezTo>
                  <a:cubicBezTo>
                    <a:pt x="536896" y="1285403"/>
                    <a:pt x="548217" y="1282700"/>
                    <a:pt x="548217" y="1282700"/>
                  </a:cubicBezTo>
                  <a:cubicBezTo>
                    <a:pt x="551866" y="1271750"/>
                    <a:pt x="550132" y="1280452"/>
                    <a:pt x="548217" y="1265767"/>
                  </a:cubicBezTo>
                  <a:cubicBezTo>
                    <a:pt x="546564" y="1253096"/>
                    <a:pt x="543983" y="1227667"/>
                    <a:pt x="543983" y="1227667"/>
                  </a:cubicBezTo>
                  <a:cubicBezTo>
                    <a:pt x="543278" y="1212145"/>
                    <a:pt x="545036" y="1196312"/>
                    <a:pt x="541867" y="1181100"/>
                  </a:cubicBezTo>
                  <a:cubicBezTo>
                    <a:pt x="541223" y="1178011"/>
                    <a:pt x="536300" y="1178110"/>
                    <a:pt x="533400" y="1176867"/>
                  </a:cubicBezTo>
                  <a:cubicBezTo>
                    <a:pt x="511598" y="1167524"/>
                    <a:pt x="546665" y="1184556"/>
                    <a:pt x="518583" y="1170517"/>
                  </a:cubicBezTo>
                  <a:cubicBezTo>
                    <a:pt x="503491" y="1155425"/>
                    <a:pt x="520624" y="1171728"/>
                    <a:pt x="505883" y="1159934"/>
                  </a:cubicBezTo>
                  <a:cubicBezTo>
                    <a:pt x="504325" y="1158687"/>
                    <a:pt x="503435" y="1156593"/>
                    <a:pt x="501650" y="1155700"/>
                  </a:cubicBezTo>
                  <a:cubicBezTo>
                    <a:pt x="496500" y="1153125"/>
                    <a:pt x="486557" y="1150869"/>
                    <a:pt x="480483" y="1149350"/>
                  </a:cubicBezTo>
                  <a:cubicBezTo>
                    <a:pt x="478366" y="1147233"/>
                    <a:pt x="476624" y="1144660"/>
                    <a:pt x="474133" y="1143000"/>
                  </a:cubicBezTo>
                  <a:cubicBezTo>
                    <a:pt x="472277" y="1141762"/>
                    <a:pt x="469834" y="1141763"/>
                    <a:pt x="467783" y="1140884"/>
                  </a:cubicBezTo>
                  <a:cubicBezTo>
                    <a:pt x="464883" y="1139641"/>
                    <a:pt x="462217" y="1137893"/>
                    <a:pt x="459317" y="1136650"/>
                  </a:cubicBezTo>
                  <a:cubicBezTo>
                    <a:pt x="457266" y="1135771"/>
                    <a:pt x="455056" y="1135317"/>
                    <a:pt x="452967" y="1134534"/>
                  </a:cubicBezTo>
                  <a:cubicBezTo>
                    <a:pt x="449409" y="1133200"/>
                    <a:pt x="445941" y="1131634"/>
                    <a:pt x="442383" y="1130300"/>
                  </a:cubicBezTo>
                  <a:cubicBezTo>
                    <a:pt x="440294" y="1129517"/>
                    <a:pt x="438084" y="1129063"/>
                    <a:pt x="436033" y="1128184"/>
                  </a:cubicBezTo>
                  <a:cubicBezTo>
                    <a:pt x="417725" y="1120337"/>
                    <a:pt x="436109" y="1126796"/>
                    <a:pt x="421217" y="1121834"/>
                  </a:cubicBezTo>
                  <a:cubicBezTo>
                    <a:pt x="419806" y="1120423"/>
                    <a:pt x="418090" y="1119261"/>
                    <a:pt x="416983" y="1117600"/>
                  </a:cubicBezTo>
                  <a:cubicBezTo>
                    <a:pt x="413496" y="1112370"/>
                    <a:pt x="412514" y="1108427"/>
                    <a:pt x="410633" y="1102784"/>
                  </a:cubicBezTo>
                  <a:cubicBezTo>
                    <a:pt x="409928" y="1095023"/>
                    <a:pt x="409484" y="1087233"/>
                    <a:pt x="408517" y="1079500"/>
                  </a:cubicBezTo>
                  <a:cubicBezTo>
                    <a:pt x="408071" y="1075930"/>
                    <a:pt x="407861" y="1072204"/>
                    <a:pt x="406400" y="1068917"/>
                  </a:cubicBezTo>
                  <a:cubicBezTo>
                    <a:pt x="404967" y="1065693"/>
                    <a:pt x="402167" y="1063272"/>
                    <a:pt x="400050" y="1060450"/>
                  </a:cubicBezTo>
                  <a:cubicBezTo>
                    <a:pt x="395840" y="1043614"/>
                    <a:pt x="401179" y="1060311"/>
                    <a:pt x="391583" y="1043517"/>
                  </a:cubicBezTo>
                  <a:cubicBezTo>
                    <a:pt x="389234" y="1039406"/>
                    <a:pt x="389113" y="1032814"/>
                    <a:pt x="387350" y="1028700"/>
                  </a:cubicBezTo>
                  <a:cubicBezTo>
                    <a:pt x="386348" y="1026362"/>
                    <a:pt x="384150" y="1024675"/>
                    <a:pt x="383117" y="1022350"/>
                  </a:cubicBezTo>
                  <a:cubicBezTo>
                    <a:pt x="381305" y="1018272"/>
                    <a:pt x="379965" y="1013979"/>
                    <a:pt x="378883" y="1009650"/>
                  </a:cubicBezTo>
                  <a:cubicBezTo>
                    <a:pt x="378178" y="1006828"/>
                    <a:pt x="378068" y="1003786"/>
                    <a:pt x="376767" y="1001184"/>
                  </a:cubicBezTo>
                  <a:cubicBezTo>
                    <a:pt x="375874" y="999399"/>
                    <a:pt x="373944" y="998361"/>
                    <a:pt x="372533" y="996950"/>
                  </a:cubicBezTo>
                  <a:cubicBezTo>
                    <a:pt x="372295" y="995522"/>
                    <a:pt x="371437" y="979651"/>
                    <a:pt x="366183" y="977900"/>
                  </a:cubicBezTo>
                  <a:cubicBezTo>
                    <a:pt x="363423" y="976980"/>
                    <a:pt x="360539" y="979311"/>
                    <a:pt x="357717" y="980017"/>
                  </a:cubicBezTo>
                  <a:cubicBezTo>
                    <a:pt x="355600" y="982134"/>
                    <a:pt x="353283" y="984067"/>
                    <a:pt x="351367" y="986367"/>
                  </a:cubicBezTo>
                  <a:cubicBezTo>
                    <a:pt x="349738" y="988321"/>
                    <a:pt x="348932" y="990918"/>
                    <a:pt x="347133" y="992717"/>
                  </a:cubicBezTo>
                  <a:cubicBezTo>
                    <a:pt x="340086" y="999764"/>
                    <a:pt x="342180" y="994763"/>
                    <a:pt x="334433" y="999067"/>
                  </a:cubicBezTo>
                  <a:cubicBezTo>
                    <a:pt x="324208" y="1004748"/>
                    <a:pt x="323121" y="1008072"/>
                    <a:pt x="313267" y="1011767"/>
                  </a:cubicBezTo>
                  <a:cubicBezTo>
                    <a:pt x="310543" y="1012789"/>
                    <a:pt x="307622" y="1013178"/>
                    <a:pt x="304800" y="1013884"/>
                  </a:cubicBezTo>
                  <a:cubicBezTo>
                    <a:pt x="303389" y="1016001"/>
                    <a:pt x="302366" y="1018435"/>
                    <a:pt x="300567" y="1020234"/>
                  </a:cubicBezTo>
                  <a:cubicBezTo>
                    <a:pt x="298072" y="1022729"/>
                    <a:pt x="294990" y="1024561"/>
                    <a:pt x="292100" y="1026584"/>
                  </a:cubicBezTo>
                  <a:cubicBezTo>
                    <a:pt x="278868" y="1035846"/>
                    <a:pt x="283646" y="1033634"/>
                    <a:pt x="273050" y="1037167"/>
                  </a:cubicBezTo>
                  <a:cubicBezTo>
                    <a:pt x="270933" y="1034345"/>
                    <a:pt x="268278" y="1031855"/>
                    <a:pt x="266700" y="1028700"/>
                  </a:cubicBezTo>
                  <a:cubicBezTo>
                    <a:pt x="264704" y="1024709"/>
                    <a:pt x="265145" y="1019570"/>
                    <a:pt x="262467" y="1016000"/>
                  </a:cubicBezTo>
                  <a:cubicBezTo>
                    <a:pt x="260350" y="1013178"/>
                    <a:pt x="257987" y="1010525"/>
                    <a:pt x="256117" y="1007534"/>
                  </a:cubicBezTo>
                  <a:cubicBezTo>
                    <a:pt x="254444" y="1004858"/>
                    <a:pt x="253903" y="1001491"/>
                    <a:pt x="251883" y="999067"/>
                  </a:cubicBezTo>
                  <a:cubicBezTo>
                    <a:pt x="250254" y="997113"/>
                    <a:pt x="247650" y="996245"/>
                    <a:pt x="245533" y="994834"/>
                  </a:cubicBezTo>
                  <a:cubicBezTo>
                    <a:pt x="243416" y="995539"/>
                    <a:pt x="241361" y="996466"/>
                    <a:pt x="239183" y="996950"/>
                  </a:cubicBezTo>
                  <a:cubicBezTo>
                    <a:pt x="234993" y="997881"/>
                    <a:pt x="230691" y="998225"/>
                    <a:pt x="226483" y="999067"/>
                  </a:cubicBezTo>
                  <a:cubicBezTo>
                    <a:pt x="223631" y="999638"/>
                    <a:pt x="220839" y="1000478"/>
                    <a:pt x="218017" y="1001184"/>
                  </a:cubicBezTo>
                  <a:cubicBezTo>
                    <a:pt x="210627" y="1008572"/>
                    <a:pt x="215677" y="1004785"/>
                    <a:pt x="201083" y="1009650"/>
                  </a:cubicBezTo>
                  <a:cubicBezTo>
                    <a:pt x="189736" y="1013432"/>
                    <a:pt x="199476" y="1010479"/>
                    <a:pt x="184150" y="1013884"/>
                  </a:cubicBezTo>
                  <a:cubicBezTo>
                    <a:pt x="157247" y="1019862"/>
                    <a:pt x="197018" y="1011732"/>
                    <a:pt x="165100" y="1018117"/>
                  </a:cubicBezTo>
                  <a:cubicBezTo>
                    <a:pt x="162983" y="1019528"/>
                    <a:pt x="161283" y="1022120"/>
                    <a:pt x="158750" y="1022350"/>
                  </a:cubicBezTo>
                  <a:cubicBezTo>
                    <a:pt x="153085" y="1022865"/>
                    <a:pt x="146982" y="1022618"/>
                    <a:pt x="141817" y="1020234"/>
                  </a:cubicBezTo>
                  <a:cubicBezTo>
                    <a:pt x="137287" y="1018143"/>
                    <a:pt x="134761" y="1013178"/>
                    <a:pt x="131233" y="1009650"/>
                  </a:cubicBezTo>
                  <a:cubicBezTo>
                    <a:pt x="123084" y="1001501"/>
                    <a:pt x="127374" y="1004960"/>
                    <a:pt x="118533" y="999067"/>
                  </a:cubicBezTo>
                  <a:cubicBezTo>
                    <a:pt x="107245" y="982134"/>
                    <a:pt x="122061" y="1002595"/>
                    <a:pt x="107950" y="988484"/>
                  </a:cubicBezTo>
                  <a:cubicBezTo>
                    <a:pt x="99925" y="980459"/>
                    <a:pt x="106762" y="984388"/>
                    <a:pt x="101600" y="975784"/>
                  </a:cubicBezTo>
                  <a:cubicBezTo>
                    <a:pt x="100573" y="974073"/>
                    <a:pt x="98645" y="973083"/>
                    <a:pt x="97367" y="971550"/>
                  </a:cubicBezTo>
                  <a:cubicBezTo>
                    <a:pt x="90452" y="963251"/>
                    <a:pt x="92281" y="964430"/>
                    <a:pt x="86783" y="956734"/>
                  </a:cubicBezTo>
                  <a:cubicBezTo>
                    <a:pt x="84732" y="953863"/>
                    <a:pt x="82550" y="951089"/>
                    <a:pt x="80433" y="948267"/>
                  </a:cubicBezTo>
                  <a:cubicBezTo>
                    <a:pt x="79728" y="945445"/>
                    <a:pt x="78317" y="942709"/>
                    <a:pt x="78317" y="939800"/>
                  </a:cubicBezTo>
                  <a:cubicBezTo>
                    <a:pt x="78317" y="907464"/>
                    <a:pt x="79661" y="917017"/>
                    <a:pt x="82550" y="895350"/>
                  </a:cubicBezTo>
                  <a:cubicBezTo>
                    <a:pt x="84332" y="881989"/>
                    <a:pt x="85002" y="868495"/>
                    <a:pt x="86783" y="855134"/>
                  </a:cubicBezTo>
                  <a:cubicBezTo>
                    <a:pt x="87258" y="851568"/>
                    <a:pt x="88391" y="848112"/>
                    <a:pt x="88900" y="844550"/>
                  </a:cubicBezTo>
                  <a:cubicBezTo>
                    <a:pt x="90831" y="831034"/>
                    <a:pt x="90868" y="817480"/>
                    <a:pt x="95250" y="804334"/>
                  </a:cubicBezTo>
                  <a:lnTo>
                    <a:pt x="99483" y="791634"/>
                  </a:lnTo>
                  <a:cubicBezTo>
                    <a:pt x="98778" y="783167"/>
                    <a:pt x="98490" y="774655"/>
                    <a:pt x="97367" y="766234"/>
                  </a:cubicBezTo>
                  <a:cubicBezTo>
                    <a:pt x="97072" y="764022"/>
                    <a:pt x="95734" y="762062"/>
                    <a:pt x="95250" y="759884"/>
                  </a:cubicBezTo>
                  <a:cubicBezTo>
                    <a:pt x="93922" y="753910"/>
                    <a:pt x="93314" y="744844"/>
                    <a:pt x="91017" y="738717"/>
                  </a:cubicBezTo>
                  <a:cubicBezTo>
                    <a:pt x="89909" y="735762"/>
                    <a:pt x="88026" y="733150"/>
                    <a:pt x="86783" y="730250"/>
                  </a:cubicBezTo>
                  <a:cubicBezTo>
                    <a:pt x="83943" y="723622"/>
                    <a:pt x="83817" y="718803"/>
                    <a:pt x="82550" y="711200"/>
                  </a:cubicBezTo>
                  <a:cubicBezTo>
                    <a:pt x="80019" y="675768"/>
                    <a:pt x="82835" y="691172"/>
                    <a:pt x="76200" y="664634"/>
                  </a:cubicBezTo>
                  <a:cubicBezTo>
                    <a:pt x="75494" y="661812"/>
                    <a:pt x="76685" y="657468"/>
                    <a:pt x="74083" y="656167"/>
                  </a:cubicBezTo>
                  <a:lnTo>
                    <a:pt x="65617" y="651934"/>
                  </a:lnTo>
                  <a:cubicBezTo>
                    <a:pt x="58512" y="630623"/>
                    <a:pt x="69345" y="663658"/>
                    <a:pt x="61383" y="637117"/>
                  </a:cubicBezTo>
                  <a:cubicBezTo>
                    <a:pt x="60101" y="632843"/>
                    <a:pt x="58561" y="628650"/>
                    <a:pt x="57150" y="624417"/>
                  </a:cubicBezTo>
                  <a:cubicBezTo>
                    <a:pt x="56444" y="622300"/>
                    <a:pt x="56271" y="619924"/>
                    <a:pt x="55033" y="618067"/>
                  </a:cubicBezTo>
                  <a:cubicBezTo>
                    <a:pt x="52211" y="613834"/>
                    <a:pt x="50800" y="608189"/>
                    <a:pt x="46567" y="605367"/>
                  </a:cubicBezTo>
                  <a:lnTo>
                    <a:pt x="40217" y="601134"/>
                  </a:lnTo>
                  <a:cubicBezTo>
                    <a:pt x="38296" y="598253"/>
                    <a:pt x="35099" y="592559"/>
                    <a:pt x="31750" y="590550"/>
                  </a:cubicBezTo>
                  <a:cubicBezTo>
                    <a:pt x="29837" y="589402"/>
                    <a:pt x="27517" y="589139"/>
                    <a:pt x="25400" y="588434"/>
                  </a:cubicBezTo>
                  <a:cubicBezTo>
                    <a:pt x="23283" y="587023"/>
                    <a:pt x="20639" y="586187"/>
                    <a:pt x="19050" y="584200"/>
                  </a:cubicBezTo>
                  <a:cubicBezTo>
                    <a:pt x="17656" y="582458"/>
                    <a:pt x="17371" y="580038"/>
                    <a:pt x="16933" y="577850"/>
                  </a:cubicBezTo>
                  <a:cubicBezTo>
                    <a:pt x="15955" y="572958"/>
                    <a:pt x="15522" y="567973"/>
                    <a:pt x="14817" y="563034"/>
                  </a:cubicBezTo>
                  <a:cubicBezTo>
                    <a:pt x="15522" y="558801"/>
                    <a:pt x="15014" y="554173"/>
                    <a:pt x="16933" y="550334"/>
                  </a:cubicBezTo>
                  <a:cubicBezTo>
                    <a:pt x="18071" y="548058"/>
                    <a:pt x="21213" y="547579"/>
                    <a:pt x="23283" y="546100"/>
                  </a:cubicBezTo>
                  <a:cubicBezTo>
                    <a:pt x="26154" y="544049"/>
                    <a:pt x="28928" y="541867"/>
                    <a:pt x="31750" y="539750"/>
                  </a:cubicBezTo>
                  <a:cubicBezTo>
                    <a:pt x="31044" y="513645"/>
                    <a:pt x="32298" y="487413"/>
                    <a:pt x="29633" y="461434"/>
                  </a:cubicBezTo>
                  <a:cubicBezTo>
                    <a:pt x="29373" y="458903"/>
                    <a:pt x="24958" y="459115"/>
                    <a:pt x="23283" y="457200"/>
                  </a:cubicBezTo>
                  <a:cubicBezTo>
                    <a:pt x="-10168" y="418967"/>
                    <a:pt x="27781" y="457461"/>
                    <a:pt x="10583" y="440267"/>
                  </a:cubicBezTo>
                  <a:cubicBezTo>
                    <a:pt x="9878" y="438150"/>
                    <a:pt x="9008" y="436081"/>
                    <a:pt x="8467" y="433917"/>
                  </a:cubicBezTo>
                  <a:cubicBezTo>
                    <a:pt x="7595" y="430427"/>
                    <a:pt x="7767" y="426641"/>
                    <a:pt x="6350" y="423334"/>
                  </a:cubicBezTo>
                  <a:cubicBezTo>
                    <a:pt x="5564" y="421500"/>
                    <a:pt x="3528" y="420511"/>
                    <a:pt x="2117" y="419100"/>
                  </a:cubicBezTo>
                  <a:cubicBezTo>
                    <a:pt x="2822" y="415572"/>
                    <a:pt x="774" y="409505"/>
                    <a:pt x="4233" y="408517"/>
                  </a:cubicBezTo>
                  <a:cubicBezTo>
                    <a:pt x="30692" y="400958"/>
                    <a:pt x="29637" y="404295"/>
                    <a:pt x="33867" y="416984"/>
                  </a:cubicBezTo>
                  <a:cubicBezTo>
                    <a:pt x="40217" y="416278"/>
                    <a:pt x="46615" y="415918"/>
                    <a:pt x="52917" y="414867"/>
                  </a:cubicBezTo>
                  <a:cubicBezTo>
                    <a:pt x="55118" y="414500"/>
                    <a:pt x="58829" y="414938"/>
                    <a:pt x="59267" y="412750"/>
                  </a:cubicBezTo>
                  <a:cubicBezTo>
                    <a:pt x="60520" y="406485"/>
                    <a:pt x="59170" y="399761"/>
                    <a:pt x="57150" y="393700"/>
                  </a:cubicBezTo>
                  <a:cubicBezTo>
                    <a:pt x="56203" y="390860"/>
                    <a:pt x="52540" y="389786"/>
                    <a:pt x="50800" y="387350"/>
                  </a:cubicBezTo>
                  <a:cubicBezTo>
                    <a:pt x="48966" y="384783"/>
                    <a:pt x="47739" y="381813"/>
                    <a:pt x="46567" y="378884"/>
                  </a:cubicBezTo>
                  <a:cubicBezTo>
                    <a:pt x="38402" y="358472"/>
                    <a:pt x="46142" y="373372"/>
                    <a:pt x="38100" y="349250"/>
                  </a:cubicBezTo>
                  <a:cubicBezTo>
                    <a:pt x="37394" y="347133"/>
                    <a:pt x="37377" y="344642"/>
                    <a:pt x="35983" y="342900"/>
                  </a:cubicBezTo>
                  <a:cubicBezTo>
                    <a:pt x="34394" y="340914"/>
                    <a:pt x="31703" y="340146"/>
                    <a:pt x="29633" y="338667"/>
                  </a:cubicBezTo>
                  <a:cubicBezTo>
                    <a:pt x="26762" y="336617"/>
                    <a:pt x="23822" y="334640"/>
                    <a:pt x="21167" y="332317"/>
                  </a:cubicBezTo>
                  <a:cubicBezTo>
                    <a:pt x="18163" y="329689"/>
                    <a:pt x="15522" y="326672"/>
                    <a:pt x="12700" y="323850"/>
                  </a:cubicBezTo>
                  <a:cubicBezTo>
                    <a:pt x="8018" y="319168"/>
                    <a:pt x="5064" y="317045"/>
                    <a:pt x="2117" y="311150"/>
                  </a:cubicBezTo>
                  <a:cubicBezTo>
                    <a:pt x="1119" y="309154"/>
                    <a:pt x="706" y="306917"/>
                    <a:pt x="0" y="304800"/>
                  </a:cubicBezTo>
                  <a:cubicBezTo>
                    <a:pt x="706" y="302683"/>
                    <a:pt x="57" y="299308"/>
                    <a:pt x="2117" y="298450"/>
                  </a:cubicBezTo>
                  <a:cubicBezTo>
                    <a:pt x="6126" y="296780"/>
                    <a:pt x="32886" y="293147"/>
                    <a:pt x="40217" y="292100"/>
                  </a:cubicBezTo>
                  <a:cubicBezTo>
                    <a:pt x="42334" y="291395"/>
                    <a:pt x="44989" y="291562"/>
                    <a:pt x="46567" y="289984"/>
                  </a:cubicBezTo>
                  <a:cubicBezTo>
                    <a:pt x="48145" y="288406"/>
                    <a:pt x="47535" y="285547"/>
                    <a:pt x="48683" y="283634"/>
                  </a:cubicBezTo>
                  <a:cubicBezTo>
                    <a:pt x="50371" y="280821"/>
                    <a:pt x="56794" y="276403"/>
                    <a:pt x="59267" y="275167"/>
                  </a:cubicBezTo>
                  <a:cubicBezTo>
                    <a:pt x="61263" y="274169"/>
                    <a:pt x="63667" y="274134"/>
                    <a:pt x="65617" y="273050"/>
                  </a:cubicBezTo>
                  <a:cubicBezTo>
                    <a:pt x="70064" y="270579"/>
                    <a:pt x="78317" y="264584"/>
                    <a:pt x="78317" y="264584"/>
                  </a:cubicBezTo>
                  <a:cubicBezTo>
                    <a:pt x="79022" y="260351"/>
                    <a:pt x="79468" y="256066"/>
                    <a:pt x="80433" y="251884"/>
                  </a:cubicBezTo>
                  <a:cubicBezTo>
                    <a:pt x="81588" y="246879"/>
                    <a:pt x="83191" y="241987"/>
                    <a:pt x="84667" y="237067"/>
                  </a:cubicBezTo>
                  <a:cubicBezTo>
                    <a:pt x="85308" y="234930"/>
                    <a:pt x="86299" y="232895"/>
                    <a:pt x="86783" y="230717"/>
                  </a:cubicBezTo>
                  <a:cubicBezTo>
                    <a:pt x="87714" y="226527"/>
                    <a:pt x="88194" y="222250"/>
                    <a:pt x="88900" y="218017"/>
                  </a:cubicBezTo>
                  <a:cubicBezTo>
                    <a:pt x="89606" y="208845"/>
                    <a:pt x="87514" y="199006"/>
                    <a:pt x="91017" y="190500"/>
                  </a:cubicBezTo>
                  <a:cubicBezTo>
                    <a:pt x="92954" y="185796"/>
                    <a:pt x="99484" y="184856"/>
                    <a:pt x="103717" y="182034"/>
                  </a:cubicBezTo>
                  <a:lnTo>
                    <a:pt x="110067" y="177800"/>
                  </a:lnTo>
                  <a:lnTo>
                    <a:pt x="118533" y="165100"/>
                  </a:lnTo>
                  <a:lnTo>
                    <a:pt x="122767" y="158750"/>
                  </a:lnTo>
                  <a:cubicBezTo>
                    <a:pt x="127804" y="143637"/>
                    <a:pt x="124525" y="149763"/>
                    <a:pt x="131233" y="139700"/>
                  </a:cubicBezTo>
                  <a:cubicBezTo>
                    <a:pt x="127181" y="111327"/>
                    <a:pt x="131125" y="136985"/>
                    <a:pt x="127000" y="114300"/>
                  </a:cubicBezTo>
                  <a:cubicBezTo>
                    <a:pt x="126232" y="110077"/>
                    <a:pt x="126477" y="105585"/>
                    <a:pt x="124883" y="101600"/>
                  </a:cubicBezTo>
                  <a:cubicBezTo>
                    <a:pt x="123573" y="98325"/>
                    <a:pt x="120650" y="95956"/>
                    <a:pt x="118533" y="93134"/>
                  </a:cubicBezTo>
                  <a:cubicBezTo>
                    <a:pt x="117828" y="89606"/>
                    <a:pt x="117753" y="85891"/>
                    <a:pt x="116417" y="82550"/>
                  </a:cubicBezTo>
                  <a:cubicBezTo>
                    <a:pt x="114889" y="78730"/>
                    <a:pt x="111277" y="75899"/>
                    <a:pt x="110067" y="71967"/>
                  </a:cubicBezTo>
                  <a:cubicBezTo>
                    <a:pt x="108394" y="66530"/>
                    <a:pt x="108885" y="60645"/>
                    <a:pt x="107950" y="55034"/>
                  </a:cubicBezTo>
                  <a:cubicBezTo>
                    <a:pt x="107472" y="52164"/>
                    <a:pt x="108300" y="48109"/>
                    <a:pt x="105833" y="46567"/>
                  </a:cubicBezTo>
                  <a:cubicBezTo>
                    <a:pt x="101603" y="43923"/>
                    <a:pt x="95956" y="45156"/>
                    <a:pt x="91017" y="44450"/>
                  </a:cubicBezTo>
                  <a:cubicBezTo>
                    <a:pt x="88135" y="42529"/>
                    <a:pt x="82443" y="39334"/>
                    <a:pt x="80433" y="35984"/>
                  </a:cubicBezTo>
                  <a:cubicBezTo>
                    <a:pt x="74788" y="26576"/>
                    <a:pt x="83257" y="31281"/>
                    <a:pt x="71967" y="27517"/>
                  </a:cubicBezTo>
                  <a:cubicBezTo>
                    <a:pt x="70556" y="26106"/>
                    <a:pt x="68760" y="24995"/>
                    <a:pt x="67733" y="23284"/>
                  </a:cubicBezTo>
                  <a:cubicBezTo>
                    <a:pt x="66585" y="21371"/>
                    <a:pt x="67648" y="17857"/>
                    <a:pt x="65617" y="16934"/>
                  </a:cubicBezTo>
                  <a:cubicBezTo>
                    <a:pt x="59067" y="13956"/>
                    <a:pt x="51506" y="14111"/>
                    <a:pt x="44450" y="12700"/>
                  </a:cubicBezTo>
                  <a:cubicBezTo>
                    <a:pt x="43744" y="10583"/>
                    <a:pt x="43571" y="8206"/>
                    <a:pt x="42333" y="6350"/>
                  </a:cubicBezTo>
                  <a:cubicBezTo>
                    <a:pt x="40673" y="3859"/>
                    <a:pt x="35983" y="0"/>
                    <a:pt x="35983" y="0"/>
                  </a:cubicBezTo>
                </a:path>
              </a:pathLst>
            </a:custGeom>
            <a:noFill/>
            <a:ln w="38100">
              <a:solidFill>
                <a:srgbClr val="C00000"/>
              </a:solidFill>
            </a:ln>
          </p:spPr>
          <p:txBody>
            <a:bodyPr rtlCol="0" anchor="ctr"/>
            <a:lstStyle/>
            <a:p>
              <a:pPr algn="ctr"/>
              <a:endParaRPr lang="fr-FR" sz="1050"/>
            </a:p>
          </p:txBody>
        </p:sp>
        <p:sp>
          <p:nvSpPr>
            <p:cNvPr id="15" name="Forme libre 14"/>
            <p:cNvSpPr/>
            <p:nvPr/>
          </p:nvSpPr>
          <p:spPr>
            <a:xfrm>
              <a:off x="4677650" y="1600200"/>
              <a:ext cx="579966" cy="1219200"/>
            </a:xfrm>
            <a:custGeom>
              <a:avLst/>
              <a:gdLst>
                <a:gd name="connsiteX0" fmla="*/ 0 w 579966"/>
                <a:gd name="connsiteY0" fmla="*/ 1219200 h 1219200"/>
                <a:gd name="connsiteX1" fmla="*/ 6350 w 579966"/>
                <a:gd name="connsiteY1" fmla="*/ 1208617 h 1219200"/>
                <a:gd name="connsiteX2" fmla="*/ 10583 w 579966"/>
                <a:gd name="connsiteY2" fmla="*/ 1204383 h 1219200"/>
                <a:gd name="connsiteX3" fmla="*/ 19050 w 579966"/>
                <a:gd name="connsiteY3" fmla="*/ 1191683 h 1219200"/>
                <a:gd name="connsiteX4" fmla="*/ 27516 w 579966"/>
                <a:gd name="connsiteY4" fmla="*/ 1183217 h 1219200"/>
                <a:gd name="connsiteX5" fmla="*/ 38100 w 579966"/>
                <a:gd name="connsiteY5" fmla="*/ 1174750 h 1219200"/>
                <a:gd name="connsiteX6" fmla="*/ 46566 w 579966"/>
                <a:gd name="connsiteY6" fmla="*/ 1159933 h 1219200"/>
                <a:gd name="connsiteX7" fmla="*/ 44450 w 579966"/>
                <a:gd name="connsiteY7" fmla="*/ 1117600 h 1219200"/>
                <a:gd name="connsiteX8" fmla="*/ 42333 w 579966"/>
                <a:gd name="connsiteY8" fmla="*/ 1111250 h 1219200"/>
                <a:gd name="connsiteX9" fmla="*/ 38100 w 579966"/>
                <a:gd name="connsiteY9" fmla="*/ 1104900 h 1219200"/>
                <a:gd name="connsiteX10" fmla="*/ 44450 w 579966"/>
                <a:gd name="connsiteY10" fmla="*/ 1094317 h 1219200"/>
                <a:gd name="connsiteX11" fmla="*/ 48683 w 579966"/>
                <a:gd name="connsiteY11" fmla="*/ 1090083 h 1219200"/>
                <a:gd name="connsiteX12" fmla="*/ 105833 w 579966"/>
                <a:gd name="connsiteY12" fmla="*/ 1087967 h 1219200"/>
                <a:gd name="connsiteX13" fmla="*/ 141816 w 579966"/>
                <a:gd name="connsiteY13" fmla="*/ 1085850 h 1219200"/>
                <a:gd name="connsiteX14" fmla="*/ 165100 w 579966"/>
                <a:gd name="connsiteY14" fmla="*/ 1079500 h 1219200"/>
                <a:gd name="connsiteX15" fmla="*/ 179916 w 579966"/>
                <a:gd name="connsiteY15" fmla="*/ 1077383 h 1219200"/>
                <a:gd name="connsiteX16" fmla="*/ 207433 w 579966"/>
                <a:gd name="connsiteY16" fmla="*/ 1073150 h 1219200"/>
                <a:gd name="connsiteX17" fmla="*/ 213783 w 579966"/>
                <a:gd name="connsiteY17" fmla="*/ 1071033 h 1219200"/>
                <a:gd name="connsiteX18" fmla="*/ 213783 w 579966"/>
                <a:gd name="connsiteY18" fmla="*/ 1037167 h 1219200"/>
                <a:gd name="connsiteX19" fmla="*/ 205316 w 579966"/>
                <a:gd name="connsiteY19" fmla="*/ 1016000 h 1219200"/>
                <a:gd name="connsiteX20" fmla="*/ 203200 w 579966"/>
                <a:gd name="connsiteY20" fmla="*/ 996950 h 1219200"/>
                <a:gd name="connsiteX21" fmla="*/ 211666 w 579966"/>
                <a:gd name="connsiteY21" fmla="*/ 992717 h 1219200"/>
                <a:gd name="connsiteX22" fmla="*/ 224366 w 579966"/>
                <a:gd name="connsiteY22" fmla="*/ 988483 h 1219200"/>
                <a:gd name="connsiteX23" fmla="*/ 239183 w 579966"/>
                <a:gd name="connsiteY23" fmla="*/ 977900 h 1219200"/>
                <a:gd name="connsiteX24" fmla="*/ 249766 w 579966"/>
                <a:gd name="connsiteY24" fmla="*/ 975783 h 1219200"/>
                <a:gd name="connsiteX25" fmla="*/ 260350 w 579966"/>
                <a:gd name="connsiteY25" fmla="*/ 967317 h 1219200"/>
                <a:gd name="connsiteX26" fmla="*/ 262466 w 579966"/>
                <a:gd name="connsiteY26" fmla="*/ 958850 h 1219200"/>
                <a:gd name="connsiteX27" fmla="*/ 264583 w 579966"/>
                <a:gd name="connsiteY27" fmla="*/ 931333 h 1219200"/>
                <a:gd name="connsiteX28" fmla="*/ 266700 w 579966"/>
                <a:gd name="connsiteY28" fmla="*/ 922867 h 1219200"/>
                <a:gd name="connsiteX29" fmla="*/ 270933 w 579966"/>
                <a:gd name="connsiteY29" fmla="*/ 918633 h 1219200"/>
                <a:gd name="connsiteX30" fmla="*/ 268816 w 579966"/>
                <a:gd name="connsiteY30" fmla="*/ 908050 h 1219200"/>
                <a:gd name="connsiteX31" fmla="*/ 262466 w 579966"/>
                <a:gd name="connsiteY31" fmla="*/ 905933 h 1219200"/>
                <a:gd name="connsiteX32" fmla="*/ 256116 w 579966"/>
                <a:gd name="connsiteY32" fmla="*/ 901700 h 1219200"/>
                <a:gd name="connsiteX33" fmla="*/ 228600 w 579966"/>
                <a:gd name="connsiteY33" fmla="*/ 897467 h 1219200"/>
                <a:gd name="connsiteX34" fmla="*/ 224366 w 579966"/>
                <a:gd name="connsiteY34" fmla="*/ 893233 h 1219200"/>
                <a:gd name="connsiteX35" fmla="*/ 224366 w 579966"/>
                <a:gd name="connsiteY35" fmla="*/ 850900 h 1219200"/>
                <a:gd name="connsiteX36" fmla="*/ 222250 w 579966"/>
                <a:gd name="connsiteY36" fmla="*/ 836083 h 1219200"/>
                <a:gd name="connsiteX37" fmla="*/ 209550 w 579966"/>
                <a:gd name="connsiteY37" fmla="*/ 825500 h 1219200"/>
                <a:gd name="connsiteX38" fmla="*/ 213783 w 579966"/>
                <a:gd name="connsiteY38" fmla="*/ 795867 h 1219200"/>
                <a:gd name="connsiteX39" fmla="*/ 218016 w 579966"/>
                <a:gd name="connsiteY39" fmla="*/ 791633 h 1219200"/>
                <a:gd name="connsiteX40" fmla="*/ 226483 w 579966"/>
                <a:gd name="connsiteY40" fmla="*/ 778933 h 1219200"/>
                <a:gd name="connsiteX41" fmla="*/ 239183 w 579966"/>
                <a:gd name="connsiteY41" fmla="*/ 770467 h 1219200"/>
                <a:gd name="connsiteX42" fmla="*/ 247650 w 579966"/>
                <a:gd name="connsiteY42" fmla="*/ 762000 h 1219200"/>
                <a:gd name="connsiteX43" fmla="*/ 249766 w 579966"/>
                <a:gd name="connsiteY43" fmla="*/ 723900 h 1219200"/>
                <a:gd name="connsiteX44" fmla="*/ 251883 w 579966"/>
                <a:gd name="connsiteY44" fmla="*/ 715433 h 1219200"/>
                <a:gd name="connsiteX45" fmla="*/ 258233 w 579966"/>
                <a:gd name="connsiteY45" fmla="*/ 709083 h 1219200"/>
                <a:gd name="connsiteX46" fmla="*/ 266700 w 579966"/>
                <a:gd name="connsiteY46" fmla="*/ 706967 h 1219200"/>
                <a:gd name="connsiteX47" fmla="*/ 273050 w 579966"/>
                <a:gd name="connsiteY47" fmla="*/ 704850 h 1219200"/>
                <a:gd name="connsiteX48" fmla="*/ 285750 w 579966"/>
                <a:gd name="connsiteY48" fmla="*/ 698500 h 1219200"/>
                <a:gd name="connsiteX49" fmla="*/ 296333 w 579966"/>
                <a:gd name="connsiteY49" fmla="*/ 685800 h 1219200"/>
                <a:gd name="connsiteX50" fmla="*/ 309033 w 579966"/>
                <a:gd name="connsiteY50" fmla="*/ 666750 h 1219200"/>
                <a:gd name="connsiteX51" fmla="*/ 313266 w 579966"/>
                <a:gd name="connsiteY51" fmla="*/ 660400 h 1219200"/>
                <a:gd name="connsiteX52" fmla="*/ 319616 w 579966"/>
                <a:gd name="connsiteY52" fmla="*/ 656167 h 1219200"/>
                <a:gd name="connsiteX53" fmla="*/ 321733 w 579966"/>
                <a:gd name="connsiteY53" fmla="*/ 649817 h 1219200"/>
                <a:gd name="connsiteX54" fmla="*/ 325966 w 579966"/>
                <a:gd name="connsiteY54" fmla="*/ 645583 h 1219200"/>
                <a:gd name="connsiteX55" fmla="*/ 323850 w 579966"/>
                <a:gd name="connsiteY55" fmla="*/ 632883 h 1219200"/>
                <a:gd name="connsiteX56" fmla="*/ 292100 w 579966"/>
                <a:gd name="connsiteY56" fmla="*/ 626533 h 1219200"/>
                <a:gd name="connsiteX57" fmla="*/ 287866 w 579966"/>
                <a:gd name="connsiteY57" fmla="*/ 601133 h 1219200"/>
                <a:gd name="connsiteX58" fmla="*/ 289983 w 579966"/>
                <a:gd name="connsiteY58" fmla="*/ 590550 h 1219200"/>
                <a:gd name="connsiteX59" fmla="*/ 296333 w 579966"/>
                <a:gd name="connsiteY59" fmla="*/ 569383 h 1219200"/>
                <a:gd name="connsiteX60" fmla="*/ 298450 w 579966"/>
                <a:gd name="connsiteY60" fmla="*/ 554567 h 1219200"/>
                <a:gd name="connsiteX61" fmla="*/ 304800 w 579966"/>
                <a:gd name="connsiteY61" fmla="*/ 552450 h 1219200"/>
                <a:gd name="connsiteX62" fmla="*/ 334433 w 579966"/>
                <a:gd name="connsiteY62" fmla="*/ 550333 h 1219200"/>
                <a:gd name="connsiteX63" fmla="*/ 345016 w 579966"/>
                <a:gd name="connsiteY63" fmla="*/ 548217 h 1219200"/>
                <a:gd name="connsiteX64" fmla="*/ 353483 w 579966"/>
                <a:gd name="connsiteY64" fmla="*/ 537633 h 1219200"/>
                <a:gd name="connsiteX65" fmla="*/ 359833 w 579966"/>
                <a:gd name="connsiteY65" fmla="*/ 535517 h 1219200"/>
                <a:gd name="connsiteX66" fmla="*/ 357716 w 579966"/>
                <a:gd name="connsiteY66" fmla="*/ 529167 h 1219200"/>
                <a:gd name="connsiteX67" fmla="*/ 340783 w 579966"/>
                <a:gd name="connsiteY67" fmla="*/ 520700 h 1219200"/>
                <a:gd name="connsiteX68" fmla="*/ 336550 w 579966"/>
                <a:gd name="connsiteY68" fmla="*/ 514350 h 1219200"/>
                <a:gd name="connsiteX69" fmla="*/ 325966 w 579966"/>
                <a:gd name="connsiteY69" fmla="*/ 505883 h 1219200"/>
                <a:gd name="connsiteX70" fmla="*/ 321733 w 579966"/>
                <a:gd name="connsiteY70" fmla="*/ 486833 h 1219200"/>
                <a:gd name="connsiteX71" fmla="*/ 317500 w 579966"/>
                <a:gd name="connsiteY71" fmla="*/ 448733 h 1219200"/>
                <a:gd name="connsiteX72" fmla="*/ 319616 w 579966"/>
                <a:gd name="connsiteY72" fmla="*/ 440267 h 1219200"/>
                <a:gd name="connsiteX73" fmla="*/ 353483 w 579966"/>
                <a:gd name="connsiteY73" fmla="*/ 433917 h 1219200"/>
                <a:gd name="connsiteX74" fmla="*/ 372533 w 579966"/>
                <a:gd name="connsiteY74" fmla="*/ 429683 h 1219200"/>
                <a:gd name="connsiteX75" fmla="*/ 378883 w 579966"/>
                <a:gd name="connsiteY75" fmla="*/ 427567 h 1219200"/>
                <a:gd name="connsiteX76" fmla="*/ 387350 w 579966"/>
                <a:gd name="connsiteY76" fmla="*/ 425450 h 1219200"/>
                <a:gd name="connsiteX77" fmla="*/ 393700 w 579966"/>
                <a:gd name="connsiteY77" fmla="*/ 423333 h 1219200"/>
                <a:gd name="connsiteX78" fmla="*/ 412750 w 579966"/>
                <a:gd name="connsiteY78" fmla="*/ 419100 h 1219200"/>
                <a:gd name="connsiteX79" fmla="*/ 414866 w 579966"/>
                <a:gd name="connsiteY79" fmla="*/ 404283 h 1219200"/>
                <a:gd name="connsiteX80" fmla="*/ 433916 w 579966"/>
                <a:gd name="connsiteY80" fmla="*/ 395817 h 1219200"/>
                <a:gd name="connsiteX81" fmla="*/ 450850 w 579966"/>
                <a:gd name="connsiteY81" fmla="*/ 387350 h 1219200"/>
                <a:gd name="connsiteX82" fmla="*/ 457200 w 579966"/>
                <a:gd name="connsiteY82" fmla="*/ 395817 h 1219200"/>
                <a:gd name="connsiteX83" fmla="*/ 465666 w 579966"/>
                <a:gd name="connsiteY83" fmla="*/ 400050 h 1219200"/>
                <a:gd name="connsiteX84" fmla="*/ 469900 w 579966"/>
                <a:gd name="connsiteY84" fmla="*/ 404283 h 1219200"/>
                <a:gd name="connsiteX85" fmla="*/ 486833 w 579966"/>
                <a:gd name="connsiteY85" fmla="*/ 408517 h 1219200"/>
                <a:gd name="connsiteX86" fmla="*/ 493183 w 579966"/>
                <a:gd name="connsiteY86" fmla="*/ 404283 h 1219200"/>
                <a:gd name="connsiteX87" fmla="*/ 499533 w 579966"/>
                <a:gd name="connsiteY87" fmla="*/ 389467 h 1219200"/>
                <a:gd name="connsiteX88" fmla="*/ 499533 w 579966"/>
                <a:gd name="connsiteY88" fmla="*/ 289983 h 1219200"/>
                <a:gd name="connsiteX89" fmla="*/ 495300 w 579966"/>
                <a:gd name="connsiteY89" fmla="*/ 281517 h 1219200"/>
                <a:gd name="connsiteX90" fmla="*/ 486833 w 579966"/>
                <a:gd name="connsiteY90" fmla="*/ 262467 h 1219200"/>
                <a:gd name="connsiteX91" fmla="*/ 482600 w 579966"/>
                <a:gd name="connsiteY91" fmla="*/ 258233 h 1219200"/>
                <a:gd name="connsiteX92" fmla="*/ 488950 w 579966"/>
                <a:gd name="connsiteY92" fmla="*/ 243417 h 1219200"/>
                <a:gd name="connsiteX93" fmla="*/ 493183 w 579966"/>
                <a:gd name="connsiteY93" fmla="*/ 226483 h 1219200"/>
                <a:gd name="connsiteX94" fmla="*/ 497416 w 579966"/>
                <a:gd name="connsiteY94" fmla="*/ 220133 h 1219200"/>
                <a:gd name="connsiteX95" fmla="*/ 508000 w 579966"/>
                <a:gd name="connsiteY95" fmla="*/ 211667 h 1219200"/>
                <a:gd name="connsiteX96" fmla="*/ 510116 w 579966"/>
                <a:gd name="connsiteY96" fmla="*/ 203200 h 1219200"/>
                <a:gd name="connsiteX97" fmla="*/ 522816 w 579966"/>
                <a:gd name="connsiteY97" fmla="*/ 198967 h 1219200"/>
                <a:gd name="connsiteX98" fmla="*/ 533400 w 579966"/>
                <a:gd name="connsiteY98" fmla="*/ 192617 h 1219200"/>
                <a:gd name="connsiteX99" fmla="*/ 539750 w 579966"/>
                <a:gd name="connsiteY99" fmla="*/ 188383 h 1219200"/>
                <a:gd name="connsiteX100" fmla="*/ 546100 w 579966"/>
                <a:gd name="connsiteY100" fmla="*/ 186267 h 1219200"/>
                <a:gd name="connsiteX101" fmla="*/ 554566 w 579966"/>
                <a:gd name="connsiteY101" fmla="*/ 182033 h 1219200"/>
                <a:gd name="connsiteX102" fmla="*/ 556683 w 579966"/>
                <a:gd name="connsiteY102" fmla="*/ 175683 h 1219200"/>
                <a:gd name="connsiteX103" fmla="*/ 565150 w 579966"/>
                <a:gd name="connsiteY103" fmla="*/ 165100 h 1219200"/>
                <a:gd name="connsiteX104" fmla="*/ 567266 w 579966"/>
                <a:gd name="connsiteY104" fmla="*/ 156633 h 1219200"/>
                <a:gd name="connsiteX105" fmla="*/ 571500 w 579966"/>
                <a:gd name="connsiteY105" fmla="*/ 150283 h 1219200"/>
                <a:gd name="connsiteX106" fmla="*/ 573616 w 579966"/>
                <a:gd name="connsiteY106" fmla="*/ 114300 h 1219200"/>
                <a:gd name="connsiteX107" fmla="*/ 575733 w 579966"/>
                <a:gd name="connsiteY107" fmla="*/ 40217 h 1219200"/>
                <a:gd name="connsiteX108" fmla="*/ 577850 w 579966"/>
                <a:gd name="connsiteY108" fmla="*/ 33867 h 1219200"/>
                <a:gd name="connsiteX109" fmla="*/ 579966 w 579966"/>
                <a:gd name="connsiteY109" fmla="*/ 23283 h 1219200"/>
                <a:gd name="connsiteX110" fmla="*/ 577850 w 579966"/>
                <a:gd name="connsiteY110"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79966" h="1219200">
                  <a:moveTo>
                    <a:pt x="0" y="1219200"/>
                  </a:moveTo>
                  <a:cubicBezTo>
                    <a:pt x="2117" y="1215672"/>
                    <a:pt x="3959" y="1211965"/>
                    <a:pt x="6350" y="1208617"/>
                  </a:cubicBezTo>
                  <a:cubicBezTo>
                    <a:pt x="7510" y="1206993"/>
                    <a:pt x="9386" y="1205980"/>
                    <a:pt x="10583" y="1204383"/>
                  </a:cubicBezTo>
                  <a:cubicBezTo>
                    <a:pt x="13636" y="1200313"/>
                    <a:pt x="15452" y="1195281"/>
                    <a:pt x="19050" y="1191683"/>
                  </a:cubicBezTo>
                  <a:cubicBezTo>
                    <a:pt x="21872" y="1188861"/>
                    <a:pt x="24486" y="1185814"/>
                    <a:pt x="27516" y="1183217"/>
                  </a:cubicBezTo>
                  <a:cubicBezTo>
                    <a:pt x="34512" y="1177221"/>
                    <a:pt x="32863" y="1181296"/>
                    <a:pt x="38100" y="1174750"/>
                  </a:cubicBezTo>
                  <a:cubicBezTo>
                    <a:pt x="42088" y="1169765"/>
                    <a:pt x="43670" y="1165725"/>
                    <a:pt x="46566" y="1159933"/>
                  </a:cubicBezTo>
                  <a:cubicBezTo>
                    <a:pt x="45861" y="1145822"/>
                    <a:pt x="45674" y="1131676"/>
                    <a:pt x="44450" y="1117600"/>
                  </a:cubicBezTo>
                  <a:cubicBezTo>
                    <a:pt x="44257" y="1115377"/>
                    <a:pt x="43331" y="1113246"/>
                    <a:pt x="42333" y="1111250"/>
                  </a:cubicBezTo>
                  <a:cubicBezTo>
                    <a:pt x="41195" y="1108975"/>
                    <a:pt x="39511" y="1107017"/>
                    <a:pt x="38100" y="1104900"/>
                  </a:cubicBezTo>
                  <a:cubicBezTo>
                    <a:pt x="34650" y="1091101"/>
                    <a:pt x="33788" y="1099648"/>
                    <a:pt x="44450" y="1094317"/>
                  </a:cubicBezTo>
                  <a:cubicBezTo>
                    <a:pt x="46235" y="1093424"/>
                    <a:pt x="46698" y="1090288"/>
                    <a:pt x="48683" y="1090083"/>
                  </a:cubicBezTo>
                  <a:cubicBezTo>
                    <a:pt x="67645" y="1088121"/>
                    <a:pt x="86790" y="1088833"/>
                    <a:pt x="105833" y="1087967"/>
                  </a:cubicBezTo>
                  <a:cubicBezTo>
                    <a:pt x="117836" y="1087421"/>
                    <a:pt x="129822" y="1086556"/>
                    <a:pt x="141816" y="1085850"/>
                  </a:cubicBezTo>
                  <a:cubicBezTo>
                    <a:pt x="149569" y="1083265"/>
                    <a:pt x="156737" y="1080695"/>
                    <a:pt x="165100" y="1079500"/>
                  </a:cubicBezTo>
                  <a:lnTo>
                    <a:pt x="179916" y="1077383"/>
                  </a:lnTo>
                  <a:cubicBezTo>
                    <a:pt x="190941" y="1075913"/>
                    <a:pt x="197266" y="1075692"/>
                    <a:pt x="207433" y="1073150"/>
                  </a:cubicBezTo>
                  <a:cubicBezTo>
                    <a:pt x="209598" y="1072609"/>
                    <a:pt x="211666" y="1071739"/>
                    <a:pt x="213783" y="1071033"/>
                  </a:cubicBezTo>
                  <a:cubicBezTo>
                    <a:pt x="218477" y="1056955"/>
                    <a:pt x="217444" y="1062791"/>
                    <a:pt x="213783" y="1037167"/>
                  </a:cubicBezTo>
                  <a:cubicBezTo>
                    <a:pt x="211424" y="1020654"/>
                    <a:pt x="212856" y="1023538"/>
                    <a:pt x="205316" y="1016000"/>
                  </a:cubicBezTo>
                  <a:cubicBezTo>
                    <a:pt x="203005" y="1010222"/>
                    <a:pt x="197862" y="1003355"/>
                    <a:pt x="203200" y="996950"/>
                  </a:cubicBezTo>
                  <a:cubicBezTo>
                    <a:pt x="205220" y="994526"/>
                    <a:pt x="208737" y="993889"/>
                    <a:pt x="211666" y="992717"/>
                  </a:cubicBezTo>
                  <a:cubicBezTo>
                    <a:pt x="215809" y="991060"/>
                    <a:pt x="224366" y="988483"/>
                    <a:pt x="224366" y="988483"/>
                  </a:cubicBezTo>
                  <a:cubicBezTo>
                    <a:pt x="224854" y="988117"/>
                    <a:pt x="237119" y="978674"/>
                    <a:pt x="239183" y="977900"/>
                  </a:cubicBezTo>
                  <a:cubicBezTo>
                    <a:pt x="242551" y="976637"/>
                    <a:pt x="246238" y="976489"/>
                    <a:pt x="249766" y="975783"/>
                  </a:cubicBezTo>
                  <a:cubicBezTo>
                    <a:pt x="252008" y="974289"/>
                    <a:pt x="258843" y="970332"/>
                    <a:pt x="260350" y="967317"/>
                  </a:cubicBezTo>
                  <a:cubicBezTo>
                    <a:pt x="261651" y="964715"/>
                    <a:pt x="261761" y="961672"/>
                    <a:pt x="262466" y="958850"/>
                  </a:cubicBezTo>
                  <a:cubicBezTo>
                    <a:pt x="263172" y="949678"/>
                    <a:pt x="263508" y="940469"/>
                    <a:pt x="264583" y="931333"/>
                  </a:cubicBezTo>
                  <a:cubicBezTo>
                    <a:pt x="264923" y="928444"/>
                    <a:pt x="265399" y="925469"/>
                    <a:pt x="266700" y="922867"/>
                  </a:cubicBezTo>
                  <a:cubicBezTo>
                    <a:pt x="267593" y="921082"/>
                    <a:pt x="269522" y="920044"/>
                    <a:pt x="270933" y="918633"/>
                  </a:cubicBezTo>
                  <a:cubicBezTo>
                    <a:pt x="270227" y="915105"/>
                    <a:pt x="270812" y="911043"/>
                    <a:pt x="268816" y="908050"/>
                  </a:cubicBezTo>
                  <a:cubicBezTo>
                    <a:pt x="267578" y="906194"/>
                    <a:pt x="264462" y="906931"/>
                    <a:pt x="262466" y="905933"/>
                  </a:cubicBezTo>
                  <a:cubicBezTo>
                    <a:pt x="260191" y="904795"/>
                    <a:pt x="258391" y="902838"/>
                    <a:pt x="256116" y="901700"/>
                  </a:cubicBezTo>
                  <a:cubicBezTo>
                    <a:pt x="248486" y="897885"/>
                    <a:pt x="234678" y="898075"/>
                    <a:pt x="228600" y="897467"/>
                  </a:cubicBezTo>
                  <a:cubicBezTo>
                    <a:pt x="227189" y="896056"/>
                    <a:pt x="225259" y="895018"/>
                    <a:pt x="224366" y="893233"/>
                  </a:cubicBezTo>
                  <a:cubicBezTo>
                    <a:pt x="218967" y="882436"/>
                    <a:pt x="224168" y="854065"/>
                    <a:pt x="224366" y="850900"/>
                  </a:cubicBezTo>
                  <a:cubicBezTo>
                    <a:pt x="223661" y="845961"/>
                    <a:pt x="224103" y="840715"/>
                    <a:pt x="222250" y="836083"/>
                  </a:cubicBezTo>
                  <a:cubicBezTo>
                    <a:pt x="220768" y="832379"/>
                    <a:pt x="212725" y="827616"/>
                    <a:pt x="209550" y="825500"/>
                  </a:cubicBezTo>
                  <a:cubicBezTo>
                    <a:pt x="210961" y="815622"/>
                    <a:pt x="211363" y="805547"/>
                    <a:pt x="213783" y="795867"/>
                  </a:cubicBezTo>
                  <a:cubicBezTo>
                    <a:pt x="214267" y="793931"/>
                    <a:pt x="216989" y="793344"/>
                    <a:pt x="218016" y="791633"/>
                  </a:cubicBezTo>
                  <a:cubicBezTo>
                    <a:pt x="224195" y="781333"/>
                    <a:pt x="214375" y="788350"/>
                    <a:pt x="226483" y="778933"/>
                  </a:cubicBezTo>
                  <a:cubicBezTo>
                    <a:pt x="230499" y="775810"/>
                    <a:pt x="235585" y="774065"/>
                    <a:pt x="239183" y="770467"/>
                  </a:cubicBezTo>
                  <a:lnTo>
                    <a:pt x="247650" y="762000"/>
                  </a:lnTo>
                  <a:cubicBezTo>
                    <a:pt x="248355" y="749300"/>
                    <a:pt x="248615" y="736567"/>
                    <a:pt x="249766" y="723900"/>
                  </a:cubicBezTo>
                  <a:cubicBezTo>
                    <a:pt x="250029" y="721003"/>
                    <a:pt x="250440" y="717959"/>
                    <a:pt x="251883" y="715433"/>
                  </a:cubicBezTo>
                  <a:cubicBezTo>
                    <a:pt x="253368" y="712834"/>
                    <a:pt x="255634" y="710568"/>
                    <a:pt x="258233" y="709083"/>
                  </a:cubicBezTo>
                  <a:cubicBezTo>
                    <a:pt x="260759" y="707640"/>
                    <a:pt x="263903" y="707766"/>
                    <a:pt x="266700" y="706967"/>
                  </a:cubicBezTo>
                  <a:cubicBezTo>
                    <a:pt x="268845" y="706354"/>
                    <a:pt x="271054" y="705848"/>
                    <a:pt x="273050" y="704850"/>
                  </a:cubicBezTo>
                  <a:cubicBezTo>
                    <a:pt x="289463" y="696643"/>
                    <a:pt x="269789" y="703821"/>
                    <a:pt x="285750" y="698500"/>
                  </a:cubicBezTo>
                  <a:cubicBezTo>
                    <a:pt x="300869" y="675819"/>
                    <a:pt x="277328" y="710235"/>
                    <a:pt x="296333" y="685800"/>
                  </a:cubicBezTo>
                  <a:cubicBezTo>
                    <a:pt x="296341" y="685790"/>
                    <a:pt x="306913" y="669931"/>
                    <a:pt x="309033" y="666750"/>
                  </a:cubicBezTo>
                  <a:cubicBezTo>
                    <a:pt x="310444" y="664633"/>
                    <a:pt x="311149" y="661811"/>
                    <a:pt x="313266" y="660400"/>
                  </a:cubicBezTo>
                  <a:lnTo>
                    <a:pt x="319616" y="656167"/>
                  </a:lnTo>
                  <a:cubicBezTo>
                    <a:pt x="320322" y="654050"/>
                    <a:pt x="320585" y="651730"/>
                    <a:pt x="321733" y="649817"/>
                  </a:cubicBezTo>
                  <a:cubicBezTo>
                    <a:pt x="322760" y="648106"/>
                    <a:pt x="325718" y="647563"/>
                    <a:pt x="325966" y="645583"/>
                  </a:cubicBezTo>
                  <a:cubicBezTo>
                    <a:pt x="326498" y="641324"/>
                    <a:pt x="327058" y="635734"/>
                    <a:pt x="323850" y="632883"/>
                  </a:cubicBezTo>
                  <a:cubicBezTo>
                    <a:pt x="320724" y="630105"/>
                    <a:pt x="296686" y="627188"/>
                    <a:pt x="292100" y="626533"/>
                  </a:cubicBezTo>
                  <a:cubicBezTo>
                    <a:pt x="290689" y="618066"/>
                    <a:pt x="288370" y="609702"/>
                    <a:pt x="287866" y="601133"/>
                  </a:cubicBezTo>
                  <a:cubicBezTo>
                    <a:pt x="287655" y="597542"/>
                    <a:pt x="289391" y="594099"/>
                    <a:pt x="289983" y="590550"/>
                  </a:cubicBezTo>
                  <a:cubicBezTo>
                    <a:pt x="293010" y="572389"/>
                    <a:pt x="289052" y="580305"/>
                    <a:pt x="296333" y="569383"/>
                  </a:cubicBezTo>
                  <a:cubicBezTo>
                    <a:pt x="297039" y="564444"/>
                    <a:pt x="296219" y="559029"/>
                    <a:pt x="298450" y="554567"/>
                  </a:cubicBezTo>
                  <a:cubicBezTo>
                    <a:pt x="299448" y="552571"/>
                    <a:pt x="302584" y="552711"/>
                    <a:pt x="304800" y="552450"/>
                  </a:cubicBezTo>
                  <a:cubicBezTo>
                    <a:pt x="314635" y="551293"/>
                    <a:pt x="324555" y="551039"/>
                    <a:pt x="334433" y="550333"/>
                  </a:cubicBezTo>
                  <a:cubicBezTo>
                    <a:pt x="337961" y="549628"/>
                    <a:pt x="341709" y="549634"/>
                    <a:pt x="345016" y="548217"/>
                  </a:cubicBezTo>
                  <a:cubicBezTo>
                    <a:pt x="349665" y="546224"/>
                    <a:pt x="349906" y="540494"/>
                    <a:pt x="353483" y="537633"/>
                  </a:cubicBezTo>
                  <a:cubicBezTo>
                    <a:pt x="355225" y="536239"/>
                    <a:pt x="357716" y="536222"/>
                    <a:pt x="359833" y="535517"/>
                  </a:cubicBezTo>
                  <a:cubicBezTo>
                    <a:pt x="359127" y="533400"/>
                    <a:pt x="359110" y="530909"/>
                    <a:pt x="357716" y="529167"/>
                  </a:cubicBezTo>
                  <a:cubicBezTo>
                    <a:pt x="354731" y="525436"/>
                    <a:pt x="343982" y="521979"/>
                    <a:pt x="340783" y="520700"/>
                  </a:cubicBezTo>
                  <a:cubicBezTo>
                    <a:pt x="339372" y="518583"/>
                    <a:pt x="338536" y="515939"/>
                    <a:pt x="336550" y="514350"/>
                  </a:cubicBezTo>
                  <a:cubicBezTo>
                    <a:pt x="321942" y="502663"/>
                    <a:pt x="338102" y="524084"/>
                    <a:pt x="325966" y="505883"/>
                  </a:cubicBezTo>
                  <a:cubicBezTo>
                    <a:pt x="323268" y="497787"/>
                    <a:pt x="322726" y="497261"/>
                    <a:pt x="321733" y="486833"/>
                  </a:cubicBezTo>
                  <a:cubicBezTo>
                    <a:pt x="318108" y="448777"/>
                    <a:pt x="323255" y="466004"/>
                    <a:pt x="317500" y="448733"/>
                  </a:cubicBezTo>
                  <a:cubicBezTo>
                    <a:pt x="318205" y="445911"/>
                    <a:pt x="317196" y="441881"/>
                    <a:pt x="319616" y="440267"/>
                  </a:cubicBezTo>
                  <a:cubicBezTo>
                    <a:pt x="324800" y="436811"/>
                    <a:pt x="347659" y="434645"/>
                    <a:pt x="353483" y="433917"/>
                  </a:cubicBezTo>
                  <a:cubicBezTo>
                    <a:pt x="367772" y="429153"/>
                    <a:pt x="350192" y="434647"/>
                    <a:pt x="372533" y="429683"/>
                  </a:cubicBezTo>
                  <a:cubicBezTo>
                    <a:pt x="374711" y="429199"/>
                    <a:pt x="376738" y="428180"/>
                    <a:pt x="378883" y="427567"/>
                  </a:cubicBezTo>
                  <a:cubicBezTo>
                    <a:pt x="381680" y="426768"/>
                    <a:pt x="384553" y="426249"/>
                    <a:pt x="387350" y="425450"/>
                  </a:cubicBezTo>
                  <a:cubicBezTo>
                    <a:pt x="389495" y="424837"/>
                    <a:pt x="391555" y="423946"/>
                    <a:pt x="393700" y="423333"/>
                  </a:cubicBezTo>
                  <a:cubicBezTo>
                    <a:pt x="400666" y="421343"/>
                    <a:pt x="405486" y="420553"/>
                    <a:pt x="412750" y="419100"/>
                  </a:cubicBezTo>
                  <a:cubicBezTo>
                    <a:pt x="413455" y="414161"/>
                    <a:pt x="413288" y="409016"/>
                    <a:pt x="414866" y="404283"/>
                  </a:cubicBezTo>
                  <a:cubicBezTo>
                    <a:pt x="416935" y="398075"/>
                    <a:pt x="432100" y="396336"/>
                    <a:pt x="433916" y="395817"/>
                  </a:cubicBezTo>
                  <a:cubicBezTo>
                    <a:pt x="446078" y="383655"/>
                    <a:pt x="439767" y="383655"/>
                    <a:pt x="450850" y="387350"/>
                  </a:cubicBezTo>
                  <a:cubicBezTo>
                    <a:pt x="452967" y="390172"/>
                    <a:pt x="454521" y="393521"/>
                    <a:pt x="457200" y="395817"/>
                  </a:cubicBezTo>
                  <a:cubicBezTo>
                    <a:pt x="459595" y="397870"/>
                    <a:pt x="463041" y="398300"/>
                    <a:pt x="465666" y="400050"/>
                  </a:cubicBezTo>
                  <a:cubicBezTo>
                    <a:pt x="467327" y="401157"/>
                    <a:pt x="468189" y="403256"/>
                    <a:pt x="469900" y="404283"/>
                  </a:cubicBezTo>
                  <a:cubicBezTo>
                    <a:pt x="473155" y="406236"/>
                    <a:pt x="484555" y="408061"/>
                    <a:pt x="486833" y="408517"/>
                  </a:cubicBezTo>
                  <a:cubicBezTo>
                    <a:pt x="488950" y="407106"/>
                    <a:pt x="491384" y="406082"/>
                    <a:pt x="493183" y="404283"/>
                  </a:cubicBezTo>
                  <a:cubicBezTo>
                    <a:pt x="498055" y="399411"/>
                    <a:pt x="497914" y="395943"/>
                    <a:pt x="499533" y="389467"/>
                  </a:cubicBezTo>
                  <a:cubicBezTo>
                    <a:pt x="501063" y="352741"/>
                    <a:pt x="503597" y="326556"/>
                    <a:pt x="499533" y="289983"/>
                  </a:cubicBezTo>
                  <a:cubicBezTo>
                    <a:pt x="499185" y="286847"/>
                    <a:pt x="496581" y="284400"/>
                    <a:pt x="495300" y="281517"/>
                  </a:cubicBezTo>
                  <a:cubicBezTo>
                    <a:pt x="492856" y="276018"/>
                    <a:pt x="490306" y="267677"/>
                    <a:pt x="486833" y="262467"/>
                  </a:cubicBezTo>
                  <a:cubicBezTo>
                    <a:pt x="485726" y="260806"/>
                    <a:pt x="484011" y="259644"/>
                    <a:pt x="482600" y="258233"/>
                  </a:cubicBezTo>
                  <a:cubicBezTo>
                    <a:pt x="487551" y="233473"/>
                    <a:pt x="480816" y="256972"/>
                    <a:pt x="488950" y="243417"/>
                  </a:cubicBezTo>
                  <a:cubicBezTo>
                    <a:pt x="491558" y="239071"/>
                    <a:pt x="491670" y="230519"/>
                    <a:pt x="493183" y="226483"/>
                  </a:cubicBezTo>
                  <a:cubicBezTo>
                    <a:pt x="494076" y="224101"/>
                    <a:pt x="495827" y="222119"/>
                    <a:pt x="497416" y="220133"/>
                  </a:cubicBezTo>
                  <a:cubicBezTo>
                    <a:pt x="500862" y="215826"/>
                    <a:pt x="503287" y="214809"/>
                    <a:pt x="508000" y="211667"/>
                  </a:cubicBezTo>
                  <a:cubicBezTo>
                    <a:pt x="508705" y="208845"/>
                    <a:pt x="507907" y="205093"/>
                    <a:pt x="510116" y="203200"/>
                  </a:cubicBezTo>
                  <a:cubicBezTo>
                    <a:pt x="513504" y="200296"/>
                    <a:pt x="522816" y="198967"/>
                    <a:pt x="522816" y="198967"/>
                  </a:cubicBezTo>
                  <a:cubicBezTo>
                    <a:pt x="531087" y="190696"/>
                    <a:pt x="522407" y="198114"/>
                    <a:pt x="533400" y="192617"/>
                  </a:cubicBezTo>
                  <a:cubicBezTo>
                    <a:pt x="535675" y="191479"/>
                    <a:pt x="537475" y="189521"/>
                    <a:pt x="539750" y="188383"/>
                  </a:cubicBezTo>
                  <a:cubicBezTo>
                    <a:pt x="541746" y="187385"/>
                    <a:pt x="544049" y="187146"/>
                    <a:pt x="546100" y="186267"/>
                  </a:cubicBezTo>
                  <a:cubicBezTo>
                    <a:pt x="549000" y="185024"/>
                    <a:pt x="551744" y="183444"/>
                    <a:pt x="554566" y="182033"/>
                  </a:cubicBezTo>
                  <a:cubicBezTo>
                    <a:pt x="555272" y="179916"/>
                    <a:pt x="555685" y="177679"/>
                    <a:pt x="556683" y="175683"/>
                  </a:cubicBezTo>
                  <a:cubicBezTo>
                    <a:pt x="559354" y="170341"/>
                    <a:pt x="561211" y="169038"/>
                    <a:pt x="565150" y="165100"/>
                  </a:cubicBezTo>
                  <a:cubicBezTo>
                    <a:pt x="565855" y="162278"/>
                    <a:pt x="566120" y="159307"/>
                    <a:pt x="567266" y="156633"/>
                  </a:cubicBezTo>
                  <a:cubicBezTo>
                    <a:pt x="568268" y="154295"/>
                    <a:pt x="571123" y="152799"/>
                    <a:pt x="571500" y="150283"/>
                  </a:cubicBezTo>
                  <a:cubicBezTo>
                    <a:pt x="573282" y="138401"/>
                    <a:pt x="572911" y="126294"/>
                    <a:pt x="573616" y="114300"/>
                  </a:cubicBezTo>
                  <a:cubicBezTo>
                    <a:pt x="574322" y="89606"/>
                    <a:pt x="574434" y="64887"/>
                    <a:pt x="575733" y="40217"/>
                  </a:cubicBezTo>
                  <a:cubicBezTo>
                    <a:pt x="575850" y="37989"/>
                    <a:pt x="577309" y="36032"/>
                    <a:pt x="577850" y="33867"/>
                  </a:cubicBezTo>
                  <a:cubicBezTo>
                    <a:pt x="578723" y="30377"/>
                    <a:pt x="579261" y="26811"/>
                    <a:pt x="579966" y="23283"/>
                  </a:cubicBezTo>
                  <a:cubicBezTo>
                    <a:pt x="577020" y="8549"/>
                    <a:pt x="577850" y="16297"/>
                    <a:pt x="577850" y="0"/>
                  </a:cubicBezTo>
                </a:path>
              </a:pathLst>
            </a:custGeom>
            <a:noFill/>
            <a:ln w="38100">
              <a:solidFill>
                <a:srgbClr val="C00000"/>
              </a:solidFill>
            </a:ln>
          </p:spPr>
          <p:txBody>
            <a:bodyPr rtlCol="0" anchor="ctr"/>
            <a:lstStyle/>
            <a:p>
              <a:pPr algn="ctr"/>
              <a:endParaRPr lang="fr-FR" sz="1050"/>
            </a:p>
          </p:txBody>
        </p:sp>
        <p:sp>
          <p:nvSpPr>
            <p:cNvPr id="16" name="Forme libre 15"/>
            <p:cNvSpPr/>
            <p:nvPr/>
          </p:nvSpPr>
          <p:spPr>
            <a:xfrm>
              <a:off x="4269317" y="4938048"/>
              <a:ext cx="836733" cy="232265"/>
            </a:xfrm>
            <a:custGeom>
              <a:avLst/>
              <a:gdLst>
                <a:gd name="connsiteX0" fmla="*/ 0 w 878416"/>
                <a:gd name="connsiteY0" fmla="*/ 0 h 247650"/>
                <a:gd name="connsiteX1" fmla="*/ 4233 w 878416"/>
                <a:gd name="connsiteY1" fmla="*/ 12700 h 247650"/>
                <a:gd name="connsiteX2" fmla="*/ 8466 w 878416"/>
                <a:gd name="connsiteY2" fmla="*/ 19050 h 247650"/>
                <a:gd name="connsiteX3" fmla="*/ 16933 w 878416"/>
                <a:gd name="connsiteY3" fmla="*/ 33867 h 247650"/>
                <a:gd name="connsiteX4" fmla="*/ 19050 w 878416"/>
                <a:gd name="connsiteY4" fmla="*/ 40217 h 247650"/>
                <a:gd name="connsiteX5" fmla="*/ 27516 w 878416"/>
                <a:gd name="connsiteY5" fmla="*/ 52917 h 247650"/>
                <a:gd name="connsiteX6" fmla="*/ 33866 w 878416"/>
                <a:gd name="connsiteY6" fmla="*/ 76200 h 247650"/>
                <a:gd name="connsiteX7" fmla="*/ 35983 w 878416"/>
                <a:gd name="connsiteY7" fmla="*/ 82550 h 247650"/>
                <a:gd name="connsiteX8" fmla="*/ 38100 w 878416"/>
                <a:gd name="connsiteY8" fmla="*/ 88900 h 247650"/>
                <a:gd name="connsiteX9" fmla="*/ 42333 w 878416"/>
                <a:gd name="connsiteY9" fmla="*/ 105833 h 247650"/>
                <a:gd name="connsiteX10" fmla="*/ 48683 w 878416"/>
                <a:gd name="connsiteY10" fmla="*/ 118533 h 247650"/>
                <a:gd name="connsiteX11" fmla="*/ 46566 w 878416"/>
                <a:gd name="connsiteY11" fmla="*/ 129117 h 247650"/>
                <a:gd name="connsiteX12" fmla="*/ 40216 w 878416"/>
                <a:gd name="connsiteY12" fmla="*/ 146050 h 247650"/>
                <a:gd name="connsiteX13" fmla="*/ 33866 w 878416"/>
                <a:gd name="connsiteY13" fmla="*/ 167217 h 247650"/>
                <a:gd name="connsiteX14" fmla="*/ 27516 w 878416"/>
                <a:gd name="connsiteY14" fmla="*/ 179917 h 247650"/>
                <a:gd name="connsiteX15" fmla="*/ 33866 w 878416"/>
                <a:gd name="connsiteY15" fmla="*/ 211667 h 247650"/>
                <a:gd name="connsiteX16" fmla="*/ 38100 w 878416"/>
                <a:gd name="connsiteY16" fmla="*/ 215900 h 247650"/>
                <a:gd name="connsiteX17" fmla="*/ 48683 w 878416"/>
                <a:gd name="connsiteY17" fmla="*/ 230717 h 247650"/>
                <a:gd name="connsiteX18" fmla="*/ 50800 w 878416"/>
                <a:gd name="connsiteY18" fmla="*/ 237067 h 247650"/>
                <a:gd name="connsiteX19" fmla="*/ 67733 w 878416"/>
                <a:gd name="connsiteY19" fmla="*/ 247650 h 247650"/>
                <a:gd name="connsiteX20" fmla="*/ 76200 w 878416"/>
                <a:gd name="connsiteY20" fmla="*/ 243417 h 247650"/>
                <a:gd name="connsiteX21" fmla="*/ 82550 w 878416"/>
                <a:gd name="connsiteY21" fmla="*/ 239183 h 247650"/>
                <a:gd name="connsiteX22" fmla="*/ 88900 w 878416"/>
                <a:gd name="connsiteY22" fmla="*/ 237067 h 247650"/>
                <a:gd name="connsiteX23" fmla="*/ 99483 w 878416"/>
                <a:gd name="connsiteY23" fmla="*/ 228600 h 247650"/>
                <a:gd name="connsiteX24" fmla="*/ 105833 w 878416"/>
                <a:gd name="connsiteY24" fmla="*/ 222250 h 247650"/>
                <a:gd name="connsiteX25" fmla="*/ 114300 w 878416"/>
                <a:gd name="connsiteY25" fmla="*/ 218017 h 247650"/>
                <a:gd name="connsiteX26" fmla="*/ 131233 w 878416"/>
                <a:gd name="connsiteY26" fmla="*/ 220133 h 247650"/>
                <a:gd name="connsiteX27" fmla="*/ 141816 w 878416"/>
                <a:gd name="connsiteY27" fmla="*/ 222250 h 247650"/>
                <a:gd name="connsiteX28" fmla="*/ 160866 w 878416"/>
                <a:gd name="connsiteY28" fmla="*/ 224367 h 247650"/>
                <a:gd name="connsiteX29" fmla="*/ 203200 w 878416"/>
                <a:gd name="connsiteY29" fmla="*/ 222250 h 247650"/>
                <a:gd name="connsiteX30" fmla="*/ 209550 w 878416"/>
                <a:gd name="connsiteY30" fmla="*/ 215900 h 247650"/>
                <a:gd name="connsiteX31" fmla="*/ 215900 w 878416"/>
                <a:gd name="connsiteY31" fmla="*/ 203200 h 247650"/>
                <a:gd name="connsiteX32" fmla="*/ 218016 w 878416"/>
                <a:gd name="connsiteY32" fmla="*/ 186267 h 247650"/>
                <a:gd name="connsiteX33" fmla="*/ 220133 w 878416"/>
                <a:gd name="connsiteY33" fmla="*/ 179917 h 247650"/>
                <a:gd name="connsiteX34" fmla="*/ 222250 w 878416"/>
                <a:gd name="connsiteY34" fmla="*/ 156633 h 247650"/>
                <a:gd name="connsiteX35" fmla="*/ 234950 w 878416"/>
                <a:gd name="connsiteY35" fmla="*/ 146050 h 247650"/>
                <a:gd name="connsiteX36" fmla="*/ 237066 w 878416"/>
                <a:gd name="connsiteY36" fmla="*/ 139700 h 247650"/>
                <a:gd name="connsiteX37" fmla="*/ 245533 w 878416"/>
                <a:gd name="connsiteY37" fmla="*/ 131233 h 247650"/>
                <a:gd name="connsiteX38" fmla="*/ 258233 w 878416"/>
                <a:gd name="connsiteY38" fmla="*/ 120650 h 247650"/>
                <a:gd name="connsiteX39" fmla="*/ 262466 w 878416"/>
                <a:gd name="connsiteY39" fmla="*/ 114300 h 247650"/>
                <a:gd name="connsiteX40" fmla="*/ 266700 w 878416"/>
                <a:gd name="connsiteY40" fmla="*/ 110067 h 247650"/>
                <a:gd name="connsiteX41" fmla="*/ 270933 w 878416"/>
                <a:gd name="connsiteY41" fmla="*/ 97367 h 247650"/>
                <a:gd name="connsiteX42" fmla="*/ 273050 w 878416"/>
                <a:gd name="connsiteY42" fmla="*/ 91017 h 247650"/>
                <a:gd name="connsiteX43" fmla="*/ 275166 w 878416"/>
                <a:gd name="connsiteY43" fmla="*/ 84667 h 247650"/>
                <a:gd name="connsiteX44" fmla="*/ 283633 w 878416"/>
                <a:gd name="connsiteY44" fmla="*/ 71967 h 247650"/>
                <a:gd name="connsiteX45" fmla="*/ 296333 w 878416"/>
                <a:gd name="connsiteY45" fmla="*/ 67733 h 247650"/>
                <a:gd name="connsiteX46" fmla="*/ 309033 w 878416"/>
                <a:gd name="connsiteY46" fmla="*/ 61383 h 247650"/>
                <a:gd name="connsiteX47" fmla="*/ 315383 w 878416"/>
                <a:gd name="connsiteY47" fmla="*/ 55033 h 247650"/>
                <a:gd name="connsiteX48" fmla="*/ 321733 w 878416"/>
                <a:gd name="connsiteY48" fmla="*/ 52917 h 247650"/>
                <a:gd name="connsiteX49" fmla="*/ 330200 w 878416"/>
                <a:gd name="connsiteY49" fmla="*/ 44450 h 247650"/>
                <a:gd name="connsiteX50" fmla="*/ 332316 w 878416"/>
                <a:gd name="connsiteY50" fmla="*/ 52917 h 247650"/>
                <a:gd name="connsiteX51" fmla="*/ 334433 w 878416"/>
                <a:gd name="connsiteY51" fmla="*/ 84667 h 247650"/>
                <a:gd name="connsiteX52" fmla="*/ 342900 w 878416"/>
                <a:gd name="connsiteY52" fmla="*/ 86783 h 247650"/>
                <a:gd name="connsiteX53" fmla="*/ 387350 w 878416"/>
                <a:gd name="connsiteY53" fmla="*/ 88900 h 247650"/>
                <a:gd name="connsiteX54" fmla="*/ 393700 w 878416"/>
                <a:gd name="connsiteY54" fmla="*/ 101600 h 247650"/>
                <a:gd name="connsiteX55" fmla="*/ 397933 w 878416"/>
                <a:gd name="connsiteY55" fmla="*/ 107950 h 247650"/>
                <a:gd name="connsiteX56" fmla="*/ 402166 w 878416"/>
                <a:gd name="connsiteY56" fmla="*/ 120650 h 247650"/>
                <a:gd name="connsiteX57" fmla="*/ 414866 w 878416"/>
                <a:gd name="connsiteY57" fmla="*/ 141817 h 247650"/>
                <a:gd name="connsiteX58" fmla="*/ 419100 w 878416"/>
                <a:gd name="connsiteY58" fmla="*/ 171450 h 247650"/>
                <a:gd name="connsiteX59" fmla="*/ 423333 w 878416"/>
                <a:gd name="connsiteY59" fmla="*/ 177800 h 247650"/>
                <a:gd name="connsiteX60" fmla="*/ 425450 w 878416"/>
                <a:gd name="connsiteY60" fmla="*/ 188383 h 247650"/>
                <a:gd name="connsiteX61" fmla="*/ 429683 w 878416"/>
                <a:gd name="connsiteY61" fmla="*/ 192617 h 247650"/>
                <a:gd name="connsiteX62" fmla="*/ 433916 w 878416"/>
                <a:gd name="connsiteY62" fmla="*/ 198967 h 247650"/>
                <a:gd name="connsiteX63" fmla="*/ 440266 w 878416"/>
                <a:gd name="connsiteY63" fmla="*/ 211667 h 247650"/>
                <a:gd name="connsiteX64" fmla="*/ 442383 w 878416"/>
                <a:gd name="connsiteY64" fmla="*/ 230717 h 247650"/>
                <a:gd name="connsiteX65" fmla="*/ 444500 w 878416"/>
                <a:gd name="connsiteY65" fmla="*/ 224367 h 247650"/>
                <a:gd name="connsiteX66" fmla="*/ 452966 w 878416"/>
                <a:gd name="connsiteY66" fmla="*/ 211667 h 247650"/>
                <a:gd name="connsiteX67" fmla="*/ 457200 w 878416"/>
                <a:gd name="connsiteY67" fmla="*/ 196850 h 247650"/>
                <a:gd name="connsiteX68" fmla="*/ 461433 w 878416"/>
                <a:gd name="connsiteY68" fmla="*/ 190500 h 247650"/>
                <a:gd name="connsiteX69" fmla="*/ 469900 w 878416"/>
                <a:gd name="connsiteY69" fmla="*/ 173567 h 247650"/>
                <a:gd name="connsiteX70" fmla="*/ 474133 w 878416"/>
                <a:gd name="connsiteY70" fmla="*/ 160867 h 247650"/>
                <a:gd name="connsiteX71" fmla="*/ 476250 w 878416"/>
                <a:gd name="connsiteY71" fmla="*/ 152400 h 247650"/>
                <a:gd name="connsiteX72" fmla="*/ 480483 w 878416"/>
                <a:gd name="connsiteY72" fmla="*/ 139700 h 247650"/>
                <a:gd name="connsiteX73" fmla="*/ 484716 w 878416"/>
                <a:gd name="connsiteY73" fmla="*/ 107950 h 247650"/>
                <a:gd name="connsiteX74" fmla="*/ 488950 w 878416"/>
                <a:gd name="connsiteY74" fmla="*/ 103717 h 247650"/>
                <a:gd name="connsiteX75" fmla="*/ 491066 w 878416"/>
                <a:gd name="connsiteY75" fmla="*/ 97367 h 247650"/>
                <a:gd name="connsiteX76" fmla="*/ 501650 w 878416"/>
                <a:gd name="connsiteY76" fmla="*/ 86783 h 247650"/>
                <a:gd name="connsiteX77" fmla="*/ 505883 w 878416"/>
                <a:gd name="connsiteY77" fmla="*/ 80433 h 247650"/>
                <a:gd name="connsiteX78" fmla="*/ 512233 w 878416"/>
                <a:gd name="connsiteY78" fmla="*/ 82550 h 247650"/>
                <a:gd name="connsiteX79" fmla="*/ 520700 w 878416"/>
                <a:gd name="connsiteY79" fmla="*/ 84667 h 247650"/>
                <a:gd name="connsiteX80" fmla="*/ 529166 w 878416"/>
                <a:gd name="connsiteY80" fmla="*/ 88900 h 247650"/>
                <a:gd name="connsiteX81" fmla="*/ 543983 w 878416"/>
                <a:gd name="connsiteY81" fmla="*/ 86783 h 247650"/>
                <a:gd name="connsiteX82" fmla="*/ 550333 w 878416"/>
                <a:gd name="connsiteY82" fmla="*/ 82550 h 247650"/>
                <a:gd name="connsiteX83" fmla="*/ 560916 w 878416"/>
                <a:gd name="connsiteY83" fmla="*/ 69850 h 247650"/>
                <a:gd name="connsiteX84" fmla="*/ 563033 w 878416"/>
                <a:gd name="connsiteY84" fmla="*/ 55033 h 247650"/>
                <a:gd name="connsiteX85" fmla="*/ 571500 w 878416"/>
                <a:gd name="connsiteY85" fmla="*/ 44450 h 247650"/>
                <a:gd name="connsiteX86" fmla="*/ 569383 w 878416"/>
                <a:gd name="connsiteY86" fmla="*/ 38100 h 247650"/>
                <a:gd name="connsiteX87" fmla="*/ 582083 w 878416"/>
                <a:gd name="connsiteY87" fmla="*/ 35983 h 247650"/>
                <a:gd name="connsiteX88" fmla="*/ 596900 w 878416"/>
                <a:gd name="connsiteY88" fmla="*/ 33867 h 247650"/>
                <a:gd name="connsiteX89" fmla="*/ 618066 w 878416"/>
                <a:gd name="connsiteY89" fmla="*/ 25400 h 247650"/>
                <a:gd name="connsiteX90" fmla="*/ 624416 w 878416"/>
                <a:gd name="connsiteY90" fmla="*/ 29633 h 247650"/>
                <a:gd name="connsiteX91" fmla="*/ 630766 w 878416"/>
                <a:gd name="connsiteY91" fmla="*/ 42333 h 247650"/>
                <a:gd name="connsiteX92" fmla="*/ 635000 w 878416"/>
                <a:gd name="connsiteY92" fmla="*/ 50800 h 247650"/>
                <a:gd name="connsiteX93" fmla="*/ 647700 w 878416"/>
                <a:gd name="connsiteY93" fmla="*/ 80433 h 247650"/>
                <a:gd name="connsiteX94" fmla="*/ 654050 w 878416"/>
                <a:gd name="connsiteY94" fmla="*/ 95250 h 247650"/>
                <a:gd name="connsiteX95" fmla="*/ 668866 w 878416"/>
                <a:gd name="connsiteY95" fmla="*/ 114300 h 247650"/>
                <a:gd name="connsiteX96" fmla="*/ 679450 w 878416"/>
                <a:gd name="connsiteY96" fmla="*/ 133350 h 247650"/>
                <a:gd name="connsiteX97" fmla="*/ 685800 w 878416"/>
                <a:gd name="connsiteY97" fmla="*/ 137583 h 247650"/>
                <a:gd name="connsiteX98" fmla="*/ 692150 w 878416"/>
                <a:gd name="connsiteY98" fmla="*/ 133350 h 247650"/>
                <a:gd name="connsiteX99" fmla="*/ 696383 w 878416"/>
                <a:gd name="connsiteY99" fmla="*/ 127000 h 247650"/>
                <a:gd name="connsiteX100" fmla="*/ 709083 w 878416"/>
                <a:gd name="connsiteY100" fmla="*/ 122767 h 247650"/>
                <a:gd name="connsiteX101" fmla="*/ 715433 w 878416"/>
                <a:gd name="connsiteY101" fmla="*/ 120650 h 247650"/>
                <a:gd name="connsiteX102" fmla="*/ 721783 w 878416"/>
                <a:gd name="connsiteY102" fmla="*/ 118533 h 247650"/>
                <a:gd name="connsiteX103" fmla="*/ 728133 w 878416"/>
                <a:gd name="connsiteY103" fmla="*/ 114300 h 247650"/>
                <a:gd name="connsiteX104" fmla="*/ 740833 w 878416"/>
                <a:gd name="connsiteY104" fmla="*/ 110067 h 247650"/>
                <a:gd name="connsiteX105" fmla="*/ 747183 w 878416"/>
                <a:gd name="connsiteY105" fmla="*/ 107950 h 247650"/>
                <a:gd name="connsiteX106" fmla="*/ 753533 w 878416"/>
                <a:gd name="connsiteY106" fmla="*/ 101600 h 247650"/>
                <a:gd name="connsiteX107" fmla="*/ 759883 w 878416"/>
                <a:gd name="connsiteY107" fmla="*/ 99483 h 247650"/>
                <a:gd name="connsiteX108" fmla="*/ 764116 w 878416"/>
                <a:gd name="connsiteY108" fmla="*/ 93133 h 247650"/>
                <a:gd name="connsiteX109" fmla="*/ 768350 w 878416"/>
                <a:gd name="connsiteY109" fmla="*/ 88900 h 247650"/>
                <a:gd name="connsiteX110" fmla="*/ 774700 w 878416"/>
                <a:gd name="connsiteY110" fmla="*/ 95250 h 247650"/>
                <a:gd name="connsiteX111" fmla="*/ 787400 w 878416"/>
                <a:gd name="connsiteY111" fmla="*/ 103717 h 247650"/>
                <a:gd name="connsiteX112" fmla="*/ 797983 w 878416"/>
                <a:gd name="connsiteY112" fmla="*/ 114300 h 247650"/>
                <a:gd name="connsiteX113" fmla="*/ 804333 w 878416"/>
                <a:gd name="connsiteY113" fmla="*/ 120650 h 247650"/>
                <a:gd name="connsiteX114" fmla="*/ 810683 w 878416"/>
                <a:gd name="connsiteY114" fmla="*/ 124883 h 247650"/>
                <a:gd name="connsiteX115" fmla="*/ 814916 w 878416"/>
                <a:gd name="connsiteY115" fmla="*/ 129117 h 247650"/>
                <a:gd name="connsiteX116" fmla="*/ 821266 w 878416"/>
                <a:gd name="connsiteY116" fmla="*/ 133350 h 247650"/>
                <a:gd name="connsiteX117" fmla="*/ 827616 w 878416"/>
                <a:gd name="connsiteY117" fmla="*/ 139700 h 247650"/>
                <a:gd name="connsiteX118" fmla="*/ 833966 w 878416"/>
                <a:gd name="connsiteY118" fmla="*/ 143933 h 247650"/>
                <a:gd name="connsiteX119" fmla="*/ 838200 w 878416"/>
                <a:gd name="connsiteY119" fmla="*/ 148167 h 247650"/>
                <a:gd name="connsiteX120" fmla="*/ 844550 w 878416"/>
                <a:gd name="connsiteY120" fmla="*/ 152400 h 247650"/>
                <a:gd name="connsiteX121" fmla="*/ 853016 w 878416"/>
                <a:gd name="connsiteY121" fmla="*/ 160867 h 247650"/>
                <a:gd name="connsiteX122" fmla="*/ 859366 w 878416"/>
                <a:gd name="connsiteY122" fmla="*/ 162983 h 247650"/>
                <a:gd name="connsiteX123" fmla="*/ 867833 w 878416"/>
                <a:gd name="connsiteY123" fmla="*/ 167217 h 247650"/>
                <a:gd name="connsiteX124" fmla="*/ 878416 w 878416"/>
                <a:gd name="connsiteY124" fmla="*/ 1714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878416" h="247650">
                  <a:moveTo>
                    <a:pt x="0" y="0"/>
                  </a:moveTo>
                  <a:cubicBezTo>
                    <a:pt x="1411" y="4233"/>
                    <a:pt x="2421" y="8622"/>
                    <a:pt x="4233" y="12700"/>
                  </a:cubicBezTo>
                  <a:cubicBezTo>
                    <a:pt x="5266" y="15025"/>
                    <a:pt x="7464" y="16712"/>
                    <a:pt x="8466" y="19050"/>
                  </a:cubicBezTo>
                  <a:cubicBezTo>
                    <a:pt x="14862" y="33974"/>
                    <a:pt x="4870" y="21804"/>
                    <a:pt x="16933" y="33867"/>
                  </a:cubicBezTo>
                  <a:cubicBezTo>
                    <a:pt x="17639" y="35984"/>
                    <a:pt x="17966" y="38267"/>
                    <a:pt x="19050" y="40217"/>
                  </a:cubicBezTo>
                  <a:cubicBezTo>
                    <a:pt x="21521" y="44664"/>
                    <a:pt x="27516" y="52917"/>
                    <a:pt x="27516" y="52917"/>
                  </a:cubicBezTo>
                  <a:cubicBezTo>
                    <a:pt x="30508" y="67873"/>
                    <a:pt x="28496" y="60090"/>
                    <a:pt x="33866" y="76200"/>
                  </a:cubicBezTo>
                  <a:lnTo>
                    <a:pt x="35983" y="82550"/>
                  </a:lnTo>
                  <a:cubicBezTo>
                    <a:pt x="36689" y="84667"/>
                    <a:pt x="37663" y="86712"/>
                    <a:pt x="38100" y="88900"/>
                  </a:cubicBezTo>
                  <a:cubicBezTo>
                    <a:pt x="38906" y="92930"/>
                    <a:pt x="40162" y="101491"/>
                    <a:pt x="42333" y="105833"/>
                  </a:cubicBezTo>
                  <a:cubicBezTo>
                    <a:pt x="50540" y="122246"/>
                    <a:pt x="43362" y="102572"/>
                    <a:pt x="48683" y="118533"/>
                  </a:cubicBezTo>
                  <a:cubicBezTo>
                    <a:pt x="47977" y="122061"/>
                    <a:pt x="47439" y="125627"/>
                    <a:pt x="46566" y="129117"/>
                  </a:cubicBezTo>
                  <a:cubicBezTo>
                    <a:pt x="45076" y="135079"/>
                    <a:pt x="42168" y="140195"/>
                    <a:pt x="40216" y="146050"/>
                  </a:cubicBezTo>
                  <a:cubicBezTo>
                    <a:pt x="38242" y="151972"/>
                    <a:pt x="37143" y="162301"/>
                    <a:pt x="33866" y="167217"/>
                  </a:cubicBezTo>
                  <a:cubicBezTo>
                    <a:pt x="28395" y="175424"/>
                    <a:pt x="30438" y="171154"/>
                    <a:pt x="27516" y="179917"/>
                  </a:cubicBezTo>
                  <a:cubicBezTo>
                    <a:pt x="29149" y="199508"/>
                    <a:pt x="25129" y="200746"/>
                    <a:pt x="33866" y="211667"/>
                  </a:cubicBezTo>
                  <a:cubicBezTo>
                    <a:pt x="35113" y="213225"/>
                    <a:pt x="36689" y="214489"/>
                    <a:pt x="38100" y="215900"/>
                  </a:cubicBezTo>
                  <a:cubicBezTo>
                    <a:pt x="52711" y="245125"/>
                    <a:pt x="31527" y="204984"/>
                    <a:pt x="48683" y="230717"/>
                  </a:cubicBezTo>
                  <a:cubicBezTo>
                    <a:pt x="49921" y="232573"/>
                    <a:pt x="49562" y="235211"/>
                    <a:pt x="50800" y="237067"/>
                  </a:cubicBezTo>
                  <a:cubicBezTo>
                    <a:pt x="55729" y="244461"/>
                    <a:pt x="59584" y="244390"/>
                    <a:pt x="67733" y="247650"/>
                  </a:cubicBezTo>
                  <a:cubicBezTo>
                    <a:pt x="70555" y="246239"/>
                    <a:pt x="73460" y="244983"/>
                    <a:pt x="76200" y="243417"/>
                  </a:cubicBezTo>
                  <a:cubicBezTo>
                    <a:pt x="78409" y="242155"/>
                    <a:pt x="80275" y="240321"/>
                    <a:pt x="82550" y="239183"/>
                  </a:cubicBezTo>
                  <a:cubicBezTo>
                    <a:pt x="84546" y="238185"/>
                    <a:pt x="86783" y="237772"/>
                    <a:pt x="88900" y="237067"/>
                  </a:cubicBezTo>
                  <a:cubicBezTo>
                    <a:pt x="98366" y="222866"/>
                    <a:pt x="87215" y="236779"/>
                    <a:pt x="99483" y="228600"/>
                  </a:cubicBezTo>
                  <a:cubicBezTo>
                    <a:pt x="101974" y="226940"/>
                    <a:pt x="103397" y="223990"/>
                    <a:pt x="105833" y="222250"/>
                  </a:cubicBezTo>
                  <a:cubicBezTo>
                    <a:pt x="108401" y="220416"/>
                    <a:pt x="111478" y="219428"/>
                    <a:pt x="114300" y="218017"/>
                  </a:cubicBezTo>
                  <a:cubicBezTo>
                    <a:pt x="119944" y="218722"/>
                    <a:pt x="125611" y="219268"/>
                    <a:pt x="131233" y="220133"/>
                  </a:cubicBezTo>
                  <a:cubicBezTo>
                    <a:pt x="134789" y="220680"/>
                    <a:pt x="138255" y="221741"/>
                    <a:pt x="141816" y="222250"/>
                  </a:cubicBezTo>
                  <a:cubicBezTo>
                    <a:pt x="148141" y="223154"/>
                    <a:pt x="154516" y="223661"/>
                    <a:pt x="160866" y="224367"/>
                  </a:cubicBezTo>
                  <a:cubicBezTo>
                    <a:pt x="174977" y="223661"/>
                    <a:pt x="189280" y="224671"/>
                    <a:pt x="203200" y="222250"/>
                  </a:cubicBezTo>
                  <a:cubicBezTo>
                    <a:pt x="206149" y="221737"/>
                    <a:pt x="207634" y="218200"/>
                    <a:pt x="209550" y="215900"/>
                  </a:cubicBezTo>
                  <a:cubicBezTo>
                    <a:pt x="214108" y="210430"/>
                    <a:pt x="213779" y="209563"/>
                    <a:pt x="215900" y="203200"/>
                  </a:cubicBezTo>
                  <a:cubicBezTo>
                    <a:pt x="216605" y="197556"/>
                    <a:pt x="216999" y="191863"/>
                    <a:pt x="218016" y="186267"/>
                  </a:cubicBezTo>
                  <a:cubicBezTo>
                    <a:pt x="218415" y="184072"/>
                    <a:pt x="219817" y="182126"/>
                    <a:pt x="220133" y="179917"/>
                  </a:cubicBezTo>
                  <a:cubicBezTo>
                    <a:pt x="221235" y="172202"/>
                    <a:pt x="220109" y="164126"/>
                    <a:pt x="222250" y="156633"/>
                  </a:cubicBezTo>
                  <a:cubicBezTo>
                    <a:pt x="223209" y="153277"/>
                    <a:pt x="232219" y="147870"/>
                    <a:pt x="234950" y="146050"/>
                  </a:cubicBezTo>
                  <a:cubicBezTo>
                    <a:pt x="235655" y="143933"/>
                    <a:pt x="235769" y="141516"/>
                    <a:pt x="237066" y="139700"/>
                  </a:cubicBezTo>
                  <a:cubicBezTo>
                    <a:pt x="239386" y="136452"/>
                    <a:pt x="242711" y="134055"/>
                    <a:pt x="245533" y="131233"/>
                  </a:cubicBezTo>
                  <a:cubicBezTo>
                    <a:pt x="253682" y="123084"/>
                    <a:pt x="249392" y="126543"/>
                    <a:pt x="258233" y="120650"/>
                  </a:cubicBezTo>
                  <a:cubicBezTo>
                    <a:pt x="259644" y="118533"/>
                    <a:pt x="260877" y="116286"/>
                    <a:pt x="262466" y="114300"/>
                  </a:cubicBezTo>
                  <a:cubicBezTo>
                    <a:pt x="263713" y="112742"/>
                    <a:pt x="265807" y="111852"/>
                    <a:pt x="266700" y="110067"/>
                  </a:cubicBezTo>
                  <a:cubicBezTo>
                    <a:pt x="268696" y="106076"/>
                    <a:pt x="269522" y="101600"/>
                    <a:pt x="270933" y="97367"/>
                  </a:cubicBezTo>
                  <a:lnTo>
                    <a:pt x="273050" y="91017"/>
                  </a:lnTo>
                  <a:cubicBezTo>
                    <a:pt x="273755" y="88900"/>
                    <a:pt x="273928" y="86523"/>
                    <a:pt x="275166" y="84667"/>
                  </a:cubicBezTo>
                  <a:cubicBezTo>
                    <a:pt x="277988" y="80434"/>
                    <a:pt x="278806" y="73576"/>
                    <a:pt x="283633" y="71967"/>
                  </a:cubicBezTo>
                  <a:cubicBezTo>
                    <a:pt x="287866" y="70556"/>
                    <a:pt x="292620" y="70208"/>
                    <a:pt x="296333" y="67733"/>
                  </a:cubicBezTo>
                  <a:cubicBezTo>
                    <a:pt x="304540" y="62262"/>
                    <a:pt x="300270" y="64305"/>
                    <a:pt x="309033" y="61383"/>
                  </a:cubicBezTo>
                  <a:cubicBezTo>
                    <a:pt x="311150" y="59266"/>
                    <a:pt x="312892" y="56693"/>
                    <a:pt x="315383" y="55033"/>
                  </a:cubicBezTo>
                  <a:cubicBezTo>
                    <a:pt x="317239" y="53795"/>
                    <a:pt x="319917" y="54214"/>
                    <a:pt x="321733" y="52917"/>
                  </a:cubicBezTo>
                  <a:cubicBezTo>
                    <a:pt x="324981" y="50597"/>
                    <a:pt x="330200" y="44450"/>
                    <a:pt x="330200" y="44450"/>
                  </a:cubicBezTo>
                  <a:cubicBezTo>
                    <a:pt x="330905" y="47272"/>
                    <a:pt x="332011" y="50024"/>
                    <a:pt x="332316" y="52917"/>
                  </a:cubicBezTo>
                  <a:cubicBezTo>
                    <a:pt x="333426" y="63466"/>
                    <a:pt x="331269" y="74543"/>
                    <a:pt x="334433" y="84667"/>
                  </a:cubicBezTo>
                  <a:cubicBezTo>
                    <a:pt x="335301" y="87444"/>
                    <a:pt x="340000" y="86551"/>
                    <a:pt x="342900" y="86783"/>
                  </a:cubicBezTo>
                  <a:cubicBezTo>
                    <a:pt x="357686" y="87966"/>
                    <a:pt x="372533" y="88194"/>
                    <a:pt x="387350" y="88900"/>
                  </a:cubicBezTo>
                  <a:cubicBezTo>
                    <a:pt x="399481" y="107098"/>
                    <a:pt x="384937" y="84073"/>
                    <a:pt x="393700" y="101600"/>
                  </a:cubicBezTo>
                  <a:cubicBezTo>
                    <a:pt x="394838" y="103875"/>
                    <a:pt x="396900" y="105625"/>
                    <a:pt x="397933" y="107950"/>
                  </a:cubicBezTo>
                  <a:cubicBezTo>
                    <a:pt x="399745" y="112028"/>
                    <a:pt x="399691" y="116937"/>
                    <a:pt x="402166" y="120650"/>
                  </a:cubicBezTo>
                  <a:cubicBezTo>
                    <a:pt x="412383" y="135975"/>
                    <a:pt x="408358" y="128799"/>
                    <a:pt x="414866" y="141817"/>
                  </a:cubicBezTo>
                  <a:cubicBezTo>
                    <a:pt x="415240" y="145553"/>
                    <a:pt x="416097" y="164443"/>
                    <a:pt x="419100" y="171450"/>
                  </a:cubicBezTo>
                  <a:cubicBezTo>
                    <a:pt x="420102" y="173788"/>
                    <a:pt x="421922" y="175683"/>
                    <a:pt x="423333" y="177800"/>
                  </a:cubicBezTo>
                  <a:cubicBezTo>
                    <a:pt x="424039" y="181328"/>
                    <a:pt x="424033" y="185076"/>
                    <a:pt x="425450" y="188383"/>
                  </a:cubicBezTo>
                  <a:cubicBezTo>
                    <a:pt x="426236" y="190217"/>
                    <a:pt x="428436" y="191059"/>
                    <a:pt x="429683" y="192617"/>
                  </a:cubicBezTo>
                  <a:cubicBezTo>
                    <a:pt x="431272" y="194604"/>
                    <a:pt x="432778" y="196692"/>
                    <a:pt x="433916" y="198967"/>
                  </a:cubicBezTo>
                  <a:cubicBezTo>
                    <a:pt x="442679" y="216494"/>
                    <a:pt x="428135" y="193469"/>
                    <a:pt x="440266" y="211667"/>
                  </a:cubicBezTo>
                  <a:cubicBezTo>
                    <a:pt x="440972" y="218017"/>
                    <a:pt x="440362" y="224656"/>
                    <a:pt x="442383" y="230717"/>
                  </a:cubicBezTo>
                  <a:cubicBezTo>
                    <a:pt x="443089" y="232834"/>
                    <a:pt x="443352" y="226280"/>
                    <a:pt x="444500" y="224367"/>
                  </a:cubicBezTo>
                  <a:cubicBezTo>
                    <a:pt x="453111" y="210014"/>
                    <a:pt x="444445" y="234388"/>
                    <a:pt x="452966" y="211667"/>
                  </a:cubicBezTo>
                  <a:cubicBezTo>
                    <a:pt x="455002" y="206239"/>
                    <a:pt x="454640" y="201969"/>
                    <a:pt x="457200" y="196850"/>
                  </a:cubicBezTo>
                  <a:cubicBezTo>
                    <a:pt x="458338" y="194575"/>
                    <a:pt x="460400" y="192825"/>
                    <a:pt x="461433" y="190500"/>
                  </a:cubicBezTo>
                  <a:cubicBezTo>
                    <a:pt x="469215" y="172990"/>
                    <a:pt x="461205" y="182260"/>
                    <a:pt x="469900" y="173567"/>
                  </a:cubicBezTo>
                  <a:cubicBezTo>
                    <a:pt x="471311" y="169334"/>
                    <a:pt x="473051" y="165196"/>
                    <a:pt x="474133" y="160867"/>
                  </a:cubicBezTo>
                  <a:cubicBezTo>
                    <a:pt x="474839" y="158045"/>
                    <a:pt x="475414" y="155187"/>
                    <a:pt x="476250" y="152400"/>
                  </a:cubicBezTo>
                  <a:cubicBezTo>
                    <a:pt x="477532" y="148126"/>
                    <a:pt x="480483" y="139700"/>
                    <a:pt x="480483" y="139700"/>
                  </a:cubicBezTo>
                  <a:cubicBezTo>
                    <a:pt x="480552" y="139006"/>
                    <a:pt x="482430" y="113283"/>
                    <a:pt x="484716" y="107950"/>
                  </a:cubicBezTo>
                  <a:cubicBezTo>
                    <a:pt x="485502" y="106116"/>
                    <a:pt x="487539" y="105128"/>
                    <a:pt x="488950" y="103717"/>
                  </a:cubicBezTo>
                  <a:cubicBezTo>
                    <a:pt x="489655" y="101600"/>
                    <a:pt x="489727" y="99152"/>
                    <a:pt x="491066" y="97367"/>
                  </a:cubicBezTo>
                  <a:cubicBezTo>
                    <a:pt x="494060" y="93375"/>
                    <a:pt x="498883" y="90934"/>
                    <a:pt x="501650" y="86783"/>
                  </a:cubicBezTo>
                  <a:lnTo>
                    <a:pt x="505883" y="80433"/>
                  </a:lnTo>
                  <a:cubicBezTo>
                    <a:pt x="508000" y="81139"/>
                    <a:pt x="510088" y="81937"/>
                    <a:pt x="512233" y="82550"/>
                  </a:cubicBezTo>
                  <a:cubicBezTo>
                    <a:pt x="515030" y="83349"/>
                    <a:pt x="517976" y="83645"/>
                    <a:pt x="520700" y="84667"/>
                  </a:cubicBezTo>
                  <a:cubicBezTo>
                    <a:pt x="523654" y="85775"/>
                    <a:pt x="526344" y="87489"/>
                    <a:pt x="529166" y="88900"/>
                  </a:cubicBezTo>
                  <a:cubicBezTo>
                    <a:pt x="534105" y="88194"/>
                    <a:pt x="539204" y="88217"/>
                    <a:pt x="543983" y="86783"/>
                  </a:cubicBezTo>
                  <a:cubicBezTo>
                    <a:pt x="546420" y="86052"/>
                    <a:pt x="548379" y="84179"/>
                    <a:pt x="550333" y="82550"/>
                  </a:cubicBezTo>
                  <a:cubicBezTo>
                    <a:pt x="556445" y="77457"/>
                    <a:pt x="556754" y="76094"/>
                    <a:pt x="560916" y="69850"/>
                  </a:cubicBezTo>
                  <a:cubicBezTo>
                    <a:pt x="561622" y="64911"/>
                    <a:pt x="561599" y="59812"/>
                    <a:pt x="563033" y="55033"/>
                  </a:cubicBezTo>
                  <a:cubicBezTo>
                    <a:pt x="564178" y="51216"/>
                    <a:pt x="568758" y="47191"/>
                    <a:pt x="571500" y="44450"/>
                  </a:cubicBezTo>
                  <a:cubicBezTo>
                    <a:pt x="570794" y="42333"/>
                    <a:pt x="567641" y="39494"/>
                    <a:pt x="569383" y="38100"/>
                  </a:cubicBezTo>
                  <a:cubicBezTo>
                    <a:pt x="572734" y="35419"/>
                    <a:pt x="577841" y="36636"/>
                    <a:pt x="582083" y="35983"/>
                  </a:cubicBezTo>
                  <a:cubicBezTo>
                    <a:pt x="587014" y="35224"/>
                    <a:pt x="591961" y="34572"/>
                    <a:pt x="596900" y="33867"/>
                  </a:cubicBezTo>
                  <a:cubicBezTo>
                    <a:pt x="612593" y="28635"/>
                    <a:pt x="605609" y="31629"/>
                    <a:pt x="618066" y="25400"/>
                  </a:cubicBezTo>
                  <a:cubicBezTo>
                    <a:pt x="620183" y="26811"/>
                    <a:pt x="622617" y="27834"/>
                    <a:pt x="624416" y="29633"/>
                  </a:cubicBezTo>
                  <a:cubicBezTo>
                    <a:pt x="629504" y="34720"/>
                    <a:pt x="628183" y="36305"/>
                    <a:pt x="630766" y="42333"/>
                  </a:cubicBezTo>
                  <a:cubicBezTo>
                    <a:pt x="632009" y="45233"/>
                    <a:pt x="633589" y="47978"/>
                    <a:pt x="635000" y="50800"/>
                  </a:cubicBezTo>
                  <a:cubicBezTo>
                    <a:pt x="640467" y="72669"/>
                    <a:pt x="636006" y="62892"/>
                    <a:pt x="647700" y="80433"/>
                  </a:cubicBezTo>
                  <a:cubicBezTo>
                    <a:pt x="649717" y="88504"/>
                    <a:pt x="648828" y="88984"/>
                    <a:pt x="654050" y="95250"/>
                  </a:cubicBezTo>
                  <a:cubicBezTo>
                    <a:pt x="660139" y="102556"/>
                    <a:pt x="665299" y="103599"/>
                    <a:pt x="668866" y="114300"/>
                  </a:cubicBezTo>
                  <a:cubicBezTo>
                    <a:pt x="671072" y="120917"/>
                    <a:pt x="673212" y="129192"/>
                    <a:pt x="679450" y="133350"/>
                  </a:cubicBezTo>
                  <a:lnTo>
                    <a:pt x="685800" y="137583"/>
                  </a:lnTo>
                  <a:cubicBezTo>
                    <a:pt x="687917" y="136172"/>
                    <a:pt x="690351" y="135149"/>
                    <a:pt x="692150" y="133350"/>
                  </a:cubicBezTo>
                  <a:cubicBezTo>
                    <a:pt x="693949" y="131551"/>
                    <a:pt x="694226" y="128348"/>
                    <a:pt x="696383" y="127000"/>
                  </a:cubicBezTo>
                  <a:cubicBezTo>
                    <a:pt x="700167" y="124635"/>
                    <a:pt x="704850" y="124178"/>
                    <a:pt x="709083" y="122767"/>
                  </a:cubicBezTo>
                  <a:lnTo>
                    <a:pt x="715433" y="120650"/>
                  </a:lnTo>
                  <a:cubicBezTo>
                    <a:pt x="717550" y="119944"/>
                    <a:pt x="719926" y="119771"/>
                    <a:pt x="721783" y="118533"/>
                  </a:cubicBezTo>
                  <a:cubicBezTo>
                    <a:pt x="723900" y="117122"/>
                    <a:pt x="725808" y="115333"/>
                    <a:pt x="728133" y="114300"/>
                  </a:cubicBezTo>
                  <a:cubicBezTo>
                    <a:pt x="732211" y="112488"/>
                    <a:pt x="736600" y="111478"/>
                    <a:pt x="740833" y="110067"/>
                  </a:cubicBezTo>
                  <a:lnTo>
                    <a:pt x="747183" y="107950"/>
                  </a:lnTo>
                  <a:cubicBezTo>
                    <a:pt x="749300" y="105833"/>
                    <a:pt x="751042" y="103260"/>
                    <a:pt x="753533" y="101600"/>
                  </a:cubicBezTo>
                  <a:cubicBezTo>
                    <a:pt x="755389" y="100362"/>
                    <a:pt x="758141" y="100877"/>
                    <a:pt x="759883" y="99483"/>
                  </a:cubicBezTo>
                  <a:cubicBezTo>
                    <a:pt x="761869" y="97894"/>
                    <a:pt x="762527" y="95119"/>
                    <a:pt x="764116" y="93133"/>
                  </a:cubicBezTo>
                  <a:cubicBezTo>
                    <a:pt x="765363" y="91575"/>
                    <a:pt x="766939" y="90311"/>
                    <a:pt x="768350" y="88900"/>
                  </a:cubicBezTo>
                  <a:cubicBezTo>
                    <a:pt x="770467" y="91017"/>
                    <a:pt x="772337" y="93412"/>
                    <a:pt x="774700" y="95250"/>
                  </a:cubicBezTo>
                  <a:cubicBezTo>
                    <a:pt x="778716" y="98374"/>
                    <a:pt x="787400" y="103717"/>
                    <a:pt x="787400" y="103717"/>
                  </a:cubicBezTo>
                  <a:cubicBezTo>
                    <a:pt x="795161" y="115359"/>
                    <a:pt x="787400" y="105481"/>
                    <a:pt x="797983" y="114300"/>
                  </a:cubicBezTo>
                  <a:cubicBezTo>
                    <a:pt x="800283" y="116216"/>
                    <a:pt x="802033" y="118734"/>
                    <a:pt x="804333" y="120650"/>
                  </a:cubicBezTo>
                  <a:cubicBezTo>
                    <a:pt x="806287" y="122279"/>
                    <a:pt x="808697" y="123294"/>
                    <a:pt x="810683" y="124883"/>
                  </a:cubicBezTo>
                  <a:cubicBezTo>
                    <a:pt x="812241" y="126130"/>
                    <a:pt x="813358" y="127870"/>
                    <a:pt x="814916" y="129117"/>
                  </a:cubicBezTo>
                  <a:cubicBezTo>
                    <a:pt x="816902" y="130706"/>
                    <a:pt x="819312" y="131721"/>
                    <a:pt x="821266" y="133350"/>
                  </a:cubicBezTo>
                  <a:cubicBezTo>
                    <a:pt x="823566" y="135266"/>
                    <a:pt x="825316" y="137784"/>
                    <a:pt x="827616" y="139700"/>
                  </a:cubicBezTo>
                  <a:cubicBezTo>
                    <a:pt x="829570" y="141329"/>
                    <a:pt x="831980" y="142344"/>
                    <a:pt x="833966" y="143933"/>
                  </a:cubicBezTo>
                  <a:cubicBezTo>
                    <a:pt x="835525" y="145180"/>
                    <a:pt x="836641" y="146920"/>
                    <a:pt x="838200" y="148167"/>
                  </a:cubicBezTo>
                  <a:cubicBezTo>
                    <a:pt x="840186" y="149756"/>
                    <a:pt x="842619" y="150744"/>
                    <a:pt x="844550" y="152400"/>
                  </a:cubicBezTo>
                  <a:cubicBezTo>
                    <a:pt x="847580" y="154997"/>
                    <a:pt x="849768" y="158547"/>
                    <a:pt x="853016" y="160867"/>
                  </a:cubicBezTo>
                  <a:cubicBezTo>
                    <a:pt x="854832" y="162164"/>
                    <a:pt x="857315" y="162104"/>
                    <a:pt x="859366" y="162983"/>
                  </a:cubicBezTo>
                  <a:cubicBezTo>
                    <a:pt x="862266" y="164226"/>
                    <a:pt x="864933" y="165974"/>
                    <a:pt x="867833" y="167217"/>
                  </a:cubicBezTo>
                  <a:cubicBezTo>
                    <a:pt x="886134" y="175060"/>
                    <a:pt x="864795" y="164638"/>
                    <a:pt x="878416" y="171450"/>
                  </a:cubicBezTo>
                </a:path>
              </a:pathLst>
            </a:custGeom>
            <a:noFill/>
            <a:ln w="38100">
              <a:solidFill>
                <a:srgbClr val="C00000"/>
              </a:solidFill>
            </a:ln>
          </p:spPr>
          <p:txBody>
            <a:bodyPr rtlCol="0" anchor="ctr"/>
            <a:lstStyle/>
            <a:p>
              <a:pPr algn="ctr"/>
              <a:endParaRPr lang="fr-FR" sz="1050"/>
            </a:p>
          </p:txBody>
        </p:sp>
        <p:sp>
          <p:nvSpPr>
            <p:cNvPr id="17" name="Forme libre 16"/>
            <p:cNvSpPr/>
            <p:nvPr/>
          </p:nvSpPr>
          <p:spPr>
            <a:xfrm>
              <a:off x="4049183" y="2277533"/>
              <a:ext cx="654050" cy="575050"/>
            </a:xfrm>
            <a:custGeom>
              <a:avLst/>
              <a:gdLst>
                <a:gd name="connsiteX0" fmla="*/ 0 w 654050"/>
                <a:gd name="connsiteY0" fmla="*/ 0 h 575050"/>
                <a:gd name="connsiteX1" fmla="*/ 4234 w 654050"/>
                <a:gd name="connsiteY1" fmla="*/ 23284 h 575050"/>
                <a:gd name="connsiteX2" fmla="*/ 10584 w 654050"/>
                <a:gd name="connsiteY2" fmla="*/ 31750 h 575050"/>
                <a:gd name="connsiteX3" fmla="*/ 14817 w 654050"/>
                <a:gd name="connsiteY3" fmla="*/ 46567 h 575050"/>
                <a:gd name="connsiteX4" fmla="*/ 21167 w 654050"/>
                <a:gd name="connsiteY4" fmla="*/ 48684 h 575050"/>
                <a:gd name="connsiteX5" fmla="*/ 27517 w 654050"/>
                <a:gd name="connsiteY5" fmla="*/ 57150 h 575050"/>
                <a:gd name="connsiteX6" fmla="*/ 33867 w 654050"/>
                <a:gd name="connsiteY6" fmla="*/ 61384 h 575050"/>
                <a:gd name="connsiteX7" fmla="*/ 50800 w 654050"/>
                <a:gd name="connsiteY7" fmla="*/ 80434 h 575050"/>
                <a:gd name="connsiteX8" fmla="*/ 48684 w 654050"/>
                <a:gd name="connsiteY8" fmla="*/ 169334 h 575050"/>
                <a:gd name="connsiteX9" fmla="*/ 50800 w 654050"/>
                <a:gd name="connsiteY9" fmla="*/ 190500 h 575050"/>
                <a:gd name="connsiteX10" fmla="*/ 52917 w 654050"/>
                <a:gd name="connsiteY10" fmla="*/ 198967 h 575050"/>
                <a:gd name="connsiteX11" fmla="*/ 59267 w 654050"/>
                <a:gd name="connsiteY11" fmla="*/ 203200 h 575050"/>
                <a:gd name="connsiteX12" fmla="*/ 63500 w 654050"/>
                <a:gd name="connsiteY12" fmla="*/ 207434 h 575050"/>
                <a:gd name="connsiteX13" fmla="*/ 69850 w 654050"/>
                <a:gd name="connsiteY13" fmla="*/ 211667 h 575050"/>
                <a:gd name="connsiteX14" fmla="*/ 80434 w 654050"/>
                <a:gd name="connsiteY14" fmla="*/ 220134 h 575050"/>
                <a:gd name="connsiteX15" fmla="*/ 82550 w 654050"/>
                <a:gd name="connsiteY15" fmla="*/ 226484 h 575050"/>
                <a:gd name="connsiteX16" fmla="*/ 88900 w 654050"/>
                <a:gd name="connsiteY16" fmla="*/ 230717 h 575050"/>
                <a:gd name="connsiteX17" fmla="*/ 93134 w 654050"/>
                <a:gd name="connsiteY17" fmla="*/ 237067 h 575050"/>
                <a:gd name="connsiteX18" fmla="*/ 95250 w 654050"/>
                <a:gd name="connsiteY18" fmla="*/ 243417 h 575050"/>
                <a:gd name="connsiteX19" fmla="*/ 99484 w 654050"/>
                <a:gd name="connsiteY19" fmla="*/ 247650 h 575050"/>
                <a:gd name="connsiteX20" fmla="*/ 103717 w 654050"/>
                <a:gd name="connsiteY20" fmla="*/ 254000 h 575050"/>
                <a:gd name="connsiteX21" fmla="*/ 107950 w 654050"/>
                <a:gd name="connsiteY21" fmla="*/ 258234 h 575050"/>
                <a:gd name="connsiteX22" fmla="*/ 112184 w 654050"/>
                <a:gd name="connsiteY22" fmla="*/ 264584 h 575050"/>
                <a:gd name="connsiteX23" fmla="*/ 124884 w 654050"/>
                <a:gd name="connsiteY23" fmla="*/ 277284 h 575050"/>
                <a:gd name="connsiteX24" fmla="*/ 127000 w 654050"/>
                <a:gd name="connsiteY24" fmla="*/ 283634 h 575050"/>
                <a:gd name="connsiteX25" fmla="*/ 131234 w 654050"/>
                <a:gd name="connsiteY25" fmla="*/ 287867 h 575050"/>
                <a:gd name="connsiteX26" fmla="*/ 133350 w 654050"/>
                <a:gd name="connsiteY26" fmla="*/ 302684 h 575050"/>
                <a:gd name="connsiteX27" fmla="*/ 137584 w 654050"/>
                <a:gd name="connsiteY27" fmla="*/ 319617 h 575050"/>
                <a:gd name="connsiteX28" fmla="*/ 143934 w 654050"/>
                <a:gd name="connsiteY28" fmla="*/ 334434 h 575050"/>
                <a:gd name="connsiteX29" fmla="*/ 150284 w 654050"/>
                <a:gd name="connsiteY29" fmla="*/ 342900 h 575050"/>
                <a:gd name="connsiteX30" fmla="*/ 190500 w 654050"/>
                <a:gd name="connsiteY30" fmla="*/ 345017 h 575050"/>
                <a:gd name="connsiteX31" fmla="*/ 192617 w 654050"/>
                <a:gd name="connsiteY31" fmla="*/ 351367 h 575050"/>
                <a:gd name="connsiteX32" fmla="*/ 194734 w 654050"/>
                <a:gd name="connsiteY32" fmla="*/ 366184 h 575050"/>
                <a:gd name="connsiteX33" fmla="*/ 201084 w 654050"/>
                <a:gd name="connsiteY33" fmla="*/ 385234 h 575050"/>
                <a:gd name="connsiteX34" fmla="*/ 205317 w 654050"/>
                <a:gd name="connsiteY34" fmla="*/ 400050 h 575050"/>
                <a:gd name="connsiteX35" fmla="*/ 207434 w 654050"/>
                <a:gd name="connsiteY35" fmla="*/ 406400 h 575050"/>
                <a:gd name="connsiteX36" fmla="*/ 211667 w 654050"/>
                <a:gd name="connsiteY36" fmla="*/ 425450 h 575050"/>
                <a:gd name="connsiteX37" fmla="*/ 220134 w 654050"/>
                <a:gd name="connsiteY37" fmla="*/ 446617 h 575050"/>
                <a:gd name="connsiteX38" fmla="*/ 222250 w 654050"/>
                <a:gd name="connsiteY38" fmla="*/ 452967 h 575050"/>
                <a:gd name="connsiteX39" fmla="*/ 224367 w 654050"/>
                <a:gd name="connsiteY39" fmla="*/ 461434 h 575050"/>
                <a:gd name="connsiteX40" fmla="*/ 234950 w 654050"/>
                <a:gd name="connsiteY40" fmla="*/ 459317 h 575050"/>
                <a:gd name="connsiteX41" fmla="*/ 247650 w 654050"/>
                <a:gd name="connsiteY41" fmla="*/ 448734 h 575050"/>
                <a:gd name="connsiteX42" fmla="*/ 262467 w 654050"/>
                <a:gd name="connsiteY42" fmla="*/ 444500 h 575050"/>
                <a:gd name="connsiteX43" fmla="*/ 296334 w 654050"/>
                <a:gd name="connsiteY43" fmla="*/ 436034 h 575050"/>
                <a:gd name="connsiteX44" fmla="*/ 302684 w 654050"/>
                <a:gd name="connsiteY44" fmla="*/ 433917 h 575050"/>
                <a:gd name="connsiteX45" fmla="*/ 319617 w 654050"/>
                <a:gd name="connsiteY45" fmla="*/ 429684 h 575050"/>
                <a:gd name="connsiteX46" fmla="*/ 323850 w 654050"/>
                <a:gd name="connsiteY46" fmla="*/ 436034 h 575050"/>
                <a:gd name="connsiteX47" fmla="*/ 328084 w 654050"/>
                <a:gd name="connsiteY47" fmla="*/ 450850 h 575050"/>
                <a:gd name="connsiteX48" fmla="*/ 345017 w 654050"/>
                <a:gd name="connsiteY48" fmla="*/ 448734 h 575050"/>
                <a:gd name="connsiteX49" fmla="*/ 351367 w 654050"/>
                <a:gd name="connsiteY49" fmla="*/ 446617 h 575050"/>
                <a:gd name="connsiteX50" fmla="*/ 406400 w 654050"/>
                <a:gd name="connsiteY50" fmla="*/ 444500 h 575050"/>
                <a:gd name="connsiteX51" fmla="*/ 416984 w 654050"/>
                <a:gd name="connsiteY51" fmla="*/ 446617 h 575050"/>
                <a:gd name="connsiteX52" fmla="*/ 419100 w 654050"/>
                <a:gd name="connsiteY52" fmla="*/ 461434 h 575050"/>
                <a:gd name="connsiteX53" fmla="*/ 425450 w 654050"/>
                <a:gd name="connsiteY53" fmla="*/ 482600 h 575050"/>
                <a:gd name="connsiteX54" fmla="*/ 427567 w 654050"/>
                <a:gd name="connsiteY54" fmla="*/ 491067 h 575050"/>
                <a:gd name="connsiteX55" fmla="*/ 433917 w 654050"/>
                <a:gd name="connsiteY55" fmla="*/ 497417 h 575050"/>
                <a:gd name="connsiteX56" fmla="*/ 442384 w 654050"/>
                <a:gd name="connsiteY56" fmla="*/ 510117 h 575050"/>
                <a:gd name="connsiteX57" fmla="*/ 444500 w 654050"/>
                <a:gd name="connsiteY57" fmla="*/ 518584 h 575050"/>
                <a:gd name="connsiteX58" fmla="*/ 450850 w 654050"/>
                <a:gd name="connsiteY58" fmla="*/ 524934 h 575050"/>
                <a:gd name="connsiteX59" fmla="*/ 448734 w 654050"/>
                <a:gd name="connsiteY59" fmla="*/ 546100 h 575050"/>
                <a:gd name="connsiteX60" fmla="*/ 444500 w 654050"/>
                <a:gd name="connsiteY60" fmla="*/ 550334 h 575050"/>
                <a:gd name="connsiteX61" fmla="*/ 431800 w 654050"/>
                <a:gd name="connsiteY61" fmla="*/ 560917 h 575050"/>
                <a:gd name="connsiteX62" fmla="*/ 433917 w 654050"/>
                <a:gd name="connsiteY62" fmla="*/ 573617 h 575050"/>
                <a:gd name="connsiteX63" fmla="*/ 452967 w 654050"/>
                <a:gd name="connsiteY63" fmla="*/ 567267 h 575050"/>
                <a:gd name="connsiteX64" fmla="*/ 465667 w 654050"/>
                <a:gd name="connsiteY64" fmla="*/ 563034 h 575050"/>
                <a:gd name="connsiteX65" fmla="*/ 495300 w 654050"/>
                <a:gd name="connsiteY65" fmla="*/ 565150 h 575050"/>
                <a:gd name="connsiteX66" fmla="*/ 512234 w 654050"/>
                <a:gd name="connsiteY66" fmla="*/ 567267 h 575050"/>
                <a:gd name="connsiteX67" fmla="*/ 573617 w 654050"/>
                <a:gd name="connsiteY67" fmla="*/ 563034 h 575050"/>
                <a:gd name="connsiteX68" fmla="*/ 605367 w 654050"/>
                <a:gd name="connsiteY68" fmla="*/ 558800 h 575050"/>
                <a:gd name="connsiteX69" fmla="*/ 620184 w 654050"/>
                <a:gd name="connsiteY69" fmla="*/ 554567 h 575050"/>
                <a:gd name="connsiteX70" fmla="*/ 626534 w 654050"/>
                <a:gd name="connsiteY70" fmla="*/ 548217 h 575050"/>
                <a:gd name="connsiteX71" fmla="*/ 654050 w 654050"/>
                <a:gd name="connsiteY71" fmla="*/ 546100 h 57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54050" h="575050">
                  <a:moveTo>
                    <a:pt x="0" y="0"/>
                  </a:moveTo>
                  <a:cubicBezTo>
                    <a:pt x="397" y="3177"/>
                    <a:pt x="1101" y="17802"/>
                    <a:pt x="4234" y="23284"/>
                  </a:cubicBezTo>
                  <a:cubicBezTo>
                    <a:pt x="5984" y="26347"/>
                    <a:pt x="8467" y="28928"/>
                    <a:pt x="10584" y="31750"/>
                  </a:cubicBezTo>
                  <a:cubicBezTo>
                    <a:pt x="10603" y="31826"/>
                    <a:pt x="13803" y="45553"/>
                    <a:pt x="14817" y="46567"/>
                  </a:cubicBezTo>
                  <a:cubicBezTo>
                    <a:pt x="16395" y="48145"/>
                    <a:pt x="19050" y="47978"/>
                    <a:pt x="21167" y="48684"/>
                  </a:cubicBezTo>
                  <a:cubicBezTo>
                    <a:pt x="23284" y="51506"/>
                    <a:pt x="25023" y="54656"/>
                    <a:pt x="27517" y="57150"/>
                  </a:cubicBezTo>
                  <a:cubicBezTo>
                    <a:pt x="29316" y="58949"/>
                    <a:pt x="31966" y="59694"/>
                    <a:pt x="33867" y="61384"/>
                  </a:cubicBezTo>
                  <a:cubicBezTo>
                    <a:pt x="45731" y="71930"/>
                    <a:pt x="44366" y="70782"/>
                    <a:pt x="50800" y="80434"/>
                  </a:cubicBezTo>
                  <a:cubicBezTo>
                    <a:pt x="50095" y="110067"/>
                    <a:pt x="48684" y="139692"/>
                    <a:pt x="48684" y="169334"/>
                  </a:cubicBezTo>
                  <a:cubicBezTo>
                    <a:pt x="48684" y="176425"/>
                    <a:pt x="49797" y="183481"/>
                    <a:pt x="50800" y="190500"/>
                  </a:cubicBezTo>
                  <a:cubicBezTo>
                    <a:pt x="51211" y="193380"/>
                    <a:pt x="51303" y="196546"/>
                    <a:pt x="52917" y="198967"/>
                  </a:cubicBezTo>
                  <a:cubicBezTo>
                    <a:pt x="54328" y="201084"/>
                    <a:pt x="57281" y="201611"/>
                    <a:pt x="59267" y="203200"/>
                  </a:cubicBezTo>
                  <a:cubicBezTo>
                    <a:pt x="60825" y="204447"/>
                    <a:pt x="61942" y="206187"/>
                    <a:pt x="63500" y="207434"/>
                  </a:cubicBezTo>
                  <a:cubicBezTo>
                    <a:pt x="65486" y="209023"/>
                    <a:pt x="67863" y="210078"/>
                    <a:pt x="69850" y="211667"/>
                  </a:cubicBezTo>
                  <a:cubicBezTo>
                    <a:pt x="84942" y="223739"/>
                    <a:pt x="60876" y="207093"/>
                    <a:pt x="80434" y="220134"/>
                  </a:cubicBezTo>
                  <a:cubicBezTo>
                    <a:pt x="81139" y="222251"/>
                    <a:pt x="81156" y="224742"/>
                    <a:pt x="82550" y="226484"/>
                  </a:cubicBezTo>
                  <a:cubicBezTo>
                    <a:pt x="84139" y="228470"/>
                    <a:pt x="87101" y="228918"/>
                    <a:pt x="88900" y="230717"/>
                  </a:cubicBezTo>
                  <a:cubicBezTo>
                    <a:pt x="90699" y="232516"/>
                    <a:pt x="91723" y="234950"/>
                    <a:pt x="93134" y="237067"/>
                  </a:cubicBezTo>
                  <a:cubicBezTo>
                    <a:pt x="93839" y="239184"/>
                    <a:pt x="94102" y="241504"/>
                    <a:pt x="95250" y="243417"/>
                  </a:cubicBezTo>
                  <a:cubicBezTo>
                    <a:pt x="96277" y="245128"/>
                    <a:pt x="98237" y="246092"/>
                    <a:pt x="99484" y="247650"/>
                  </a:cubicBezTo>
                  <a:cubicBezTo>
                    <a:pt x="101073" y="249636"/>
                    <a:pt x="102128" y="252013"/>
                    <a:pt x="103717" y="254000"/>
                  </a:cubicBezTo>
                  <a:cubicBezTo>
                    <a:pt x="104964" y="255558"/>
                    <a:pt x="106703" y="256676"/>
                    <a:pt x="107950" y="258234"/>
                  </a:cubicBezTo>
                  <a:cubicBezTo>
                    <a:pt x="109539" y="260221"/>
                    <a:pt x="110494" y="262683"/>
                    <a:pt x="112184" y="264584"/>
                  </a:cubicBezTo>
                  <a:cubicBezTo>
                    <a:pt x="116162" y="269059"/>
                    <a:pt x="124884" y="277284"/>
                    <a:pt x="124884" y="277284"/>
                  </a:cubicBezTo>
                  <a:cubicBezTo>
                    <a:pt x="125589" y="279401"/>
                    <a:pt x="125852" y="281721"/>
                    <a:pt x="127000" y="283634"/>
                  </a:cubicBezTo>
                  <a:cubicBezTo>
                    <a:pt x="128027" y="285345"/>
                    <a:pt x="130603" y="285974"/>
                    <a:pt x="131234" y="287867"/>
                  </a:cubicBezTo>
                  <a:cubicBezTo>
                    <a:pt x="132812" y="292600"/>
                    <a:pt x="132372" y="297792"/>
                    <a:pt x="133350" y="302684"/>
                  </a:cubicBezTo>
                  <a:cubicBezTo>
                    <a:pt x="134491" y="308389"/>
                    <a:pt x="136173" y="313973"/>
                    <a:pt x="137584" y="319617"/>
                  </a:cubicBezTo>
                  <a:cubicBezTo>
                    <a:pt x="140061" y="329526"/>
                    <a:pt x="138310" y="326561"/>
                    <a:pt x="143934" y="334434"/>
                  </a:cubicBezTo>
                  <a:cubicBezTo>
                    <a:pt x="145985" y="337304"/>
                    <a:pt x="146844" y="342118"/>
                    <a:pt x="150284" y="342900"/>
                  </a:cubicBezTo>
                  <a:cubicBezTo>
                    <a:pt x="163374" y="345875"/>
                    <a:pt x="177095" y="344311"/>
                    <a:pt x="190500" y="345017"/>
                  </a:cubicBezTo>
                  <a:cubicBezTo>
                    <a:pt x="191206" y="347134"/>
                    <a:pt x="192179" y="349179"/>
                    <a:pt x="192617" y="351367"/>
                  </a:cubicBezTo>
                  <a:cubicBezTo>
                    <a:pt x="193596" y="356259"/>
                    <a:pt x="193524" y="361344"/>
                    <a:pt x="194734" y="366184"/>
                  </a:cubicBezTo>
                  <a:cubicBezTo>
                    <a:pt x="196357" y="372678"/>
                    <a:pt x="198967" y="378884"/>
                    <a:pt x="201084" y="385234"/>
                  </a:cubicBezTo>
                  <a:cubicBezTo>
                    <a:pt x="206157" y="400454"/>
                    <a:pt x="200002" y="381453"/>
                    <a:pt x="205317" y="400050"/>
                  </a:cubicBezTo>
                  <a:cubicBezTo>
                    <a:pt x="205930" y="402195"/>
                    <a:pt x="206728" y="404283"/>
                    <a:pt x="207434" y="406400"/>
                  </a:cubicBezTo>
                  <a:cubicBezTo>
                    <a:pt x="211826" y="432762"/>
                    <a:pt x="207200" y="409070"/>
                    <a:pt x="211667" y="425450"/>
                  </a:cubicBezTo>
                  <a:cubicBezTo>
                    <a:pt x="216974" y="444910"/>
                    <a:pt x="211583" y="438068"/>
                    <a:pt x="220134" y="446617"/>
                  </a:cubicBezTo>
                  <a:cubicBezTo>
                    <a:pt x="220839" y="448734"/>
                    <a:pt x="221637" y="450822"/>
                    <a:pt x="222250" y="452967"/>
                  </a:cubicBezTo>
                  <a:cubicBezTo>
                    <a:pt x="223049" y="455764"/>
                    <a:pt x="221765" y="460133"/>
                    <a:pt x="224367" y="461434"/>
                  </a:cubicBezTo>
                  <a:cubicBezTo>
                    <a:pt x="227585" y="463043"/>
                    <a:pt x="231422" y="460023"/>
                    <a:pt x="234950" y="459317"/>
                  </a:cubicBezTo>
                  <a:cubicBezTo>
                    <a:pt x="239632" y="454635"/>
                    <a:pt x="241755" y="451681"/>
                    <a:pt x="247650" y="448734"/>
                  </a:cubicBezTo>
                  <a:cubicBezTo>
                    <a:pt x="253810" y="445654"/>
                    <a:pt x="255681" y="447214"/>
                    <a:pt x="262467" y="444500"/>
                  </a:cubicBezTo>
                  <a:cubicBezTo>
                    <a:pt x="287855" y="434345"/>
                    <a:pt x="260950" y="439571"/>
                    <a:pt x="296334" y="436034"/>
                  </a:cubicBezTo>
                  <a:cubicBezTo>
                    <a:pt x="298451" y="435328"/>
                    <a:pt x="300519" y="434458"/>
                    <a:pt x="302684" y="433917"/>
                  </a:cubicBezTo>
                  <a:lnTo>
                    <a:pt x="319617" y="429684"/>
                  </a:lnTo>
                  <a:cubicBezTo>
                    <a:pt x="321028" y="431801"/>
                    <a:pt x="322712" y="433759"/>
                    <a:pt x="323850" y="436034"/>
                  </a:cubicBezTo>
                  <a:cubicBezTo>
                    <a:pt x="325369" y="439071"/>
                    <a:pt x="327405" y="448136"/>
                    <a:pt x="328084" y="450850"/>
                  </a:cubicBezTo>
                  <a:cubicBezTo>
                    <a:pt x="333728" y="450145"/>
                    <a:pt x="339421" y="449751"/>
                    <a:pt x="345017" y="448734"/>
                  </a:cubicBezTo>
                  <a:cubicBezTo>
                    <a:pt x="347212" y="448335"/>
                    <a:pt x="349141" y="446771"/>
                    <a:pt x="351367" y="446617"/>
                  </a:cubicBezTo>
                  <a:cubicBezTo>
                    <a:pt x="369681" y="445354"/>
                    <a:pt x="388056" y="445206"/>
                    <a:pt x="406400" y="444500"/>
                  </a:cubicBezTo>
                  <a:cubicBezTo>
                    <a:pt x="409928" y="445206"/>
                    <a:pt x="414825" y="443739"/>
                    <a:pt x="416984" y="446617"/>
                  </a:cubicBezTo>
                  <a:cubicBezTo>
                    <a:pt x="419977" y="450608"/>
                    <a:pt x="418055" y="456556"/>
                    <a:pt x="419100" y="461434"/>
                  </a:cubicBezTo>
                  <a:cubicBezTo>
                    <a:pt x="422782" y="478618"/>
                    <a:pt x="422216" y="471280"/>
                    <a:pt x="425450" y="482600"/>
                  </a:cubicBezTo>
                  <a:cubicBezTo>
                    <a:pt x="426249" y="485397"/>
                    <a:pt x="426124" y="488541"/>
                    <a:pt x="427567" y="491067"/>
                  </a:cubicBezTo>
                  <a:cubicBezTo>
                    <a:pt x="429052" y="493666"/>
                    <a:pt x="432079" y="495054"/>
                    <a:pt x="433917" y="497417"/>
                  </a:cubicBezTo>
                  <a:cubicBezTo>
                    <a:pt x="437041" y="501433"/>
                    <a:pt x="442384" y="510117"/>
                    <a:pt x="442384" y="510117"/>
                  </a:cubicBezTo>
                  <a:cubicBezTo>
                    <a:pt x="443089" y="512939"/>
                    <a:pt x="443057" y="516058"/>
                    <a:pt x="444500" y="518584"/>
                  </a:cubicBezTo>
                  <a:cubicBezTo>
                    <a:pt x="445985" y="521183"/>
                    <a:pt x="450395" y="521975"/>
                    <a:pt x="450850" y="524934"/>
                  </a:cubicBezTo>
                  <a:cubicBezTo>
                    <a:pt x="451928" y="531942"/>
                    <a:pt x="450454" y="539221"/>
                    <a:pt x="448734" y="546100"/>
                  </a:cubicBezTo>
                  <a:cubicBezTo>
                    <a:pt x="448250" y="548036"/>
                    <a:pt x="446059" y="549087"/>
                    <a:pt x="444500" y="550334"/>
                  </a:cubicBezTo>
                  <a:cubicBezTo>
                    <a:pt x="429765" y="562122"/>
                    <a:pt x="446885" y="545832"/>
                    <a:pt x="431800" y="560917"/>
                  </a:cubicBezTo>
                  <a:cubicBezTo>
                    <a:pt x="432506" y="565150"/>
                    <a:pt x="430425" y="571123"/>
                    <a:pt x="433917" y="573617"/>
                  </a:cubicBezTo>
                  <a:cubicBezTo>
                    <a:pt x="440772" y="578513"/>
                    <a:pt x="447998" y="569475"/>
                    <a:pt x="452967" y="567267"/>
                  </a:cubicBezTo>
                  <a:cubicBezTo>
                    <a:pt x="457045" y="565455"/>
                    <a:pt x="465667" y="563034"/>
                    <a:pt x="465667" y="563034"/>
                  </a:cubicBezTo>
                  <a:lnTo>
                    <a:pt x="495300" y="565150"/>
                  </a:lnTo>
                  <a:cubicBezTo>
                    <a:pt x="500965" y="565665"/>
                    <a:pt x="506545" y="567267"/>
                    <a:pt x="512234" y="567267"/>
                  </a:cubicBezTo>
                  <a:cubicBezTo>
                    <a:pt x="520288" y="567267"/>
                    <a:pt x="563284" y="563829"/>
                    <a:pt x="573617" y="563034"/>
                  </a:cubicBezTo>
                  <a:cubicBezTo>
                    <a:pt x="593195" y="558139"/>
                    <a:pt x="569676" y="563558"/>
                    <a:pt x="605367" y="558800"/>
                  </a:cubicBezTo>
                  <a:cubicBezTo>
                    <a:pt x="609803" y="558209"/>
                    <a:pt x="615826" y="556020"/>
                    <a:pt x="620184" y="554567"/>
                  </a:cubicBezTo>
                  <a:cubicBezTo>
                    <a:pt x="622301" y="552450"/>
                    <a:pt x="624043" y="549877"/>
                    <a:pt x="626534" y="548217"/>
                  </a:cubicBezTo>
                  <a:cubicBezTo>
                    <a:pt x="633056" y="543869"/>
                    <a:pt x="651272" y="546100"/>
                    <a:pt x="654050" y="546100"/>
                  </a:cubicBezTo>
                </a:path>
              </a:pathLst>
            </a:custGeom>
            <a:noFill/>
            <a:ln w="38100">
              <a:solidFill>
                <a:srgbClr val="C00000"/>
              </a:solidFill>
            </a:ln>
          </p:spPr>
          <p:txBody>
            <a:bodyPr rtlCol="0" anchor="ctr"/>
            <a:lstStyle/>
            <a:p>
              <a:pPr algn="ctr"/>
              <a:endParaRPr lang="fr-FR" sz="1050"/>
            </a:p>
          </p:txBody>
        </p:sp>
      </p:grpSp>
      <p:sp>
        <p:nvSpPr>
          <p:cNvPr id="159" name="Ellipse 158"/>
          <p:cNvSpPr/>
          <p:nvPr/>
        </p:nvSpPr>
        <p:spPr>
          <a:xfrm>
            <a:off x="4793667" y="1558878"/>
            <a:ext cx="135000" cy="135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61" name="Ellipse 160"/>
          <p:cNvSpPr/>
          <p:nvPr/>
        </p:nvSpPr>
        <p:spPr>
          <a:xfrm>
            <a:off x="4824396" y="2096576"/>
            <a:ext cx="138275" cy="1443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64" name="Ellipse 163"/>
          <p:cNvSpPr/>
          <p:nvPr/>
        </p:nvSpPr>
        <p:spPr>
          <a:xfrm>
            <a:off x="5756491" y="2171973"/>
            <a:ext cx="135000" cy="135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67" name="Ellipse 166"/>
          <p:cNvSpPr/>
          <p:nvPr/>
        </p:nvSpPr>
        <p:spPr>
          <a:xfrm>
            <a:off x="5610361" y="3325668"/>
            <a:ext cx="135000" cy="135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74" name="Ellipse 173"/>
          <p:cNvSpPr/>
          <p:nvPr/>
        </p:nvSpPr>
        <p:spPr>
          <a:xfrm>
            <a:off x="3864969" y="2569258"/>
            <a:ext cx="135000" cy="135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cxnSp>
        <p:nvCxnSpPr>
          <p:cNvPr id="178" name="Connecteur droit 177"/>
          <p:cNvCxnSpPr>
            <a:cxnSpLocks/>
            <a:stCxn id="19" idx="5"/>
          </p:cNvCxnSpPr>
          <p:nvPr/>
        </p:nvCxnSpPr>
        <p:spPr>
          <a:xfrm flipV="1">
            <a:off x="4884201" y="1288724"/>
            <a:ext cx="1811643" cy="36850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a:cxnSpLocks/>
            <a:stCxn id="161" idx="1"/>
          </p:cNvCxnSpPr>
          <p:nvPr/>
        </p:nvCxnSpPr>
        <p:spPr>
          <a:xfrm flipH="1" flipV="1">
            <a:off x="3194650" y="1371961"/>
            <a:ext cx="1649996" cy="74574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Connecteur droit 181"/>
          <p:cNvCxnSpPr>
            <a:cxnSpLocks/>
            <a:stCxn id="164" idx="5"/>
            <a:endCxn id="2" idx="1"/>
          </p:cNvCxnSpPr>
          <p:nvPr/>
        </p:nvCxnSpPr>
        <p:spPr>
          <a:xfrm>
            <a:off x="5871721" y="2287203"/>
            <a:ext cx="824046" cy="3572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Connecteur droit 190"/>
          <p:cNvCxnSpPr>
            <a:cxnSpLocks/>
            <a:stCxn id="174" idx="3"/>
            <a:endCxn id="160" idx="3"/>
          </p:cNvCxnSpPr>
          <p:nvPr/>
        </p:nvCxnSpPr>
        <p:spPr>
          <a:xfrm flipH="1">
            <a:off x="2993326" y="2684488"/>
            <a:ext cx="891413" cy="22092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Ellipse 86"/>
          <p:cNvSpPr/>
          <p:nvPr/>
        </p:nvSpPr>
        <p:spPr>
          <a:xfrm>
            <a:off x="4368924" y="3589503"/>
            <a:ext cx="135000" cy="135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cxnSp>
        <p:nvCxnSpPr>
          <p:cNvPr id="88" name="Connecteur droit 87"/>
          <p:cNvCxnSpPr>
            <a:cxnSpLocks/>
            <a:stCxn id="87" idx="2"/>
          </p:cNvCxnSpPr>
          <p:nvPr/>
        </p:nvCxnSpPr>
        <p:spPr>
          <a:xfrm flipH="1">
            <a:off x="3098256" y="3657003"/>
            <a:ext cx="1270668" cy="3902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e 93"/>
          <p:cNvGrpSpPr/>
          <p:nvPr/>
        </p:nvGrpSpPr>
        <p:grpSpPr>
          <a:xfrm>
            <a:off x="6706043" y="2194044"/>
            <a:ext cx="1620380" cy="1332827"/>
            <a:chOff x="723313" y="3452136"/>
            <a:chExt cx="2160000" cy="1777103"/>
          </a:xfrm>
        </p:grpSpPr>
        <p:sp>
          <p:nvSpPr>
            <p:cNvPr id="101" name="Rectangle 100"/>
            <p:cNvSpPr/>
            <p:nvPr/>
          </p:nvSpPr>
          <p:spPr>
            <a:xfrm>
              <a:off x="723313" y="3452136"/>
              <a:ext cx="2160000" cy="1620000"/>
            </a:xfrm>
            <a:prstGeom prst="rect">
              <a:avLst/>
            </a:prstGeom>
            <a:solidFill>
              <a:schemeClr val="bg1">
                <a:lumMod val="95000"/>
              </a:schemeClr>
            </a:solidFill>
          </p:spPr>
          <p:txBody>
            <a:bodyPr wrap="square" lIns="108000" tIns="108000" rIns="0" bIns="0" rtlCol="0" anchor="t">
              <a:noAutofit/>
            </a:bodyPr>
            <a:lstStyle/>
            <a:p>
              <a:pPr algn="r"/>
              <a:r>
                <a:rPr lang="fr-FR" sz="2100" dirty="0">
                  <a:solidFill>
                    <a:srgbClr val="AE007A"/>
                  </a:solidFill>
                  <a:latin typeface="+mj-lt"/>
                </a:rPr>
                <a:t>EST</a:t>
              </a:r>
            </a:p>
          </p:txBody>
        </p:sp>
        <p:sp>
          <p:nvSpPr>
            <p:cNvPr id="102" name="Rectangle 101"/>
            <p:cNvSpPr/>
            <p:nvPr/>
          </p:nvSpPr>
          <p:spPr>
            <a:xfrm>
              <a:off x="723313" y="4045451"/>
              <a:ext cx="2160000" cy="489359"/>
            </a:xfrm>
            <a:prstGeom prst="rect">
              <a:avLst/>
            </a:prstGeom>
            <a:solidFill>
              <a:srgbClr val="AE007A"/>
            </a:solidFill>
          </p:spPr>
          <p:txBody>
            <a:bodyPr wrap="square" lIns="270000" tIns="0" rIns="54000" bIns="0" rtlCol="0" anchor="ctr">
              <a:noAutofit/>
            </a:bodyPr>
            <a:lstStyle/>
            <a:p>
              <a:pPr algn="r"/>
              <a:r>
                <a:rPr lang="fr-FR" sz="1050" dirty="0">
                  <a:solidFill>
                    <a:schemeClr val="bg1"/>
                  </a:solidFill>
                  <a:latin typeface="+mj-lt"/>
                </a:rPr>
                <a:t>Pascal</a:t>
              </a:r>
            </a:p>
            <a:p>
              <a:pPr algn="r"/>
              <a:r>
                <a:rPr lang="fr-FR" sz="1050" b="1" dirty="0">
                  <a:solidFill>
                    <a:schemeClr val="bg1"/>
                  </a:solidFill>
                  <a:latin typeface="+mj-lt"/>
                </a:rPr>
                <a:t>MAUGENRE</a:t>
              </a:r>
            </a:p>
          </p:txBody>
        </p:sp>
        <p:sp>
          <p:nvSpPr>
            <p:cNvPr id="103" name="Rectangle 102"/>
            <p:cNvSpPr/>
            <p:nvPr/>
          </p:nvSpPr>
          <p:spPr>
            <a:xfrm>
              <a:off x="1210973" y="4695331"/>
              <a:ext cx="1656184" cy="533908"/>
            </a:xfrm>
            <a:prstGeom prst="rect">
              <a:avLst/>
            </a:prstGeom>
          </p:spPr>
          <p:txBody>
            <a:bodyPr wrap="square" lIns="0" tIns="0" rIns="0" bIns="0" rtlCol="0" anchor="ctr">
              <a:noAutofit/>
            </a:bodyPr>
            <a:lstStyle/>
            <a:p>
              <a:pPr algn="r"/>
              <a:br>
                <a:rPr lang="fr-FR" sz="900" dirty="0"/>
              </a:br>
              <a:endParaRPr lang="fr-FR" sz="900" dirty="0">
                <a:solidFill>
                  <a:schemeClr val="accent6"/>
                </a:solidFill>
              </a:endParaRPr>
            </a:p>
          </p:txBody>
        </p:sp>
      </p:grpSp>
      <p:grpSp>
        <p:nvGrpSpPr>
          <p:cNvPr id="115" name="Groupe 114"/>
          <p:cNvGrpSpPr/>
          <p:nvPr/>
        </p:nvGrpSpPr>
        <p:grpSpPr>
          <a:xfrm>
            <a:off x="6695844" y="3624433"/>
            <a:ext cx="1630578" cy="1247597"/>
            <a:chOff x="4515064" y="3352020"/>
            <a:chExt cx="2174104" cy="1663462"/>
          </a:xfrm>
        </p:grpSpPr>
        <p:sp>
          <p:nvSpPr>
            <p:cNvPr id="119" name="Rectangle 118"/>
            <p:cNvSpPr/>
            <p:nvPr/>
          </p:nvSpPr>
          <p:spPr>
            <a:xfrm>
              <a:off x="4523423" y="3352020"/>
              <a:ext cx="2160000" cy="1620000"/>
            </a:xfrm>
            <a:prstGeom prst="rect">
              <a:avLst/>
            </a:prstGeom>
            <a:solidFill>
              <a:schemeClr val="bg1">
                <a:lumMod val="95000"/>
              </a:schemeClr>
            </a:solidFill>
          </p:spPr>
          <p:txBody>
            <a:bodyPr wrap="square" lIns="108000" tIns="108000" rIns="0" bIns="0" rtlCol="0" anchor="t">
              <a:noAutofit/>
            </a:bodyPr>
            <a:lstStyle/>
            <a:p>
              <a:r>
                <a:rPr lang="fr-FR" sz="1800" dirty="0">
                  <a:solidFill>
                    <a:schemeClr val="accent1">
                      <a:lumMod val="60000"/>
                      <a:lumOff val="40000"/>
                    </a:schemeClr>
                  </a:solidFill>
                  <a:latin typeface="+mj-lt"/>
                </a:rPr>
                <a:t>SUD-EST </a:t>
              </a:r>
              <a:endParaRPr lang="fr-FR" sz="1050" dirty="0">
                <a:solidFill>
                  <a:schemeClr val="accent1">
                    <a:lumMod val="60000"/>
                    <a:lumOff val="40000"/>
                  </a:schemeClr>
                </a:solidFill>
                <a:latin typeface="+mj-lt"/>
              </a:endParaRPr>
            </a:p>
          </p:txBody>
        </p:sp>
        <p:sp>
          <p:nvSpPr>
            <p:cNvPr id="120" name="Rectangle 119"/>
            <p:cNvSpPr/>
            <p:nvPr/>
          </p:nvSpPr>
          <p:spPr>
            <a:xfrm>
              <a:off x="4515064" y="3947666"/>
              <a:ext cx="2160000" cy="489359"/>
            </a:xfrm>
            <a:prstGeom prst="rect">
              <a:avLst/>
            </a:prstGeom>
            <a:solidFill>
              <a:schemeClr val="accent1">
                <a:lumMod val="40000"/>
                <a:lumOff val="60000"/>
              </a:schemeClr>
            </a:solidFill>
            <a:ln>
              <a:solidFill>
                <a:schemeClr val="accent2">
                  <a:lumMod val="20000"/>
                  <a:lumOff val="80000"/>
                </a:schemeClr>
              </a:solidFill>
            </a:ln>
          </p:spPr>
          <p:txBody>
            <a:bodyPr wrap="square" lIns="270000" tIns="0" rIns="54000" bIns="0" rtlCol="0" anchor="ctr">
              <a:noAutofit/>
            </a:bodyPr>
            <a:lstStyle/>
            <a:p>
              <a:pPr algn="r"/>
              <a:r>
                <a:rPr lang="fr-FR" sz="1050" b="1" i="1" dirty="0">
                  <a:solidFill>
                    <a:schemeClr val="bg1"/>
                  </a:solidFill>
                  <a:latin typeface="+mj-lt"/>
                </a:rPr>
                <a:t>Mickaël</a:t>
              </a:r>
            </a:p>
            <a:p>
              <a:pPr algn="r"/>
              <a:r>
                <a:rPr lang="fr-FR" sz="1050" b="1" i="1" dirty="0">
                  <a:solidFill>
                    <a:schemeClr val="bg1"/>
                  </a:solidFill>
                  <a:latin typeface="+mj-lt"/>
                </a:rPr>
                <a:t>CERRO</a:t>
              </a:r>
            </a:p>
          </p:txBody>
        </p:sp>
        <p:sp>
          <p:nvSpPr>
            <p:cNvPr id="121" name="Rectangle 120"/>
            <p:cNvSpPr/>
            <p:nvPr/>
          </p:nvSpPr>
          <p:spPr>
            <a:xfrm>
              <a:off x="4900501" y="4481574"/>
              <a:ext cx="1788667" cy="533908"/>
            </a:xfrm>
            <a:prstGeom prst="rect">
              <a:avLst/>
            </a:prstGeom>
          </p:spPr>
          <p:txBody>
            <a:bodyPr wrap="square" lIns="0" tIns="0" rIns="0" bIns="0" rtlCol="0" anchor="ctr">
              <a:noAutofit/>
            </a:bodyPr>
            <a:lstStyle/>
            <a:p>
              <a:pPr algn="r"/>
              <a:r>
                <a:rPr lang="fr-FR" sz="788" dirty="0"/>
                <a:t>mickael.cerro@grdf.fr</a:t>
              </a:r>
            </a:p>
            <a:p>
              <a:pPr algn="r"/>
              <a:r>
                <a:rPr lang="fr-FR" sz="788" dirty="0"/>
                <a:t>06 74 40 16 69 </a:t>
              </a:r>
              <a:endParaRPr lang="fr-FR" sz="600" dirty="0"/>
            </a:p>
          </p:txBody>
        </p:sp>
      </p:grpSp>
      <p:cxnSp>
        <p:nvCxnSpPr>
          <p:cNvPr id="151" name="Connecteur droit 150"/>
          <p:cNvCxnSpPr>
            <a:cxnSpLocks/>
            <a:stCxn id="167" idx="6"/>
          </p:cNvCxnSpPr>
          <p:nvPr/>
        </p:nvCxnSpPr>
        <p:spPr>
          <a:xfrm>
            <a:off x="5745361" y="3393168"/>
            <a:ext cx="938511" cy="78873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Groupe 152"/>
          <p:cNvGrpSpPr/>
          <p:nvPr/>
        </p:nvGrpSpPr>
        <p:grpSpPr>
          <a:xfrm>
            <a:off x="1373326" y="2273210"/>
            <a:ext cx="1621223" cy="1215000"/>
            <a:chOff x="744333" y="1865405"/>
            <a:chExt cx="2161631" cy="1620000"/>
          </a:xfrm>
        </p:grpSpPr>
        <p:sp>
          <p:nvSpPr>
            <p:cNvPr id="158" name="Rectangle 157"/>
            <p:cNvSpPr/>
            <p:nvPr/>
          </p:nvSpPr>
          <p:spPr>
            <a:xfrm>
              <a:off x="745964" y="1865405"/>
              <a:ext cx="2160000" cy="1620000"/>
            </a:xfrm>
            <a:prstGeom prst="rect">
              <a:avLst/>
            </a:prstGeom>
            <a:solidFill>
              <a:schemeClr val="bg1">
                <a:lumMod val="95000"/>
              </a:schemeClr>
            </a:solidFill>
          </p:spPr>
          <p:txBody>
            <a:bodyPr wrap="square" lIns="108000" tIns="108000" rIns="0" bIns="0" rtlCol="0" anchor="t">
              <a:noAutofit/>
            </a:bodyPr>
            <a:lstStyle/>
            <a:p>
              <a:r>
                <a:rPr lang="fr-FR" sz="2100" dirty="0">
                  <a:solidFill>
                    <a:schemeClr val="accent3"/>
                  </a:solidFill>
                  <a:latin typeface="+mj-lt"/>
                </a:rPr>
                <a:t>OUEST</a:t>
              </a:r>
            </a:p>
          </p:txBody>
        </p:sp>
        <p:sp>
          <p:nvSpPr>
            <p:cNvPr id="160" name="Rectangle 159"/>
            <p:cNvSpPr/>
            <p:nvPr/>
          </p:nvSpPr>
          <p:spPr>
            <a:xfrm>
              <a:off x="744333" y="2463656"/>
              <a:ext cx="2160000" cy="489359"/>
            </a:xfrm>
            <a:prstGeom prst="rect">
              <a:avLst/>
            </a:prstGeom>
            <a:solidFill>
              <a:schemeClr val="accent3"/>
            </a:solidFill>
          </p:spPr>
          <p:txBody>
            <a:bodyPr wrap="square" lIns="270000" tIns="0" rIns="54000" bIns="0" rtlCol="0" anchor="ctr">
              <a:noAutofit/>
            </a:bodyPr>
            <a:lstStyle/>
            <a:p>
              <a:pPr algn="r"/>
              <a:r>
                <a:rPr lang="fr-FR" sz="1050" b="1" dirty="0">
                  <a:solidFill>
                    <a:schemeClr val="bg1"/>
                  </a:solidFill>
                  <a:latin typeface="+mj-lt"/>
                </a:rPr>
                <a:t>Fabrice</a:t>
              </a:r>
            </a:p>
            <a:p>
              <a:pPr algn="r"/>
              <a:r>
                <a:rPr lang="fr-FR" sz="1050" b="1" dirty="0">
                  <a:solidFill>
                    <a:schemeClr val="bg1"/>
                  </a:solidFill>
                  <a:latin typeface="+mj-lt"/>
                </a:rPr>
                <a:t>SIMON</a:t>
              </a:r>
            </a:p>
          </p:txBody>
        </p:sp>
        <p:sp>
          <p:nvSpPr>
            <p:cNvPr id="162" name="Rectangle 161"/>
            <p:cNvSpPr/>
            <p:nvPr/>
          </p:nvSpPr>
          <p:spPr>
            <a:xfrm>
              <a:off x="1227369" y="2945525"/>
              <a:ext cx="1620000" cy="533908"/>
            </a:xfrm>
            <a:prstGeom prst="rect">
              <a:avLst/>
            </a:prstGeom>
          </p:spPr>
          <p:txBody>
            <a:bodyPr wrap="square" lIns="0" tIns="0" rIns="0" bIns="0" rtlCol="0" anchor="ctr">
              <a:noAutofit/>
            </a:bodyPr>
            <a:lstStyle/>
            <a:p>
              <a:pPr algn="r"/>
              <a:endParaRPr lang="fr-FR" sz="900" dirty="0"/>
            </a:p>
          </p:txBody>
        </p:sp>
      </p:grpSp>
      <p:grpSp>
        <p:nvGrpSpPr>
          <p:cNvPr id="177" name="Groupe 176"/>
          <p:cNvGrpSpPr/>
          <p:nvPr/>
        </p:nvGrpSpPr>
        <p:grpSpPr>
          <a:xfrm>
            <a:off x="6716462" y="750921"/>
            <a:ext cx="1620000" cy="1292390"/>
            <a:chOff x="723313" y="1865405"/>
            <a:chExt cx="2160000" cy="1723186"/>
          </a:xfrm>
        </p:grpSpPr>
        <p:sp>
          <p:nvSpPr>
            <p:cNvPr id="188" name="Rectangle 187"/>
            <p:cNvSpPr/>
            <p:nvPr/>
          </p:nvSpPr>
          <p:spPr>
            <a:xfrm>
              <a:off x="723313" y="1865405"/>
              <a:ext cx="2160000" cy="1620000"/>
            </a:xfrm>
            <a:prstGeom prst="rect">
              <a:avLst/>
            </a:prstGeom>
            <a:solidFill>
              <a:schemeClr val="bg1">
                <a:lumMod val="95000"/>
              </a:schemeClr>
            </a:solidFill>
          </p:spPr>
          <p:txBody>
            <a:bodyPr wrap="square" lIns="108000" tIns="108000" rIns="0" bIns="0" rtlCol="0" anchor="t">
              <a:noAutofit/>
            </a:bodyPr>
            <a:lstStyle/>
            <a:p>
              <a:pPr algn="r"/>
              <a:r>
                <a:rPr lang="fr-FR" sz="2100" dirty="0">
                  <a:solidFill>
                    <a:schemeClr val="accent4">
                      <a:lumMod val="75000"/>
                    </a:schemeClr>
                  </a:solidFill>
                  <a:latin typeface="+mj-lt"/>
                </a:rPr>
                <a:t>NO</a:t>
              </a:r>
            </a:p>
          </p:txBody>
        </p:sp>
        <p:sp>
          <p:nvSpPr>
            <p:cNvPr id="189" name="Rectangle 188"/>
            <p:cNvSpPr/>
            <p:nvPr/>
          </p:nvSpPr>
          <p:spPr>
            <a:xfrm>
              <a:off x="723313" y="2421148"/>
              <a:ext cx="2160000" cy="489359"/>
            </a:xfrm>
            <a:prstGeom prst="rect">
              <a:avLst/>
            </a:prstGeom>
            <a:solidFill>
              <a:schemeClr val="accent4">
                <a:lumMod val="75000"/>
              </a:schemeClr>
            </a:solidFill>
          </p:spPr>
          <p:txBody>
            <a:bodyPr wrap="square" lIns="270000" tIns="0" rIns="54000" bIns="0" rtlCol="0" anchor="ctr">
              <a:noAutofit/>
            </a:bodyPr>
            <a:lstStyle/>
            <a:p>
              <a:pPr algn="r"/>
              <a:r>
                <a:rPr lang="fr-FR" sz="1050" b="1" dirty="0">
                  <a:solidFill>
                    <a:schemeClr val="bg1"/>
                  </a:solidFill>
                  <a:latin typeface="+mj-lt"/>
                </a:rPr>
                <a:t>Christophe</a:t>
              </a:r>
            </a:p>
            <a:p>
              <a:pPr algn="r"/>
              <a:r>
                <a:rPr lang="fr-FR" sz="1050" b="1" dirty="0">
                  <a:solidFill>
                    <a:schemeClr val="bg1"/>
                  </a:solidFill>
                  <a:latin typeface="+mj-lt"/>
                </a:rPr>
                <a:t>FERNANDES</a:t>
              </a:r>
            </a:p>
          </p:txBody>
        </p:sp>
        <p:sp>
          <p:nvSpPr>
            <p:cNvPr id="190" name="Rectangle 189"/>
            <p:cNvSpPr/>
            <p:nvPr/>
          </p:nvSpPr>
          <p:spPr>
            <a:xfrm>
              <a:off x="1171724" y="2971955"/>
              <a:ext cx="1656184" cy="616636"/>
            </a:xfrm>
            <a:prstGeom prst="rect">
              <a:avLst/>
            </a:prstGeom>
          </p:spPr>
          <p:txBody>
            <a:bodyPr wrap="square" lIns="0" tIns="0" rIns="0" bIns="0" rtlCol="0" anchor="ctr">
              <a:noAutofit/>
            </a:bodyPr>
            <a:lstStyle/>
            <a:p>
              <a:pPr algn="r"/>
              <a:endParaRPr lang="fr-FR" sz="900" dirty="0"/>
            </a:p>
          </p:txBody>
        </p:sp>
      </p:grpSp>
      <p:grpSp>
        <p:nvGrpSpPr>
          <p:cNvPr id="193" name="Groupe 192"/>
          <p:cNvGrpSpPr/>
          <p:nvPr/>
        </p:nvGrpSpPr>
        <p:grpSpPr>
          <a:xfrm>
            <a:off x="1474472" y="3820160"/>
            <a:ext cx="1620000" cy="1215000"/>
            <a:chOff x="723313" y="1865405"/>
            <a:chExt cx="2160000" cy="1620000"/>
          </a:xfrm>
        </p:grpSpPr>
        <p:sp>
          <p:nvSpPr>
            <p:cNvPr id="194" name="Rectangle 193"/>
            <p:cNvSpPr/>
            <p:nvPr/>
          </p:nvSpPr>
          <p:spPr>
            <a:xfrm>
              <a:off x="723313" y="1865405"/>
              <a:ext cx="2160000" cy="1620000"/>
            </a:xfrm>
            <a:prstGeom prst="rect">
              <a:avLst/>
            </a:prstGeom>
            <a:solidFill>
              <a:schemeClr val="bg1">
                <a:lumMod val="95000"/>
              </a:schemeClr>
            </a:solidFill>
          </p:spPr>
          <p:txBody>
            <a:bodyPr wrap="square" lIns="108000" tIns="108000" rIns="0" bIns="0" rtlCol="0" anchor="t">
              <a:noAutofit/>
            </a:bodyPr>
            <a:lstStyle/>
            <a:p>
              <a:r>
                <a:rPr lang="fr-FR" sz="1800" dirty="0">
                  <a:solidFill>
                    <a:srgbClr val="FFC000"/>
                  </a:solidFill>
                  <a:latin typeface="+mj-lt"/>
                </a:rPr>
                <a:t>SUD-OUEST</a:t>
              </a:r>
            </a:p>
          </p:txBody>
        </p:sp>
        <p:sp>
          <p:nvSpPr>
            <p:cNvPr id="195" name="Rectangle 194"/>
            <p:cNvSpPr/>
            <p:nvPr/>
          </p:nvSpPr>
          <p:spPr>
            <a:xfrm>
              <a:off x="723313" y="2463656"/>
              <a:ext cx="2160000" cy="489359"/>
            </a:xfrm>
            <a:prstGeom prst="rect">
              <a:avLst/>
            </a:prstGeom>
            <a:solidFill>
              <a:srgbClr val="FFC000"/>
            </a:solidFill>
          </p:spPr>
          <p:txBody>
            <a:bodyPr wrap="square" lIns="270000" tIns="0" rIns="54000" bIns="0" rtlCol="0" anchor="ctr">
              <a:noAutofit/>
            </a:bodyPr>
            <a:lstStyle/>
            <a:p>
              <a:pPr algn="r"/>
              <a:r>
                <a:rPr lang="fr-FR" sz="1050" b="1" dirty="0">
                  <a:solidFill>
                    <a:schemeClr val="bg1"/>
                  </a:solidFill>
                  <a:latin typeface="+mj-lt"/>
                </a:rPr>
                <a:t>Gilles</a:t>
              </a:r>
            </a:p>
            <a:p>
              <a:pPr algn="r"/>
              <a:r>
                <a:rPr lang="fr-FR" sz="1050" b="1" dirty="0">
                  <a:solidFill>
                    <a:schemeClr val="bg1"/>
                  </a:solidFill>
                  <a:latin typeface="+mj-lt"/>
                </a:rPr>
                <a:t>GONZALEZ</a:t>
              </a:r>
            </a:p>
          </p:txBody>
        </p:sp>
      </p:grpSp>
      <p:sp>
        <p:nvSpPr>
          <p:cNvPr id="109" name="Rectangle 108"/>
          <p:cNvSpPr/>
          <p:nvPr/>
        </p:nvSpPr>
        <p:spPr>
          <a:xfrm>
            <a:off x="1840666" y="4684125"/>
            <a:ext cx="1215000" cy="400431"/>
          </a:xfrm>
          <a:prstGeom prst="rect">
            <a:avLst/>
          </a:prstGeom>
        </p:spPr>
        <p:txBody>
          <a:bodyPr wrap="square" lIns="0" tIns="0" rIns="0" bIns="0" rtlCol="0" anchor="ctr">
            <a:noAutofit/>
          </a:bodyPr>
          <a:lstStyle/>
          <a:p>
            <a:pPr algn="r"/>
            <a:endParaRPr lang="fr-FR" sz="900" dirty="0"/>
          </a:p>
        </p:txBody>
      </p:sp>
      <p:grpSp>
        <p:nvGrpSpPr>
          <p:cNvPr id="113" name="Groupe 112"/>
          <p:cNvGrpSpPr/>
          <p:nvPr/>
        </p:nvGrpSpPr>
        <p:grpSpPr>
          <a:xfrm>
            <a:off x="3745042" y="909359"/>
            <a:ext cx="3781058" cy="1215000"/>
            <a:chOff x="848463" y="2524710"/>
            <a:chExt cx="3136492" cy="1620000"/>
          </a:xfrm>
        </p:grpSpPr>
        <p:sp>
          <p:nvSpPr>
            <p:cNvPr id="116" name="Rectangle 115"/>
            <p:cNvSpPr/>
            <p:nvPr/>
          </p:nvSpPr>
          <p:spPr>
            <a:xfrm>
              <a:off x="848463" y="2524710"/>
              <a:ext cx="3136492" cy="1620000"/>
            </a:xfrm>
            <a:prstGeom prst="rect">
              <a:avLst/>
            </a:prstGeom>
            <a:noFill/>
          </p:spPr>
          <p:txBody>
            <a:bodyPr wrap="square" lIns="108000" tIns="108000" rIns="0" bIns="0" rtlCol="0" anchor="t">
              <a:noAutofit/>
            </a:bodyPr>
            <a:lstStyle/>
            <a:p>
              <a:r>
                <a:rPr lang="fr-FR" sz="1500" b="1" dirty="0">
                  <a:solidFill>
                    <a:srgbClr val="C00000"/>
                  </a:solidFill>
                  <a:latin typeface="+mj-lt"/>
                </a:rPr>
                <a:t>NATIONAL</a:t>
              </a:r>
            </a:p>
          </p:txBody>
        </p:sp>
        <p:sp>
          <p:nvSpPr>
            <p:cNvPr id="117" name="Rectangle 116"/>
            <p:cNvSpPr/>
            <p:nvPr/>
          </p:nvSpPr>
          <p:spPr>
            <a:xfrm>
              <a:off x="1820578" y="2533958"/>
              <a:ext cx="1250670" cy="596197"/>
            </a:xfrm>
            <a:prstGeom prst="rect">
              <a:avLst/>
            </a:prstGeom>
            <a:solidFill>
              <a:srgbClr val="C00000"/>
            </a:solidFill>
          </p:spPr>
          <p:txBody>
            <a:bodyPr wrap="square" lIns="270000" tIns="0" rIns="0" bIns="0" rtlCol="0" anchor="ctr">
              <a:noAutofit/>
            </a:bodyPr>
            <a:lstStyle/>
            <a:p>
              <a:r>
                <a:rPr lang="fr-FR" sz="1050" b="1" dirty="0">
                  <a:solidFill>
                    <a:schemeClr val="bg1"/>
                  </a:solidFill>
                  <a:latin typeface="+mj-lt"/>
                  <a:sym typeface="Wingdings" panose="05000000000000000000" pitchFamily="2" charset="2"/>
                </a:rPr>
                <a:t>Adeline LECOMTE</a:t>
              </a:r>
            </a:p>
            <a:p>
              <a:pPr algn="ctr"/>
              <a:r>
                <a:rPr lang="fr-FR" sz="1050" b="1" dirty="0">
                  <a:solidFill>
                    <a:schemeClr val="bg1"/>
                  </a:solidFill>
                  <a:latin typeface="+mj-lt"/>
                  <a:sym typeface="Wingdings" panose="05000000000000000000" pitchFamily="2" charset="2"/>
                </a:rPr>
                <a:t>06 29 84 08 91</a:t>
              </a:r>
              <a:endParaRPr lang="fr-FR" sz="1050" b="1" dirty="0">
                <a:solidFill>
                  <a:schemeClr val="bg1"/>
                </a:solidFill>
                <a:latin typeface="+mj-lt"/>
              </a:endParaRPr>
            </a:p>
          </p:txBody>
        </p:sp>
      </p:grpSp>
      <p:grpSp>
        <p:nvGrpSpPr>
          <p:cNvPr id="114" name="Groupe 113">
            <a:extLst>
              <a:ext uri="{FF2B5EF4-FFF2-40B4-BE49-F238E27FC236}">
                <a16:creationId xmlns:a16="http://schemas.microsoft.com/office/drawing/2014/main" id="{831E5277-9F09-46EC-91DD-49252DAD1A9E}"/>
              </a:ext>
            </a:extLst>
          </p:cNvPr>
          <p:cNvGrpSpPr/>
          <p:nvPr/>
        </p:nvGrpSpPr>
        <p:grpSpPr>
          <a:xfrm>
            <a:off x="1385901" y="994752"/>
            <a:ext cx="1661185" cy="1215000"/>
            <a:chOff x="723312" y="1865405"/>
            <a:chExt cx="2252454" cy="1620000"/>
          </a:xfrm>
        </p:grpSpPr>
        <p:sp>
          <p:nvSpPr>
            <p:cNvPr id="118" name="Rectangle 117">
              <a:extLst>
                <a:ext uri="{FF2B5EF4-FFF2-40B4-BE49-F238E27FC236}">
                  <a16:creationId xmlns:a16="http://schemas.microsoft.com/office/drawing/2014/main" id="{23EA2622-FD42-475D-914A-FDF299B4381D}"/>
                </a:ext>
              </a:extLst>
            </p:cNvPr>
            <p:cNvSpPr/>
            <p:nvPr/>
          </p:nvSpPr>
          <p:spPr>
            <a:xfrm>
              <a:off x="723312" y="1865405"/>
              <a:ext cx="2252454" cy="1620000"/>
            </a:xfrm>
            <a:prstGeom prst="rect">
              <a:avLst/>
            </a:prstGeom>
            <a:solidFill>
              <a:schemeClr val="bg1">
                <a:lumMod val="95000"/>
              </a:schemeClr>
            </a:solidFill>
          </p:spPr>
          <p:txBody>
            <a:bodyPr wrap="square" lIns="108000" tIns="108000" rIns="0" bIns="0" rtlCol="0" anchor="t">
              <a:noAutofit/>
            </a:bodyPr>
            <a:lstStyle/>
            <a:p>
              <a:r>
                <a:rPr lang="fr-FR" sz="2100" dirty="0">
                  <a:solidFill>
                    <a:srgbClr val="C40056"/>
                  </a:solidFill>
                  <a:latin typeface="Avenir LT Std 65 Medium"/>
                </a:rPr>
                <a:t>IDF</a:t>
              </a:r>
            </a:p>
          </p:txBody>
        </p:sp>
        <p:sp>
          <p:nvSpPr>
            <p:cNvPr id="126" name="Rectangle 125">
              <a:extLst>
                <a:ext uri="{FF2B5EF4-FFF2-40B4-BE49-F238E27FC236}">
                  <a16:creationId xmlns:a16="http://schemas.microsoft.com/office/drawing/2014/main" id="{C868CC92-6EB5-409D-96FE-574C74CBF536}"/>
                </a:ext>
              </a:extLst>
            </p:cNvPr>
            <p:cNvSpPr/>
            <p:nvPr/>
          </p:nvSpPr>
          <p:spPr>
            <a:xfrm>
              <a:off x="723313" y="2418812"/>
              <a:ext cx="2160000" cy="489359"/>
            </a:xfrm>
            <a:prstGeom prst="rect">
              <a:avLst/>
            </a:prstGeom>
            <a:solidFill>
              <a:srgbClr val="C40056"/>
            </a:solidFill>
          </p:spPr>
          <p:txBody>
            <a:bodyPr wrap="square" lIns="270000" tIns="0" rIns="54000" bIns="0" rtlCol="0" anchor="ctr">
              <a:noAutofit/>
            </a:bodyPr>
            <a:lstStyle/>
            <a:p>
              <a:pPr algn="r"/>
              <a:r>
                <a:rPr lang="fr-FR" sz="1050" b="1" dirty="0">
                  <a:solidFill>
                    <a:srgbClr val="FFFFFF"/>
                  </a:solidFill>
                  <a:latin typeface="Avenir LT Std 65 Medium"/>
                </a:rPr>
                <a:t>Laurent </a:t>
              </a:r>
            </a:p>
            <a:p>
              <a:pPr algn="r"/>
              <a:r>
                <a:rPr lang="fr-FR" sz="1050" b="1" dirty="0">
                  <a:solidFill>
                    <a:srgbClr val="FFFFFF"/>
                  </a:solidFill>
                  <a:latin typeface="Avenir LT Std 65 Medium"/>
                </a:rPr>
                <a:t>PAUTY</a:t>
              </a:r>
            </a:p>
          </p:txBody>
        </p:sp>
        <p:sp>
          <p:nvSpPr>
            <p:cNvPr id="131" name="Rectangle 130">
              <a:extLst>
                <a:ext uri="{FF2B5EF4-FFF2-40B4-BE49-F238E27FC236}">
                  <a16:creationId xmlns:a16="http://schemas.microsoft.com/office/drawing/2014/main" id="{72013F12-AC29-4A51-A6DC-AACE7A1B786C}"/>
                </a:ext>
              </a:extLst>
            </p:cNvPr>
            <p:cNvSpPr/>
            <p:nvPr/>
          </p:nvSpPr>
          <p:spPr>
            <a:xfrm>
              <a:off x="1214082" y="2941630"/>
              <a:ext cx="1687696" cy="533908"/>
            </a:xfrm>
            <a:prstGeom prst="rect">
              <a:avLst/>
            </a:prstGeom>
          </p:spPr>
          <p:txBody>
            <a:bodyPr wrap="square" lIns="0" tIns="0" rIns="0" bIns="0" rtlCol="0" anchor="ctr">
              <a:noAutofit/>
            </a:bodyPr>
            <a:lstStyle/>
            <a:p>
              <a:pPr algn="r"/>
              <a:r>
                <a:rPr lang="fr-FR" sz="788" dirty="0">
                  <a:solidFill>
                    <a:prstClr val="black"/>
                  </a:solidFill>
                </a:rPr>
                <a:t>laurent.pauty@grdf.fr</a:t>
              </a:r>
            </a:p>
            <a:p>
              <a:pPr algn="r"/>
              <a:r>
                <a:rPr lang="fr-FR" sz="825" dirty="0">
                  <a:solidFill>
                    <a:prstClr val="black"/>
                  </a:solidFill>
                </a:rPr>
                <a:t>06 </a:t>
              </a:r>
              <a:r>
                <a:rPr lang="fr-FR" sz="825" dirty="0"/>
                <a:t>68 93 25 69</a:t>
              </a:r>
              <a:endParaRPr lang="fr-FR" sz="825" dirty="0">
                <a:solidFill>
                  <a:srgbClr val="9796A3"/>
                </a:solidFill>
              </a:endParaRPr>
            </a:p>
          </p:txBody>
        </p:sp>
      </p:grpSp>
      <p:pic>
        <p:nvPicPr>
          <p:cNvPr id="135" name="Image 134">
            <a:extLst>
              <a:ext uri="{FF2B5EF4-FFF2-40B4-BE49-F238E27FC236}">
                <a16:creationId xmlns:a16="http://schemas.microsoft.com/office/drawing/2014/main" id="{B92C4382-053D-401D-A411-E691C7F43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570" y="1405231"/>
            <a:ext cx="571415" cy="762698"/>
          </a:xfrm>
          <a:prstGeom prst="rect">
            <a:avLst/>
          </a:prstGeom>
        </p:spPr>
      </p:pic>
      <p:sp>
        <p:nvSpPr>
          <p:cNvPr id="52" name="ZoneTexte 51">
            <a:extLst>
              <a:ext uri="{FF2B5EF4-FFF2-40B4-BE49-F238E27FC236}">
                <a16:creationId xmlns:a16="http://schemas.microsoft.com/office/drawing/2014/main" id="{B026F23B-D69A-411A-8305-E2C9C7EE7FB6}"/>
              </a:ext>
            </a:extLst>
          </p:cNvPr>
          <p:cNvSpPr txBox="1"/>
          <p:nvPr/>
        </p:nvSpPr>
        <p:spPr>
          <a:xfrm>
            <a:off x="1886402" y="3145533"/>
            <a:ext cx="1195688" cy="334835"/>
          </a:xfrm>
          <a:prstGeom prst="rect">
            <a:avLst/>
          </a:prstGeom>
          <a:noFill/>
        </p:spPr>
        <p:txBody>
          <a:bodyPr wrap="square" rtlCol="0">
            <a:spAutoFit/>
          </a:bodyPr>
          <a:lstStyle/>
          <a:p>
            <a:pPr algn="r"/>
            <a:r>
              <a:rPr lang="fr-FR" sz="788" dirty="0"/>
              <a:t>fabrice.simon@grdf.fr</a:t>
            </a:r>
          </a:p>
          <a:p>
            <a:pPr algn="r"/>
            <a:r>
              <a:rPr lang="fr-FR" sz="788" dirty="0"/>
              <a:t>06 66 94 16 13</a:t>
            </a:r>
          </a:p>
        </p:txBody>
      </p:sp>
      <p:sp>
        <p:nvSpPr>
          <p:cNvPr id="137" name="ZoneTexte 136">
            <a:extLst>
              <a:ext uri="{FF2B5EF4-FFF2-40B4-BE49-F238E27FC236}">
                <a16:creationId xmlns:a16="http://schemas.microsoft.com/office/drawing/2014/main" id="{DA9301CC-556A-4F98-BBD8-049317CF0F8C}"/>
              </a:ext>
            </a:extLst>
          </p:cNvPr>
          <p:cNvSpPr txBox="1"/>
          <p:nvPr/>
        </p:nvSpPr>
        <p:spPr>
          <a:xfrm>
            <a:off x="6884495" y="3080892"/>
            <a:ext cx="1447988" cy="461793"/>
          </a:xfrm>
          <a:prstGeom prst="rect">
            <a:avLst/>
          </a:prstGeom>
          <a:noFill/>
        </p:spPr>
        <p:txBody>
          <a:bodyPr wrap="square" rtlCol="0">
            <a:spAutoFit/>
          </a:bodyPr>
          <a:lstStyle/>
          <a:p>
            <a:pPr algn="r"/>
            <a:r>
              <a:rPr lang="fr-FR" sz="788" dirty="0"/>
              <a:t>pascal.maugenre@grdf.fr</a:t>
            </a:r>
          </a:p>
          <a:p>
            <a:pPr algn="r"/>
            <a:r>
              <a:rPr lang="fr-FR" sz="825" dirty="0"/>
              <a:t>06.07.29.47.38</a:t>
            </a:r>
            <a:br>
              <a:rPr lang="fr-FR" sz="1050" dirty="0"/>
            </a:br>
            <a:endParaRPr lang="fr-FR" sz="788" dirty="0"/>
          </a:p>
        </p:txBody>
      </p:sp>
      <p:sp>
        <p:nvSpPr>
          <p:cNvPr id="53" name="Rectangle 52">
            <a:extLst>
              <a:ext uri="{FF2B5EF4-FFF2-40B4-BE49-F238E27FC236}">
                <a16:creationId xmlns:a16="http://schemas.microsoft.com/office/drawing/2014/main" id="{F4DDEA1D-15DF-4FC2-8000-4D362B81C3F6}"/>
              </a:ext>
            </a:extLst>
          </p:cNvPr>
          <p:cNvSpPr/>
          <p:nvPr/>
        </p:nvSpPr>
        <p:spPr>
          <a:xfrm>
            <a:off x="6683438" y="1586006"/>
            <a:ext cx="1680268" cy="369332"/>
          </a:xfrm>
          <a:prstGeom prst="rect">
            <a:avLst/>
          </a:prstGeom>
        </p:spPr>
        <p:txBody>
          <a:bodyPr wrap="none">
            <a:spAutoFit/>
          </a:bodyPr>
          <a:lstStyle/>
          <a:p>
            <a:pPr algn="r"/>
            <a:r>
              <a:rPr lang="fr-FR" sz="900" dirty="0"/>
              <a:t>christophe.fernandes@grdf.fr</a:t>
            </a:r>
          </a:p>
          <a:p>
            <a:pPr algn="r"/>
            <a:r>
              <a:rPr lang="fr-FR" sz="900" dirty="0"/>
              <a:t>07 61 87 27 86</a:t>
            </a:r>
          </a:p>
        </p:txBody>
      </p:sp>
      <p:sp>
        <p:nvSpPr>
          <p:cNvPr id="138" name="Rectangle 137">
            <a:extLst>
              <a:ext uri="{FF2B5EF4-FFF2-40B4-BE49-F238E27FC236}">
                <a16:creationId xmlns:a16="http://schemas.microsoft.com/office/drawing/2014/main" id="{F7EB676E-DF00-414D-BB36-8187BCBAEBF9}"/>
              </a:ext>
            </a:extLst>
          </p:cNvPr>
          <p:cNvSpPr/>
          <p:nvPr/>
        </p:nvSpPr>
        <p:spPr>
          <a:xfrm>
            <a:off x="1845490" y="4656140"/>
            <a:ext cx="1266693" cy="346249"/>
          </a:xfrm>
          <a:prstGeom prst="rect">
            <a:avLst/>
          </a:prstGeom>
        </p:spPr>
        <p:txBody>
          <a:bodyPr wrap="none">
            <a:spAutoFit/>
          </a:bodyPr>
          <a:lstStyle/>
          <a:p>
            <a:pPr algn="r"/>
            <a:r>
              <a:rPr lang="fr-FR" sz="825" dirty="0"/>
              <a:t>gilles</a:t>
            </a:r>
            <a:r>
              <a:rPr lang="fr-FR" sz="788" dirty="0"/>
              <a:t>.</a:t>
            </a:r>
            <a:r>
              <a:rPr lang="fr-FR" sz="825" dirty="0"/>
              <a:t>gonzalez@grdf.fr</a:t>
            </a:r>
          </a:p>
          <a:p>
            <a:pPr algn="r"/>
            <a:r>
              <a:rPr lang="fr-FR" sz="825" dirty="0"/>
              <a:t>07 61 87 27 86</a:t>
            </a:r>
          </a:p>
        </p:txBody>
      </p:sp>
      <p:pic>
        <p:nvPicPr>
          <p:cNvPr id="2" name="Image 1">
            <a:extLst>
              <a:ext uri="{FF2B5EF4-FFF2-40B4-BE49-F238E27FC236}">
                <a16:creationId xmlns:a16="http://schemas.microsoft.com/office/drawing/2014/main" id="{6F4012F0-4840-497A-B8CB-216D4F28BD06}"/>
              </a:ext>
            </a:extLst>
          </p:cNvPr>
          <p:cNvPicPr>
            <a:picLocks noChangeAspect="1"/>
          </p:cNvPicPr>
          <p:nvPr/>
        </p:nvPicPr>
        <p:blipFill>
          <a:blip r:embed="rId4"/>
          <a:stretch>
            <a:fillRect/>
          </a:stretch>
        </p:blipFill>
        <p:spPr>
          <a:xfrm>
            <a:off x="6695767" y="2218580"/>
            <a:ext cx="752214" cy="851729"/>
          </a:xfrm>
          <a:prstGeom prst="rect">
            <a:avLst/>
          </a:prstGeom>
        </p:spPr>
      </p:pic>
      <p:pic>
        <p:nvPicPr>
          <p:cNvPr id="4" name="Image 3">
            <a:extLst>
              <a:ext uri="{FF2B5EF4-FFF2-40B4-BE49-F238E27FC236}">
                <a16:creationId xmlns:a16="http://schemas.microsoft.com/office/drawing/2014/main" id="{FC82F3F3-A73F-4B5B-B88C-A783178A7D25}"/>
              </a:ext>
            </a:extLst>
          </p:cNvPr>
          <p:cNvPicPr>
            <a:picLocks noChangeAspect="1"/>
          </p:cNvPicPr>
          <p:nvPr/>
        </p:nvPicPr>
        <p:blipFill>
          <a:blip r:embed="rId5"/>
          <a:stretch>
            <a:fillRect/>
          </a:stretch>
        </p:blipFill>
        <p:spPr>
          <a:xfrm>
            <a:off x="6720011" y="739786"/>
            <a:ext cx="657753" cy="851729"/>
          </a:xfrm>
          <a:prstGeom prst="rect">
            <a:avLst/>
          </a:prstGeom>
        </p:spPr>
      </p:pic>
      <p:pic>
        <p:nvPicPr>
          <p:cNvPr id="49" name="Image 48">
            <a:extLst>
              <a:ext uri="{FF2B5EF4-FFF2-40B4-BE49-F238E27FC236}">
                <a16:creationId xmlns:a16="http://schemas.microsoft.com/office/drawing/2014/main" id="{5F2B476A-A3B1-44B0-BE7D-0CD4C605EF0C}"/>
              </a:ext>
            </a:extLst>
          </p:cNvPr>
          <p:cNvPicPr>
            <a:picLocks noChangeAspect="1"/>
          </p:cNvPicPr>
          <p:nvPr/>
        </p:nvPicPr>
        <p:blipFill>
          <a:blip r:embed="rId6"/>
          <a:stretch>
            <a:fillRect/>
          </a:stretch>
        </p:blipFill>
        <p:spPr>
          <a:xfrm>
            <a:off x="1285938" y="2738703"/>
            <a:ext cx="688965" cy="693091"/>
          </a:xfrm>
          <a:prstGeom prst="rect">
            <a:avLst/>
          </a:prstGeom>
        </p:spPr>
      </p:pic>
      <p:pic>
        <p:nvPicPr>
          <p:cNvPr id="50" name="Image 49">
            <a:extLst>
              <a:ext uri="{FF2B5EF4-FFF2-40B4-BE49-F238E27FC236}">
                <a16:creationId xmlns:a16="http://schemas.microsoft.com/office/drawing/2014/main" id="{7333763F-E8F5-4D2D-B147-29CAE8E473F8}"/>
              </a:ext>
            </a:extLst>
          </p:cNvPr>
          <p:cNvPicPr>
            <a:picLocks noChangeAspect="1"/>
          </p:cNvPicPr>
          <p:nvPr/>
        </p:nvPicPr>
        <p:blipFill>
          <a:blip r:embed="rId7"/>
          <a:stretch>
            <a:fillRect/>
          </a:stretch>
        </p:blipFill>
        <p:spPr>
          <a:xfrm>
            <a:off x="6700382" y="4023208"/>
            <a:ext cx="666777" cy="780221"/>
          </a:xfrm>
          <a:prstGeom prst="rect">
            <a:avLst/>
          </a:prstGeom>
        </p:spPr>
      </p:pic>
      <p:pic>
        <p:nvPicPr>
          <p:cNvPr id="51" name="Image 50">
            <a:extLst>
              <a:ext uri="{FF2B5EF4-FFF2-40B4-BE49-F238E27FC236}">
                <a16:creationId xmlns:a16="http://schemas.microsoft.com/office/drawing/2014/main" id="{D5C632CD-6C2A-4944-AB36-0AB083B2AF83}"/>
              </a:ext>
            </a:extLst>
          </p:cNvPr>
          <p:cNvPicPr>
            <a:picLocks noChangeAspect="1"/>
          </p:cNvPicPr>
          <p:nvPr/>
        </p:nvPicPr>
        <p:blipFill rotWithShape="1">
          <a:blip r:embed="rId8"/>
          <a:srcRect t="3924"/>
          <a:stretch/>
        </p:blipFill>
        <p:spPr>
          <a:xfrm>
            <a:off x="1220543" y="4268848"/>
            <a:ext cx="690265" cy="850539"/>
          </a:xfrm>
          <a:prstGeom prst="rect">
            <a:avLst/>
          </a:prstGeom>
        </p:spPr>
      </p:pic>
    </p:spTree>
    <p:extLst>
      <p:ext uri="{BB962C8B-B14F-4D97-AF65-F5344CB8AC3E}">
        <p14:creationId xmlns:p14="http://schemas.microsoft.com/office/powerpoint/2010/main" val="2458019353"/>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C3D038-AE84-5F45-94BB-ECF9EB86AD1C}"/>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1" name="Image 10">
            <a:extLst>
              <a:ext uri="{FF2B5EF4-FFF2-40B4-BE49-F238E27FC236}">
                <a16:creationId xmlns:a16="http://schemas.microsoft.com/office/drawing/2014/main" id="{82E59138-F8BB-0D4D-B9BB-09467010A212}"/>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1585226" y="1056156"/>
            <a:ext cx="6008816" cy="3428422"/>
          </a:xfrm>
          <a:prstGeom prst="rect">
            <a:avLst/>
          </a:prstGeom>
        </p:spPr>
      </p:pic>
      <p:sp>
        <p:nvSpPr>
          <p:cNvPr id="2" name="Espace réservé du numéro de diapositive 1">
            <a:extLst>
              <a:ext uri="{FF2B5EF4-FFF2-40B4-BE49-F238E27FC236}">
                <a16:creationId xmlns:a16="http://schemas.microsoft.com/office/drawing/2014/main" id="{EF3475F3-90F1-F244-B06B-BE51E1A41F2E}"/>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1" i="0" u="none" strike="noStrike" kern="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fr-FR" sz="1200" b="1" i="0" u="none" strike="noStrike" kern="0" cap="none" spc="0" normalizeH="0" baseline="0" noProof="0">
              <a:ln>
                <a:noFill/>
              </a:ln>
              <a:solidFill>
                <a:srgbClr val="FFFFFF"/>
              </a:solidFill>
              <a:effectLst/>
              <a:uLnTx/>
              <a:uFillTx/>
              <a:latin typeface="Barlow"/>
              <a:sym typeface="Barlow"/>
            </a:endParaRPr>
          </a:p>
        </p:txBody>
      </p:sp>
      <p:sp>
        <p:nvSpPr>
          <p:cNvPr id="5" name="Ellipse 4">
            <a:extLst>
              <a:ext uri="{FF2B5EF4-FFF2-40B4-BE49-F238E27FC236}">
                <a16:creationId xmlns:a16="http://schemas.microsoft.com/office/drawing/2014/main" id="{15FE25D6-8DBE-A945-85EE-3C1DEBA4686E}"/>
              </a:ext>
            </a:extLst>
          </p:cNvPr>
          <p:cNvSpPr/>
          <p:nvPr/>
        </p:nvSpPr>
        <p:spPr>
          <a:xfrm>
            <a:off x="1879918" y="4046479"/>
            <a:ext cx="1056705" cy="1056705"/>
          </a:xfrm>
          <a:prstGeom prst="ellipse">
            <a:avLst/>
          </a:prstGeom>
          <a:solidFill>
            <a:srgbClr val="6A8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Image 5">
            <a:extLst>
              <a:ext uri="{FF2B5EF4-FFF2-40B4-BE49-F238E27FC236}">
                <a16:creationId xmlns:a16="http://schemas.microsoft.com/office/drawing/2014/main" id="{09D0F6A6-8CDC-0947-9D7A-8A9F090072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5454" y="4188644"/>
            <a:ext cx="841838" cy="754374"/>
          </a:xfrm>
          <a:prstGeom prst="rect">
            <a:avLst/>
          </a:prstGeom>
        </p:spPr>
      </p:pic>
      <p:sp>
        <p:nvSpPr>
          <p:cNvPr id="7" name="Ellipse 6">
            <a:extLst>
              <a:ext uri="{FF2B5EF4-FFF2-40B4-BE49-F238E27FC236}">
                <a16:creationId xmlns:a16="http://schemas.microsoft.com/office/drawing/2014/main" id="{C27CBE4F-D82D-7D4C-9AE5-629F0E4DA47C}"/>
              </a:ext>
            </a:extLst>
          </p:cNvPr>
          <p:cNvSpPr/>
          <p:nvPr/>
        </p:nvSpPr>
        <p:spPr>
          <a:xfrm>
            <a:off x="4761195" y="1381065"/>
            <a:ext cx="2560311" cy="2560311"/>
          </a:xfrm>
          <a:prstGeom prst="ellipse">
            <a:avLst/>
          </a:prstGeom>
          <a:solidFill>
            <a:srgbClr val="6A88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800" b="0" i="0" u="none" strike="noStrike" kern="0" cap="none" spc="0" normalizeH="0" baseline="0" noProof="0" dirty="0">
              <a:ln>
                <a:noFill/>
              </a:ln>
              <a:solidFill>
                <a:srgbClr val="FFFFFF"/>
              </a:solidFill>
              <a:effectLst/>
              <a:uLnTx/>
              <a:uFillTx/>
              <a:latin typeface="Fira Sans Medium" panose="020B0503050000020004" pitchFamily="34" charset="0"/>
              <a:ea typeface="+mn-ea"/>
              <a:cs typeface="+mn-cs"/>
              <a:sym typeface="Arial"/>
            </a:endParaRPr>
          </a:p>
        </p:txBody>
      </p:sp>
      <p:sp>
        <p:nvSpPr>
          <p:cNvPr id="8" name="ZoneTexte 7">
            <a:extLst>
              <a:ext uri="{FF2B5EF4-FFF2-40B4-BE49-F238E27FC236}">
                <a16:creationId xmlns:a16="http://schemas.microsoft.com/office/drawing/2014/main" id="{E88DD859-3C04-4E45-B498-E048E21C3920}"/>
              </a:ext>
            </a:extLst>
          </p:cNvPr>
          <p:cNvSpPr txBox="1"/>
          <p:nvPr/>
        </p:nvSpPr>
        <p:spPr>
          <a:xfrm>
            <a:off x="1509311" y="197958"/>
            <a:ext cx="71683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C40056"/>
                </a:solidFill>
                <a:effectLst/>
                <a:uLnTx/>
                <a:uFillTx/>
                <a:latin typeface="Fira Sans Medium" panose="020B0503050000020004" pitchFamily="34" charset="0"/>
                <a:cs typeface="Arial"/>
                <a:sym typeface="Arial"/>
              </a:rPr>
              <a:t>WEBINAR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Fira Sans Medium" panose="020B0503050000020004" pitchFamily="34" charset="0"/>
                <a:cs typeface="Arial"/>
                <a:sym typeface="Arial"/>
              </a:rPr>
              <a:t>RÉSEAU DES OGEC &amp; ÉTABLISSEMENTS PRIVÉS CATHOLIQUES</a:t>
            </a:r>
          </a:p>
        </p:txBody>
      </p:sp>
      <p:sp>
        <p:nvSpPr>
          <p:cNvPr id="9" name="Ellipse 8">
            <a:extLst>
              <a:ext uri="{FF2B5EF4-FFF2-40B4-BE49-F238E27FC236}">
                <a16:creationId xmlns:a16="http://schemas.microsoft.com/office/drawing/2014/main" id="{6B804921-C2B5-1D40-A5D9-53EF489F82CE}"/>
              </a:ext>
            </a:extLst>
          </p:cNvPr>
          <p:cNvSpPr/>
          <p:nvPr/>
        </p:nvSpPr>
        <p:spPr>
          <a:xfrm>
            <a:off x="1405283" y="883306"/>
            <a:ext cx="611701" cy="611701"/>
          </a:xfrm>
          <a:prstGeom prst="ellipse">
            <a:avLst/>
          </a:prstGeom>
          <a:solidFill>
            <a:srgbClr val="6A88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2" name="Connecteur droit 11">
            <a:extLst>
              <a:ext uri="{FF2B5EF4-FFF2-40B4-BE49-F238E27FC236}">
                <a16:creationId xmlns:a16="http://schemas.microsoft.com/office/drawing/2014/main" id="{81976144-5CBF-954F-980B-3B7E92BD14CC}"/>
              </a:ext>
            </a:extLst>
          </p:cNvPr>
          <p:cNvCxnSpPr/>
          <p:nvPr/>
        </p:nvCxnSpPr>
        <p:spPr>
          <a:xfrm>
            <a:off x="1334818" y="2543499"/>
            <a:ext cx="0" cy="4414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D055C-6145-F246-927A-22B7722692A2}"/>
              </a:ext>
            </a:extLst>
          </p:cNvPr>
          <p:cNvCxnSpPr/>
          <p:nvPr/>
        </p:nvCxnSpPr>
        <p:spPr>
          <a:xfrm>
            <a:off x="7824959" y="2543499"/>
            <a:ext cx="0" cy="4414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C49A994-0D5F-B34A-87C2-CB37A9F97071}"/>
              </a:ext>
            </a:extLst>
          </p:cNvPr>
          <p:cNvSpPr/>
          <p:nvPr/>
        </p:nvSpPr>
        <p:spPr>
          <a:xfrm>
            <a:off x="-1" y="0"/>
            <a:ext cx="178433"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3DEA92AB-62E8-D147-A283-B9562D451AE9}"/>
              </a:ext>
            </a:extLst>
          </p:cNvPr>
          <p:cNvSpPr/>
          <p:nvPr/>
        </p:nvSpPr>
        <p:spPr>
          <a:xfrm rot="5400000">
            <a:off x="1379110" y="-1366771"/>
            <a:ext cx="182457"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8119CEF2-79DA-D141-B3A2-B37E6A3EAFCA}"/>
              </a:ext>
            </a:extLst>
          </p:cNvPr>
          <p:cNvSpPr/>
          <p:nvPr/>
        </p:nvSpPr>
        <p:spPr>
          <a:xfrm rot="5400000">
            <a:off x="7596877" y="3594272"/>
            <a:ext cx="182457"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a:extLst>
              <a:ext uri="{FF2B5EF4-FFF2-40B4-BE49-F238E27FC236}">
                <a16:creationId xmlns:a16="http://schemas.microsoft.com/office/drawing/2014/main" id="{2934FF25-40CF-E249-9DFA-69A229A6AD07}"/>
              </a:ext>
            </a:extLst>
          </p:cNvPr>
          <p:cNvSpPr/>
          <p:nvPr/>
        </p:nvSpPr>
        <p:spPr>
          <a:xfrm>
            <a:off x="8969778" y="2210950"/>
            <a:ext cx="178433"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ZoneTexte 2">
            <a:extLst>
              <a:ext uri="{FF2B5EF4-FFF2-40B4-BE49-F238E27FC236}">
                <a16:creationId xmlns:a16="http://schemas.microsoft.com/office/drawing/2014/main" id="{B22EFA02-4BE3-F04C-9AF0-2B23A1998AC9}"/>
              </a:ext>
            </a:extLst>
          </p:cNvPr>
          <p:cNvSpPr txBox="1"/>
          <p:nvPr/>
        </p:nvSpPr>
        <p:spPr>
          <a:xfrm>
            <a:off x="4785640" y="2063918"/>
            <a:ext cx="251141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FFFFFF"/>
                </a:solidFill>
                <a:effectLst/>
                <a:uLnTx/>
                <a:uFillTx/>
                <a:latin typeface="Fira Sans Medium" panose="020B0503050000020004" pitchFamily="34" charset="0"/>
                <a:cs typeface="Arial"/>
                <a:sym typeface="Arial"/>
              </a:rPr>
              <a:t>Merci pour votre </a:t>
            </a:r>
            <a:r>
              <a:rPr kumimoji="0" lang="fr-FR" sz="2000" b="0" i="0" u="none" strike="noStrike" kern="0" cap="none" spc="0" normalizeH="0" baseline="0" noProof="0" dirty="0" err="1">
                <a:ln>
                  <a:noFill/>
                </a:ln>
                <a:solidFill>
                  <a:srgbClr val="FFFFFF"/>
                </a:solidFill>
                <a:effectLst/>
                <a:uLnTx/>
                <a:uFillTx/>
                <a:latin typeface="Fira Sans Medium" panose="020B0503050000020004" pitchFamily="34" charset="0"/>
                <a:cs typeface="Arial"/>
                <a:sym typeface="Arial"/>
              </a:rPr>
              <a:t>attentio</a:t>
            </a:r>
            <a:r>
              <a:rPr lang="fr-FR" sz="2000" dirty="0">
                <a:solidFill>
                  <a:srgbClr val="FFFFFF"/>
                </a:solidFill>
                <a:latin typeface="Fira Sans Medium" panose="020B0503050000020004" pitchFamily="34" charset="0"/>
              </a:rPr>
              <a:t>n et votre engagement</a:t>
            </a:r>
            <a:endParaRPr kumimoji="0" lang="fr-FR" sz="2000" b="0" i="0" u="none" strike="noStrike" kern="0" cap="none" spc="0" normalizeH="0" baseline="0" noProof="0" dirty="0">
              <a:ln>
                <a:noFill/>
              </a:ln>
              <a:solidFill>
                <a:srgbClr val="FFFFFF"/>
              </a:solidFill>
              <a:effectLst/>
              <a:uLnTx/>
              <a:uFillTx/>
              <a:latin typeface="Fira Sans Medium" panose="020B0503050000020004" pitchFamily="34" charset="0"/>
              <a:cs typeface="Arial"/>
              <a:sym typeface="Arial"/>
            </a:endParaRPr>
          </a:p>
        </p:txBody>
      </p:sp>
      <p:sp>
        <p:nvSpPr>
          <p:cNvPr id="4" name="ZoneTexte 3">
            <a:extLst>
              <a:ext uri="{FF2B5EF4-FFF2-40B4-BE49-F238E27FC236}">
                <a16:creationId xmlns:a16="http://schemas.microsoft.com/office/drawing/2014/main" id="{6852695D-4BCD-48DE-B487-CBA36AFE29CC}"/>
              </a:ext>
            </a:extLst>
          </p:cNvPr>
          <p:cNvSpPr txBox="1"/>
          <p:nvPr/>
        </p:nvSpPr>
        <p:spPr>
          <a:xfrm>
            <a:off x="4469147" y="4541907"/>
            <a:ext cx="5378797" cy="307777"/>
          </a:xfrm>
          <a:prstGeom prst="rect">
            <a:avLst/>
          </a:prstGeom>
          <a:noFill/>
        </p:spPr>
        <p:txBody>
          <a:bodyPr wrap="square" rtlCol="0">
            <a:spAutoFit/>
          </a:bodyPr>
          <a:lstStyle/>
          <a:p>
            <a:r>
              <a:rPr lang="fr-FR" b="1" dirty="0">
                <a:solidFill>
                  <a:srgbClr val="C40056"/>
                </a:solidFill>
              </a:rPr>
              <a:t>Contact : s-pouverreau@fnogec.org</a:t>
            </a:r>
            <a:endParaRPr lang="en-US" b="1" dirty="0">
              <a:solidFill>
                <a:srgbClr val="C40056"/>
              </a:solidFill>
            </a:endParaRPr>
          </a:p>
        </p:txBody>
      </p:sp>
    </p:spTree>
    <p:extLst>
      <p:ext uri="{BB962C8B-B14F-4D97-AF65-F5344CB8AC3E}">
        <p14:creationId xmlns:p14="http://schemas.microsoft.com/office/powerpoint/2010/main" val="312947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31788B7-FAEB-4320-8269-433C99B67143}"/>
              </a:ext>
            </a:extLst>
          </p:cNvPr>
          <p:cNvSpPr>
            <a:spLocks noGrp="1"/>
          </p:cNvSpPr>
          <p:nvPr>
            <p:ph type="title"/>
          </p:nvPr>
        </p:nvSpPr>
        <p:spPr/>
        <p:txBody>
          <a:bodyPr/>
          <a:lstStyle/>
          <a:p>
            <a:r>
              <a:rPr lang="fr-FR"/>
              <a:t>PLAN</a:t>
            </a:r>
          </a:p>
        </p:txBody>
      </p:sp>
      <p:sp>
        <p:nvSpPr>
          <p:cNvPr id="8" name="Espace réservé du texte 7">
            <a:extLst>
              <a:ext uri="{FF2B5EF4-FFF2-40B4-BE49-F238E27FC236}">
                <a16:creationId xmlns:a16="http://schemas.microsoft.com/office/drawing/2014/main" id="{2B7C01AE-ABAE-4B0C-8594-D1412140C12A}"/>
              </a:ext>
            </a:extLst>
          </p:cNvPr>
          <p:cNvSpPr>
            <a:spLocks noGrp="1"/>
          </p:cNvSpPr>
          <p:nvPr>
            <p:ph type="body" idx="1"/>
          </p:nvPr>
        </p:nvSpPr>
        <p:spPr>
          <a:xfrm>
            <a:off x="1556330" y="1349141"/>
            <a:ext cx="7194069" cy="2938500"/>
          </a:xfrm>
        </p:spPr>
        <p:txBody>
          <a:bodyPr/>
          <a:lstStyle/>
          <a:p>
            <a:pPr marL="520700" indent="-457200">
              <a:buClr>
                <a:srgbClr val="C40056"/>
              </a:buClr>
              <a:buFont typeface="+mj-lt"/>
              <a:buAutoNum type="arabicPeriod"/>
            </a:pPr>
            <a:r>
              <a:rPr lang="fr-FR" sz="2400" dirty="0"/>
              <a:t>Rôle et présentation de GRDF</a:t>
            </a:r>
          </a:p>
          <a:p>
            <a:pPr marL="520700" indent="-457200">
              <a:buClr>
                <a:srgbClr val="C40056"/>
              </a:buClr>
              <a:buFont typeface="+mj-lt"/>
              <a:buAutoNum type="arabicPeriod"/>
            </a:pPr>
            <a:r>
              <a:rPr lang="fr-FR" sz="2400" dirty="0"/>
              <a:t>Décryptage du Décret Eco Energie Tertiaire</a:t>
            </a:r>
          </a:p>
          <a:p>
            <a:pPr marL="520700" indent="-457200">
              <a:buClr>
                <a:srgbClr val="C40056"/>
              </a:buClr>
              <a:buFont typeface="+mj-lt"/>
              <a:buAutoNum type="arabicPeriod"/>
            </a:pPr>
            <a:r>
              <a:rPr lang="fr-FR" sz="2400" dirty="0"/>
              <a:t>Déclaration de données sur OPERAT</a:t>
            </a:r>
          </a:p>
          <a:p>
            <a:pPr marL="520700" indent="-457200">
              <a:buClr>
                <a:srgbClr val="C40056"/>
              </a:buClr>
              <a:buFont typeface="+mj-lt"/>
              <a:buAutoNum type="arabicPeriod"/>
            </a:pPr>
            <a:r>
              <a:rPr lang="fr-FR" sz="2400" dirty="0"/>
              <a:t>Interlocuteurs GRDF</a:t>
            </a:r>
          </a:p>
          <a:p>
            <a:endParaRPr lang="fr-FR" sz="2400" dirty="0"/>
          </a:p>
        </p:txBody>
      </p:sp>
      <p:sp>
        <p:nvSpPr>
          <p:cNvPr id="2" name="Espace réservé du numéro de diapositive 1">
            <a:extLst>
              <a:ext uri="{FF2B5EF4-FFF2-40B4-BE49-F238E27FC236}">
                <a16:creationId xmlns:a16="http://schemas.microsoft.com/office/drawing/2014/main" id="{BEE979E3-36B7-417A-9B85-E830C8F2B0F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3</a:t>
            </a:fld>
            <a:endParaRPr lang="fr-FR"/>
          </a:p>
        </p:txBody>
      </p:sp>
      <p:grpSp>
        <p:nvGrpSpPr>
          <p:cNvPr id="4" name="Google Shape;405;p39">
            <a:extLst>
              <a:ext uri="{FF2B5EF4-FFF2-40B4-BE49-F238E27FC236}">
                <a16:creationId xmlns:a16="http://schemas.microsoft.com/office/drawing/2014/main" id="{36B5F757-6094-4658-96D0-360E6C096FC3}"/>
              </a:ext>
            </a:extLst>
          </p:cNvPr>
          <p:cNvGrpSpPr/>
          <p:nvPr/>
        </p:nvGrpSpPr>
        <p:grpSpPr>
          <a:xfrm>
            <a:off x="8167680" y="648476"/>
            <a:ext cx="390214" cy="329725"/>
            <a:chOff x="3918650" y="293075"/>
            <a:chExt cx="488500" cy="412775"/>
          </a:xfrm>
          <a:solidFill>
            <a:srgbClr val="6A88B2"/>
          </a:solidFill>
        </p:grpSpPr>
        <p:sp>
          <p:nvSpPr>
            <p:cNvPr id="5" name="Google Shape;406;p39">
              <a:extLst>
                <a:ext uri="{FF2B5EF4-FFF2-40B4-BE49-F238E27FC236}">
                  <a16:creationId xmlns:a16="http://schemas.microsoft.com/office/drawing/2014/main" id="{D8F6E671-EA7D-41E7-A229-D047CE96D1A4}"/>
                </a:ext>
              </a:extLst>
            </p:cNvPr>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7;p39">
              <a:extLst>
                <a:ext uri="{FF2B5EF4-FFF2-40B4-BE49-F238E27FC236}">
                  <a16:creationId xmlns:a16="http://schemas.microsoft.com/office/drawing/2014/main" id="{965B4F5E-35CE-44BF-8DBC-8718ABD1E06B}"/>
                </a:ext>
              </a:extLst>
            </p:cNvPr>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8;p39">
              <a:extLst>
                <a:ext uri="{FF2B5EF4-FFF2-40B4-BE49-F238E27FC236}">
                  <a16:creationId xmlns:a16="http://schemas.microsoft.com/office/drawing/2014/main" id="{9E58C168-D21F-401A-9CDF-D83C0640D3A8}"/>
                </a:ext>
              </a:extLst>
            </p:cNvPr>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920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grayscl/>
            <a:lum/>
            <a:extLst>
              <a:ext uri="{28A0092B-C50C-407E-A947-70E740481C1C}">
                <a14:useLocalDpi xmlns:a14="http://schemas.microsoft.com/office/drawing/2010/main"/>
              </a:ext>
            </a:extLst>
          </a:blip>
          <a:srcRect/>
          <a:stretch>
            <a:fillRect r="20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980632" y="1994710"/>
            <a:ext cx="5814900" cy="910800"/>
          </a:xfrm>
          <a:prstGeom prst="rect">
            <a:avLst/>
          </a:prstGeom>
        </p:spPr>
        <p:txBody>
          <a:bodyPr spcFirstLastPara="1" wrap="square" lIns="91425" tIns="91425" rIns="91425" bIns="91425" anchor="b" anchorCtr="0">
            <a:noAutofit/>
          </a:bodyPr>
          <a:lstStyle/>
          <a:p>
            <a:pPr lvl="0"/>
            <a:r>
              <a:rPr lang="en" sz="3200" dirty="0"/>
              <a:t>1. Rôle et présentation de </a:t>
            </a:r>
            <a:r>
              <a:rPr lang="fr-FR" sz="3200" dirty="0"/>
              <a:t>GRDF</a:t>
            </a:r>
            <a:endParaRP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13AA5FF-94AE-43FD-86AD-56A602404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228" y="1191467"/>
            <a:ext cx="3100335" cy="3143740"/>
          </a:xfrm>
          <a:prstGeom prst="rect">
            <a:avLst/>
          </a:prstGeom>
        </p:spPr>
      </p:pic>
      <p:sp>
        <p:nvSpPr>
          <p:cNvPr id="3" name="Espace réservé du numéro de diapositive 2">
            <a:extLst>
              <a:ext uri="{FF2B5EF4-FFF2-40B4-BE49-F238E27FC236}">
                <a16:creationId xmlns:a16="http://schemas.microsoft.com/office/drawing/2014/main" id="{51D1C539-6A68-4987-826C-E4FC19BE8FB5}"/>
              </a:ext>
            </a:extLst>
          </p:cNvPr>
          <p:cNvSpPr>
            <a:spLocks noGrp="1"/>
          </p:cNvSpPr>
          <p:nvPr>
            <p:ph type="sldNum" idx="12"/>
          </p:nvPr>
        </p:nvSpPr>
        <p:spPr/>
        <p:txBody>
          <a:bodyPr/>
          <a:lstStyle/>
          <a:p>
            <a:fld id="{10C140CD-8AED-46FF-A9A2-77308F3F39AE}" type="slidenum">
              <a:rPr lang="fr-FR" smtClean="0"/>
              <a:t>5</a:t>
            </a:fld>
            <a:endParaRPr lang="fr-FR"/>
          </a:p>
        </p:txBody>
      </p:sp>
      <p:sp>
        <p:nvSpPr>
          <p:cNvPr id="4" name="Titre 3">
            <a:extLst>
              <a:ext uri="{FF2B5EF4-FFF2-40B4-BE49-F238E27FC236}">
                <a16:creationId xmlns:a16="http://schemas.microsoft.com/office/drawing/2014/main" id="{29F8DE22-421F-4ACE-AD6B-7457C2D20B0B}"/>
              </a:ext>
            </a:extLst>
          </p:cNvPr>
          <p:cNvSpPr>
            <a:spLocks noGrp="1"/>
          </p:cNvSpPr>
          <p:nvPr>
            <p:ph type="title"/>
          </p:nvPr>
        </p:nvSpPr>
        <p:spPr/>
        <p:txBody>
          <a:bodyPr/>
          <a:lstStyle/>
          <a:p>
            <a:r>
              <a:rPr lang="fr-FR" dirty="0">
                <a:solidFill>
                  <a:schemeClr val="bg1"/>
                </a:solidFill>
              </a:rPr>
              <a:t>GRDF en quelques chiffres</a:t>
            </a:r>
          </a:p>
        </p:txBody>
      </p:sp>
      <p:sp>
        <p:nvSpPr>
          <p:cNvPr id="11" name="ZoneTexte 10">
            <a:extLst>
              <a:ext uri="{FF2B5EF4-FFF2-40B4-BE49-F238E27FC236}">
                <a16:creationId xmlns:a16="http://schemas.microsoft.com/office/drawing/2014/main" id="{F7135E69-269F-480E-8953-E528D8402E07}"/>
              </a:ext>
            </a:extLst>
          </p:cNvPr>
          <p:cNvSpPr txBox="1"/>
          <p:nvPr/>
        </p:nvSpPr>
        <p:spPr>
          <a:xfrm>
            <a:off x="1310842" y="1047009"/>
            <a:ext cx="5311075" cy="205184"/>
          </a:xfrm>
          <a:prstGeom prst="rect">
            <a:avLst/>
          </a:prstGeom>
          <a:noFill/>
        </p:spPr>
        <p:txBody>
          <a:bodyPr wrap="square" lIns="0" tIns="0" rIns="0" bIns="0" rtlCol="0">
            <a:spAutoFit/>
          </a:bodyPr>
          <a:lstStyle/>
          <a:p>
            <a:pPr>
              <a:lnSpc>
                <a:spcPts val="1637"/>
              </a:lnSpc>
            </a:pPr>
            <a:r>
              <a:rPr lang="fr-FR" sz="1500" b="1" dirty="0">
                <a:solidFill>
                  <a:schemeClr val="accent1"/>
                </a:solidFill>
                <a:latin typeface="Barlow"/>
              </a:rPr>
              <a:t>Le plus long réseau de gaz naturel en Europe</a:t>
            </a:r>
          </a:p>
        </p:txBody>
      </p:sp>
      <p:sp>
        <p:nvSpPr>
          <p:cNvPr id="12" name="Round Same Side Corner Rectangle 15">
            <a:extLst>
              <a:ext uri="{FF2B5EF4-FFF2-40B4-BE49-F238E27FC236}">
                <a16:creationId xmlns:a16="http://schemas.microsoft.com/office/drawing/2014/main" id="{43E569F1-0A94-4697-A460-DC60984FB7DF}"/>
              </a:ext>
            </a:extLst>
          </p:cNvPr>
          <p:cNvSpPr/>
          <p:nvPr/>
        </p:nvSpPr>
        <p:spPr>
          <a:xfrm rot="5400000">
            <a:off x="2902505" y="-277581"/>
            <a:ext cx="1089008" cy="4293849"/>
          </a:xfrm>
          <a:prstGeom prst="round2SameRect">
            <a:avLst>
              <a:gd name="adj1" fmla="val 11084"/>
              <a:gd name="adj2" fmla="val 0"/>
            </a:avLst>
          </a:prstGeom>
          <a:solidFill>
            <a:srgbClr val="0070C0">
              <a:tint val="66000"/>
              <a:satMod val="160000"/>
            </a:srgbClr>
          </a:solidFill>
        </p:spPr>
        <p:txBody>
          <a:bodyPr wrap="square" lIns="0" tIns="0" rIns="0" bIns="0" rtlCol="0" anchor="ctr">
            <a:noAutofit/>
          </a:bodyPr>
          <a:lstStyle/>
          <a:p>
            <a:pPr algn="ctr"/>
            <a:endParaRPr lang="en-US" sz="2105" b="1"/>
          </a:p>
        </p:txBody>
      </p:sp>
      <p:sp>
        <p:nvSpPr>
          <p:cNvPr id="13" name="ZoneTexte 12">
            <a:extLst>
              <a:ext uri="{FF2B5EF4-FFF2-40B4-BE49-F238E27FC236}">
                <a16:creationId xmlns:a16="http://schemas.microsoft.com/office/drawing/2014/main" id="{CA2C2515-7D8F-4A4E-B375-F1123AB055EC}"/>
              </a:ext>
            </a:extLst>
          </p:cNvPr>
          <p:cNvSpPr txBox="1"/>
          <p:nvPr/>
        </p:nvSpPr>
        <p:spPr>
          <a:xfrm>
            <a:off x="1436317" y="1454230"/>
            <a:ext cx="3912851" cy="866904"/>
          </a:xfrm>
          <a:prstGeom prst="rect">
            <a:avLst/>
          </a:prstGeom>
          <a:noFill/>
        </p:spPr>
        <p:txBody>
          <a:bodyPr wrap="square" lIns="0" tIns="0" rIns="0" bIns="0" rtlCol="0">
            <a:spAutoFit/>
          </a:bodyPr>
          <a:lstStyle/>
          <a:p>
            <a:pPr>
              <a:spcAft>
                <a:spcPts val="450"/>
              </a:spcAft>
            </a:pPr>
            <a:r>
              <a:rPr lang="fr-FR" sz="1200" b="1" dirty="0">
                <a:solidFill>
                  <a:schemeClr val="bg1"/>
                </a:solidFill>
                <a:latin typeface="Barlow" panose="020B0604020202020204"/>
              </a:rPr>
              <a:t>200 715 km </a:t>
            </a:r>
            <a:r>
              <a:rPr lang="fr-FR" sz="1200" dirty="0">
                <a:solidFill>
                  <a:schemeClr val="bg1"/>
                </a:solidFill>
                <a:latin typeface="Barlow" panose="020B0604020202020204"/>
              </a:rPr>
              <a:t>de réseau de gaz naturel</a:t>
            </a:r>
          </a:p>
          <a:p>
            <a:pPr>
              <a:spcAft>
                <a:spcPts val="450"/>
              </a:spcAft>
            </a:pPr>
            <a:r>
              <a:rPr lang="fr-FR" sz="1200" b="1" dirty="0">
                <a:solidFill>
                  <a:schemeClr val="bg1"/>
                </a:solidFill>
                <a:latin typeface="Barlow" panose="020B0604020202020204"/>
              </a:rPr>
              <a:t>280 TWh </a:t>
            </a:r>
            <a:r>
              <a:rPr lang="fr-FR" sz="1200" dirty="0">
                <a:solidFill>
                  <a:schemeClr val="bg1"/>
                </a:solidFill>
                <a:latin typeface="Barlow" panose="020B0604020202020204"/>
              </a:rPr>
              <a:t>de gaz naturel acheminé</a:t>
            </a:r>
          </a:p>
          <a:p>
            <a:pPr>
              <a:spcAft>
                <a:spcPts val="450"/>
              </a:spcAft>
            </a:pPr>
            <a:r>
              <a:rPr lang="fr-FR" sz="1200" b="1" dirty="0">
                <a:solidFill>
                  <a:schemeClr val="bg1"/>
                </a:solidFill>
                <a:latin typeface="Barlow" panose="020B0604020202020204"/>
              </a:rPr>
              <a:t>973 millions euros </a:t>
            </a:r>
            <a:r>
              <a:rPr lang="fr-FR" sz="1200" dirty="0">
                <a:solidFill>
                  <a:schemeClr val="bg1"/>
                </a:solidFill>
                <a:latin typeface="Barlow" panose="020B0604020202020204"/>
              </a:rPr>
              <a:t>d’investissements pour développer, entretenir et exploiter le réseau</a:t>
            </a:r>
          </a:p>
        </p:txBody>
      </p:sp>
      <p:sp>
        <p:nvSpPr>
          <p:cNvPr id="17" name="Round Same Side Corner Rectangle 15">
            <a:extLst>
              <a:ext uri="{FF2B5EF4-FFF2-40B4-BE49-F238E27FC236}">
                <a16:creationId xmlns:a16="http://schemas.microsoft.com/office/drawing/2014/main" id="{2B849237-C555-463F-ABFF-936452E0E965}"/>
              </a:ext>
            </a:extLst>
          </p:cNvPr>
          <p:cNvSpPr/>
          <p:nvPr/>
        </p:nvSpPr>
        <p:spPr>
          <a:xfrm rot="5400000">
            <a:off x="2894329" y="1259908"/>
            <a:ext cx="1126876" cy="4293850"/>
          </a:xfrm>
          <a:prstGeom prst="round2SameRect">
            <a:avLst>
              <a:gd name="adj1" fmla="val 11084"/>
              <a:gd name="adj2" fmla="val 0"/>
            </a:avLst>
          </a:prstGeom>
          <a:solidFill>
            <a:schemeClr val="accent3">
              <a:lumMod val="40000"/>
              <a:lumOff val="60000"/>
            </a:schemeClr>
          </a:solidFill>
        </p:spPr>
        <p:txBody>
          <a:bodyPr wrap="square" lIns="0" tIns="0" rIns="0" bIns="0" rtlCol="0" anchor="ctr">
            <a:noAutofit/>
          </a:bodyPr>
          <a:lstStyle/>
          <a:p>
            <a:pPr algn="ctr"/>
            <a:endParaRPr lang="en-US" sz="2105" b="1">
              <a:solidFill>
                <a:schemeClr val="accent3"/>
              </a:solidFill>
            </a:endParaRPr>
          </a:p>
        </p:txBody>
      </p:sp>
      <p:sp>
        <p:nvSpPr>
          <p:cNvPr id="18" name="ZoneTexte 17">
            <a:extLst>
              <a:ext uri="{FF2B5EF4-FFF2-40B4-BE49-F238E27FC236}">
                <a16:creationId xmlns:a16="http://schemas.microsoft.com/office/drawing/2014/main" id="{13186F89-33CB-4F82-8BC4-9471B3897AAB}"/>
              </a:ext>
            </a:extLst>
          </p:cNvPr>
          <p:cNvSpPr txBox="1"/>
          <p:nvPr/>
        </p:nvSpPr>
        <p:spPr>
          <a:xfrm>
            <a:off x="1375993" y="2966977"/>
            <a:ext cx="4430084" cy="866904"/>
          </a:xfrm>
          <a:prstGeom prst="rect">
            <a:avLst/>
          </a:prstGeom>
          <a:noFill/>
        </p:spPr>
        <p:txBody>
          <a:bodyPr wrap="square" lIns="0" tIns="0" rIns="0" bIns="0" rtlCol="0">
            <a:spAutoFit/>
          </a:bodyPr>
          <a:lstStyle/>
          <a:p>
            <a:pPr>
              <a:spcAft>
                <a:spcPts val="450"/>
              </a:spcAft>
            </a:pPr>
            <a:r>
              <a:rPr lang="fr-FR" sz="1200" b="1" dirty="0">
                <a:solidFill>
                  <a:schemeClr val="accent3">
                    <a:lumMod val="75000"/>
                  </a:schemeClr>
                </a:solidFill>
                <a:latin typeface="Barlow" panose="020B0604020202020204"/>
              </a:rPr>
              <a:t>11 millions </a:t>
            </a:r>
            <a:r>
              <a:rPr lang="fr-FR" sz="1200" dirty="0">
                <a:solidFill>
                  <a:schemeClr val="accent3">
                    <a:lumMod val="75000"/>
                  </a:schemeClr>
                </a:solidFill>
                <a:latin typeface="Barlow" panose="020B0604020202020204"/>
              </a:rPr>
              <a:t>de clients</a:t>
            </a:r>
          </a:p>
          <a:p>
            <a:pPr>
              <a:spcAft>
                <a:spcPts val="450"/>
              </a:spcAft>
            </a:pPr>
            <a:r>
              <a:rPr lang="fr-FR" sz="1200" b="1" dirty="0">
                <a:solidFill>
                  <a:schemeClr val="accent3">
                    <a:lumMod val="75000"/>
                  </a:schemeClr>
                </a:solidFill>
                <a:latin typeface="Barlow" panose="020B0604020202020204"/>
              </a:rPr>
              <a:t>Plus de 9 550 </a:t>
            </a:r>
            <a:r>
              <a:rPr lang="fr-FR" sz="1200" dirty="0">
                <a:solidFill>
                  <a:schemeClr val="accent3">
                    <a:lumMod val="75000"/>
                  </a:schemeClr>
                </a:solidFill>
                <a:latin typeface="Barlow" panose="020B0604020202020204"/>
              </a:rPr>
              <a:t>communes desservies en gaz </a:t>
            </a:r>
          </a:p>
          <a:p>
            <a:pPr>
              <a:spcAft>
                <a:spcPts val="450"/>
              </a:spcAft>
            </a:pPr>
            <a:r>
              <a:rPr lang="fr-FR" sz="1200" b="1" dirty="0">
                <a:solidFill>
                  <a:schemeClr val="accent3">
                    <a:lumMod val="75000"/>
                  </a:schemeClr>
                </a:solidFill>
                <a:latin typeface="Barlow" panose="020B0604020202020204"/>
              </a:rPr>
              <a:t>224 sites </a:t>
            </a:r>
            <a:r>
              <a:rPr lang="fr-FR" sz="1200" dirty="0">
                <a:solidFill>
                  <a:schemeClr val="accent3">
                    <a:lumMod val="75000"/>
                  </a:schemeClr>
                </a:solidFill>
                <a:latin typeface="Barlow" panose="020B0604020202020204"/>
              </a:rPr>
              <a:t>d’injection de biométhane raccordés au réseau de distribution exploité par GRDF (</a:t>
            </a:r>
            <a:r>
              <a:rPr lang="fr-FR" sz="1050" dirty="0">
                <a:solidFill>
                  <a:schemeClr val="accent3">
                    <a:lumMod val="75000"/>
                  </a:schemeClr>
                </a:solidFill>
                <a:latin typeface="Barlow" panose="020B0604020202020204"/>
              </a:rPr>
              <a:t>janvier 2021)</a:t>
            </a:r>
            <a:endParaRPr lang="fr-FR" sz="1200" dirty="0">
              <a:solidFill>
                <a:schemeClr val="accent3">
                  <a:lumMod val="75000"/>
                </a:schemeClr>
              </a:solidFill>
              <a:latin typeface="Barlow" panose="020B0604020202020204"/>
            </a:endParaRPr>
          </a:p>
        </p:txBody>
      </p:sp>
      <p:sp>
        <p:nvSpPr>
          <p:cNvPr id="25" name="ZoneTexte 24">
            <a:extLst>
              <a:ext uri="{FF2B5EF4-FFF2-40B4-BE49-F238E27FC236}">
                <a16:creationId xmlns:a16="http://schemas.microsoft.com/office/drawing/2014/main" id="{8854F758-438B-48B2-BBB7-A946977948AE}"/>
              </a:ext>
            </a:extLst>
          </p:cNvPr>
          <p:cNvSpPr txBox="1"/>
          <p:nvPr/>
        </p:nvSpPr>
        <p:spPr>
          <a:xfrm>
            <a:off x="1310842" y="2566434"/>
            <a:ext cx="4828520" cy="205184"/>
          </a:xfrm>
          <a:prstGeom prst="rect">
            <a:avLst/>
          </a:prstGeom>
          <a:noFill/>
        </p:spPr>
        <p:txBody>
          <a:bodyPr wrap="square" lIns="0" tIns="0" rIns="0" bIns="0" rtlCol="0">
            <a:spAutoFit/>
          </a:bodyPr>
          <a:lstStyle/>
          <a:p>
            <a:pPr>
              <a:lnSpc>
                <a:spcPts val="1637"/>
              </a:lnSpc>
            </a:pPr>
            <a:r>
              <a:rPr lang="fr-FR" sz="1500" b="1" dirty="0">
                <a:solidFill>
                  <a:schemeClr val="accent3"/>
                </a:solidFill>
                <a:latin typeface="Barlow" panose="020B0604020202020204"/>
              </a:rPr>
              <a:t>Un vecteur d’énergie au service des territoires</a:t>
            </a:r>
          </a:p>
        </p:txBody>
      </p:sp>
      <p:sp>
        <p:nvSpPr>
          <p:cNvPr id="26" name="ZoneTexte 25">
            <a:extLst>
              <a:ext uri="{FF2B5EF4-FFF2-40B4-BE49-F238E27FC236}">
                <a16:creationId xmlns:a16="http://schemas.microsoft.com/office/drawing/2014/main" id="{9C7D7B2A-A984-448D-B5E5-98B8D81B1F15}"/>
              </a:ext>
            </a:extLst>
          </p:cNvPr>
          <p:cNvSpPr txBox="1"/>
          <p:nvPr/>
        </p:nvSpPr>
        <p:spPr>
          <a:xfrm>
            <a:off x="1291948" y="4081134"/>
            <a:ext cx="2966675" cy="205184"/>
          </a:xfrm>
          <a:prstGeom prst="rect">
            <a:avLst/>
          </a:prstGeom>
          <a:noFill/>
        </p:spPr>
        <p:txBody>
          <a:bodyPr wrap="square" lIns="0" tIns="0" rIns="0" bIns="0" rtlCol="0">
            <a:spAutoFit/>
          </a:bodyPr>
          <a:lstStyle/>
          <a:p>
            <a:pPr>
              <a:lnSpc>
                <a:spcPts val="1637"/>
              </a:lnSpc>
            </a:pPr>
            <a:r>
              <a:rPr lang="fr-FR" sz="1500" b="1" dirty="0">
                <a:solidFill>
                  <a:schemeClr val="accent2"/>
                </a:solidFill>
              </a:rPr>
              <a:t>Une entreprise dynamique</a:t>
            </a:r>
          </a:p>
        </p:txBody>
      </p:sp>
      <p:sp>
        <p:nvSpPr>
          <p:cNvPr id="27" name="Round Same Side Corner Rectangle 15">
            <a:extLst>
              <a:ext uri="{FF2B5EF4-FFF2-40B4-BE49-F238E27FC236}">
                <a16:creationId xmlns:a16="http://schemas.microsoft.com/office/drawing/2014/main" id="{948AEF16-5E94-497E-B358-9150A3BB8D6C}"/>
              </a:ext>
            </a:extLst>
          </p:cNvPr>
          <p:cNvSpPr/>
          <p:nvPr/>
        </p:nvSpPr>
        <p:spPr>
          <a:xfrm rot="5400000">
            <a:off x="3110062" y="2557005"/>
            <a:ext cx="714304" cy="4312745"/>
          </a:xfrm>
          <a:prstGeom prst="round2SameRect">
            <a:avLst>
              <a:gd name="adj1" fmla="val 11084"/>
              <a:gd name="adj2" fmla="val 0"/>
            </a:avLst>
          </a:prstGeom>
          <a:solidFill>
            <a:schemeClr val="accent2">
              <a:lumMod val="40000"/>
              <a:lumOff val="60000"/>
            </a:schemeClr>
          </a:solidFill>
        </p:spPr>
        <p:txBody>
          <a:bodyPr wrap="square" lIns="0" tIns="0" rIns="0" bIns="0" rtlCol="0" anchor="ctr">
            <a:noAutofit/>
          </a:bodyPr>
          <a:lstStyle/>
          <a:p>
            <a:pPr algn="ctr"/>
            <a:endParaRPr lang="en-US" sz="2105" b="1"/>
          </a:p>
        </p:txBody>
      </p:sp>
      <p:sp>
        <p:nvSpPr>
          <p:cNvPr id="28" name="ZoneTexte 27">
            <a:extLst>
              <a:ext uri="{FF2B5EF4-FFF2-40B4-BE49-F238E27FC236}">
                <a16:creationId xmlns:a16="http://schemas.microsoft.com/office/drawing/2014/main" id="{118B45F2-B696-407D-92EF-9F7E89B83D1C}"/>
              </a:ext>
            </a:extLst>
          </p:cNvPr>
          <p:cNvSpPr txBox="1"/>
          <p:nvPr/>
        </p:nvSpPr>
        <p:spPr>
          <a:xfrm>
            <a:off x="1381356" y="4492616"/>
            <a:ext cx="4293850" cy="433452"/>
          </a:xfrm>
          <a:prstGeom prst="rect">
            <a:avLst/>
          </a:prstGeom>
          <a:noFill/>
        </p:spPr>
        <p:txBody>
          <a:bodyPr wrap="square" lIns="0" tIns="0" rIns="0" bIns="0" rtlCol="0">
            <a:spAutoFit/>
          </a:bodyPr>
          <a:lstStyle/>
          <a:p>
            <a:pPr>
              <a:spcAft>
                <a:spcPts val="450"/>
              </a:spcAft>
            </a:pPr>
            <a:r>
              <a:rPr lang="fr-FR" sz="1200" b="1" dirty="0">
                <a:solidFill>
                  <a:schemeClr val="accent2"/>
                </a:solidFill>
                <a:latin typeface="Barlow" panose="020B0604020202020204"/>
              </a:rPr>
              <a:t>11</a:t>
            </a:r>
            <a:r>
              <a:rPr lang="fr-FR" sz="1200" b="1" dirty="0">
                <a:solidFill>
                  <a:schemeClr val="accent2"/>
                </a:solidFill>
                <a:latin typeface="Avenir LT Std 65 Medium" panose="020B0803020203020204" pitchFamily="34" charset="0"/>
              </a:rPr>
              <a:t> 460 </a:t>
            </a:r>
            <a:r>
              <a:rPr lang="fr-FR" sz="1200" dirty="0">
                <a:solidFill>
                  <a:schemeClr val="accent2"/>
                </a:solidFill>
              </a:rPr>
              <a:t>collaborateurs</a:t>
            </a:r>
            <a:r>
              <a:rPr lang="fr-FR" sz="1200" b="1" dirty="0">
                <a:solidFill>
                  <a:schemeClr val="accent2"/>
                </a:solidFill>
              </a:rPr>
              <a:t> </a:t>
            </a:r>
          </a:p>
          <a:p>
            <a:pPr>
              <a:spcAft>
                <a:spcPts val="450"/>
              </a:spcAft>
            </a:pPr>
            <a:r>
              <a:rPr lang="fr-FR" sz="1200" b="1" dirty="0">
                <a:solidFill>
                  <a:schemeClr val="accent2"/>
                </a:solidFill>
                <a:latin typeface="Avenir LT Std 65 Medium" panose="020B0803020203020204" pitchFamily="34" charset="0"/>
              </a:rPr>
              <a:t>3,5 milliards </a:t>
            </a:r>
            <a:r>
              <a:rPr lang="fr-FR" sz="1200" dirty="0">
                <a:solidFill>
                  <a:schemeClr val="accent2"/>
                </a:solidFill>
              </a:rPr>
              <a:t>d’euros de chiffre d‘affaires</a:t>
            </a:r>
          </a:p>
        </p:txBody>
      </p:sp>
      <p:sp>
        <p:nvSpPr>
          <p:cNvPr id="5" name="ZoneTexte 4">
            <a:extLst>
              <a:ext uri="{FF2B5EF4-FFF2-40B4-BE49-F238E27FC236}">
                <a16:creationId xmlns:a16="http://schemas.microsoft.com/office/drawing/2014/main" id="{9C9F761E-752A-43F7-9762-B7ECC60C51AC}"/>
              </a:ext>
            </a:extLst>
          </p:cNvPr>
          <p:cNvSpPr txBox="1"/>
          <p:nvPr/>
        </p:nvSpPr>
        <p:spPr>
          <a:xfrm>
            <a:off x="6739566" y="4392982"/>
            <a:ext cx="1795244" cy="261610"/>
          </a:xfrm>
          <a:prstGeom prst="rect">
            <a:avLst/>
          </a:prstGeom>
          <a:noFill/>
        </p:spPr>
        <p:txBody>
          <a:bodyPr wrap="square" rtlCol="0">
            <a:spAutoFit/>
          </a:bodyPr>
          <a:lstStyle/>
          <a:p>
            <a:r>
              <a:rPr lang="fr-FR" sz="1100" dirty="0">
                <a:solidFill>
                  <a:srgbClr val="C40056"/>
                </a:solidFill>
              </a:rPr>
              <a:t>Organisation en 6 régions</a:t>
            </a:r>
          </a:p>
        </p:txBody>
      </p:sp>
      <p:sp>
        <p:nvSpPr>
          <p:cNvPr id="2" name="Rectangle : coins arrondis 1">
            <a:extLst>
              <a:ext uri="{FF2B5EF4-FFF2-40B4-BE49-F238E27FC236}">
                <a16:creationId xmlns:a16="http://schemas.microsoft.com/office/drawing/2014/main" id="{ACDCAB9A-5B16-4C25-A17C-1EC5903B3593}"/>
              </a:ext>
            </a:extLst>
          </p:cNvPr>
          <p:cNvSpPr/>
          <p:nvPr/>
        </p:nvSpPr>
        <p:spPr>
          <a:xfrm>
            <a:off x="6723331" y="4335207"/>
            <a:ext cx="1795243" cy="356843"/>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5294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3"/>
          <p:cNvSpPr>
            <a:spLocks noGrp="1"/>
          </p:cNvSpPr>
          <p:nvPr>
            <p:ph type="sldNum" idx="12"/>
          </p:nvPr>
        </p:nvSpPr>
        <p:spPr/>
        <p:txBody>
          <a:bodyPr/>
          <a:lstStyle/>
          <a:p>
            <a:fld id="{82DB2F9C-E71B-B545-B257-E1C65CA446D5}" type="slidenum">
              <a:rPr lang="fr-FR" smtClean="0"/>
              <a:t>6</a:t>
            </a:fld>
            <a:endParaRPr lang="fr-FR"/>
          </a:p>
        </p:txBody>
      </p:sp>
      <p:sp>
        <p:nvSpPr>
          <p:cNvPr id="2" name="Titre 1">
            <a:extLst>
              <a:ext uri="{FF2B5EF4-FFF2-40B4-BE49-F238E27FC236}">
                <a16:creationId xmlns:a16="http://schemas.microsoft.com/office/drawing/2014/main" id="{D88DC32D-9BD2-441A-B9F7-64D417877B61}"/>
              </a:ext>
            </a:extLst>
          </p:cNvPr>
          <p:cNvSpPr>
            <a:spLocks noGrp="1"/>
          </p:cNvSpPr>
          <p:nvPr>
            <p:ph type="title"/>
          </p:nvPr>
        </p:nvSpPr>
        <p:spPr>
          <a:xfrm>
            <a:off x="1226372" y="83617"/>
            <a:ext cx="6771938" cy="806700"/>
          </a:xfrm>
        </p:spPr>
        <p:txBody>
          <a:bodyPr/>
          <a:lstStyle/>
          <a:p>
            <a:r>
              <a:rPr lang="fr-FR" dirty="0">
                <a:solidFill>
                  <a:schemeClr val="bg1"/>
                </a:solidFill>
              </a:rPr>
              <a:t>Enjeux</a:t>
            </a:r>
            <a:r>
              <a:rPr lang="fr-FR" sz="1800" dirty="0">
                <a:solidFill>
                  <a:schemeClr val="bg1"/>
                </a:solidFill>
              </a:rPr>
              <a:t> </a:t>
            </a:r>
            <a:r>
              <a:rPr lang="fr-FR" dirty="0">
                <a:solidFill>
                  <a:schemeClr val="bg1"/>
                </a:solidFill>
              </a:rPr>
              <a:t>de GRDF </a:t>
            </a:r>
            <a:br>
              <a:rPr lang="fr-FR" dirty="0">
                <a:solidFill>
                  <a:schemeClr val="bg1"/>
                </a:solidFill>
              </a:rPr>
            </a:br>
            <a:r>
              <a:rPr lang="fr-FR" dirty="0">
                <a:solidFill>
                  <a:schemeClr val="bg1"/>
                </a:solidFill>
              </a:rPr>
              <a:t>Acteur de la transition énergétique et écologique</a:t>
            </a:r>
            <a:endParaRPr lang="fr-FR" dirty="0"/>
          </a:p>
        </p:txBody>
      </p:sp>
      <p:sp>
        <p:nvSpPr>
          <p:cNvPr id="71" name="Titre 15">
            <a:extLst>
              <a:ext uri="{FF2B5EF4-FFF2-40B4-BE49-F238E27FC236}">
                <a16:creationId xmlns:a16="http://schemas.microsoft.com/office/drawing/2014/main" id="{7A90AF79-8881-441C-A945-3738D155AAC7}"/>
              </a:ext>
            </a:extLst>
          </p:cNvPr>
          <p:cNvSpPr txBox="1"/>
          <p:nvPr/>
        </p:nvSpPr>
        <p:spPr>
          <a:xfrm>
            <a:off x="1036309" y="677300"/>
            <a:ext cx="7853639" cy="608410"/>
          </a:xfrm>
          <a:prstGeom prst="rect">
            <a:avLst/>
          </a:prstGeom>
        </p:spPr>
        <p:txBody>
          <a:bodyPr vert="horz" lIns="54000" tIns="34290" rIns="67500" bIns="34290" rtlCol="0" anchor="ctr">
            <a:noAutofit/>
          </a:bodyPr>
          <a:lstStyle>
            <a:lvl1pPr algn="l" defTabSz="914400" rtl="0" eaLnBrk="1" latinLnBrk="0" hangingPunct="1">
              <a:lnSpc>
                <a:spcPct val="90000"/>
              </a:lnSpc>
              <a:spcBef>
                <a:spcPct val="0"/>
              </a:spcBef>
              <a:buNone/>
              <a:defRPr sz="2800" b="1" i="0" kern="1200">
                <a:solidFill>
                  <a:schemeClr val="accent1"/>
                </a:solidFill>
                <a:latin typeface="AntagometricaBTW01-Bold" panose="020B0806020202040206" pitchFamily="34" charset="0"/>
                <a:ea typeface="+mj-ea"/>
                <a:cs typeface="+mj-cs"/>
              </a:defRPr>
            </a:lvl1pPr>
          </a:lstStyle>
          <a:p>
            <a:endParaRPr lang="fr-FR" sz="1800" dirty="0">
              <a:solidFill>
                <a:schemeClr val="accent2"/>
              </a:solidFill>
              <a:latin typeface="Avenir LT Std 55 Roman" panose="020B0503020203020204" pitchFamily="34" charset="0"/>
            </a:endParaRPr>
          </a:p>
        </p:txBody>
      </p:sp>
      <p:grpSp>
        <p:nvGrpSpPr>
          <p:cNvPr id="28" name="Groupe 27">
            <a:extLst>
              <a:ext uri="{FF2B5EF4-FFF2-40B4-BE49-F238E27FC236}">
                <a16:creationId xmlns:a16="http://schemas.microsoft.com/office/drawing/2014/main" id="{B552EA96-6AB2-4992-8A65-EBCF2EB733BE}"/>
              </a:ext>
            </a:extLst>
          </p:cNvPr>
          <p:cNvGrpSpPr/>
          <p:nvPr/>
        </p:nvGrpSpPr>
        <p:grpSpPr>
          <a:xfrm>
            <a:off x="1589904" y="1158846"/>
            <a:ext cx="7428664" cy="3700539"/>
            <a:chOff x="6194603" y="1823089"/>
            <a:chExt cx="5761088" cy="4795113"/>
          </a:xfrm>
        </p:grpSpPr>
        <p:sp>
          <p:nvSpPr>
            <p:cNvPr id="29" name="Rectangle : coins arrondis 28">
              <a:extLst>
                <a:ext uri="{FF2B5EF4-FFF2-40B4-BE49-F238E27FC236}">
                  <a16:creationId xmlns:a16="http://schemas.microsoft.com/office/drawing/2014/main" id="{48AD7BCE-0BBA-4DFE-A871-81DADBAF284D}"/>
                </a:ext>
              </a:extLst>
            </p:cNvPr>
            <p:cNvSpPr/>
            <p:nvPr/>
          </p:nvSpPr>
          <p:spPr>
            <a:xfrm>
              <a:off x="6194603" y="1823089"/>
              <a:ext cx="5715228" cy="903987"/>
            </a:xfrm>
            <a:prstGeom prst="roundRect">
              <a:avLst>
                <a:gd name="adj" fmla="val 9501"/>
              </a:avLst>
            </a:prstGeom>
            <a:solidFill>
              <a:schemeClr val="bg1"/>
            </a:solidFill>
            <a:ln>
              <a:noFill/>
            </a:ln>
            <a:effectLst>
              <a:outerShdw blurRad="50800" dist="508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500">
                <a:latin typeface="Avenir Book" panose="02000503020000020003" pitchFamily="2" charset="0"/>
              </a:endParaRPr>
            </a:p>
          </p:txBody>
        </p:sp>
        <p:sp>
          <p:nvSpPr>
            <p:cNvPr id="30" name="Rectangle : coins arrondis 29">
              <a:extLst>
                <a:ext uri="{FF2B5EF4-FFF2-40B4-BE49-F238E27FC236}">
                  <a16:creationId xmlns:a16="http://schemas.microsoft.com/office/drawing/2014/main" id="{D9B3ADEA-C6C5-452E-99F3-7CE8569E480B}"/>
                </a:ext>
              </a:extLst>
            </p:cNvPr>
            <p:cNvSpPr/>
            <p:nvPr/>
          </p:nvSpPr>
          <p:spPr>
            <a:xfrm>
              <a:off x="6204024" y="3056894"/>
              <a:ext cx="5715227" cy="1116965"/>
            </a:xfrm>
            <a:prstGeom prst="roundRect">
              <a:avLst>
                <a:gd name="adj" fmla="val 9501"/>
              </a:avLst>
            </a:prstGeom>
            <a:solidFill>
              <a:schemeClr val="bg1"/>
            </a:solidFill>
            <a:ln>
              <a:noFill/>
            </a:ln>
            <a:effectLst>
              <a:outerShdw blurRad="50800" dist="508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latin typeface="Avenir Book" panose="02000503020000020003" pitchFamily="2" charset="0"/>
              </a:endParaRPr>
            </a:p>
          </p:txBody>
        </p:sp>
        <p:sp>
          <p:nvSpPr>
            <p:cNvPr id="31" name="Rectangle : coins arrondis 30">
              <a:extLst>
                <a:ext uri="{FF2B5EF4-FFF2-40B4-BE49-F238E27FC236}">
                  <a16:creationId xmlns:a16="http://schemas.microsoft.com/office/drawing/2014/main" id="{068061F6-B826-4570-B51C-B75ECD6CB78A}"/>
                </a:ext>
              </a:extLst>
            </p:cNvPr>
            <p:cNvSpPr/>
            <p:nvPr/>
          </p:nvSpPr>
          <p:spPr>
            <a:xfrm>
              <a:off x="6194605" y="4633776"/>
              <a:ext cx="5715227" cy="1862916"/>
            </a:xfrm>
            <a:prstGeom prst="roundRect">
              <a:avLst>
                <a:gd name="adj" fmla="val 9501"/>
              </a:avLst>
            </a:prstGeom>
            <a:solidFill>
              <a:schemeClr val="bg1"/>
            </a:solidFill>
            <a:ln>
              <a:noFill/>
            </a:ln>
            <a:effectLst>
              <a:outerShdw blurRad="50800" dist="508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latin typeface="Avenir Book" panose="02000503020000020003" pitchFamily="2" charset="0"/>
              </a:endParaRPr>
            </a:p>
          </p:txBody>
        </p:sp>
        <p:sp>
          <p:nvSpPr>
            <p:cNvPr id="32" name="Espace réservé du contenu 4">
              <a:extLst>
                <a:ext uri="{FF2B5EF4-FFF2-40B4-BE49-F238E27FC236}">
                  <a16:creationId xmlns:a16="http://schemas.microsoft.com/office/drawing/2014/main" id="{B7116386-F0CE-430B-9096-A75C98C3EC46}"/>
                </a:ext>
              </a:extLst>
            </p:cNvPr>
            <p:cNvSpPr txBox="1"/>
            <p:nvPr/>
          </p:nvSpPr>
          <p:spPr>
            <a:xfrm>
              <a:off x="6365518" y="1888641"/>
              <a:ext cx="5460721" cy="1158386"/>
            </a:xfrm>
            <a:prstGeom prst="rect">
              <a:avLst/>
            </a:prstGeom>
          </p:spPr>
          <p:txBody>
            <a:bodyPr vert="horz" lIns="54000" tIns="34290" rIns="54000" bIns="3429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50" b="1" dirty="0">
                  <a:solidFill>
                    <a:schemeClr val="accent3"/>
                  </a:solidFill>
                  <a:latin typeface="Avenir LT Std 55 Roman" panose="020B0503020203020204" pitchFamily="34" charset="0"/>
                </a:rPr>
                <a:t>Exploitant pour le compte des collectivités de 200 000 km de réseau gaz dans plus de 9 500 communes</a:t>
              </a:r>
              <a:endParaRPr lang="fr-FR" sz="1200" dirty="0">
                <a:solidFill>
                  <a:schemeClr val="accent3"/>
                </a:solidFill>
                <a:latin typeface="Avenir LT Std 55 Roman" panose="020B0503020203020204" pitchFamily="34" charset="0"/>
              </a:endParaRPr>
            </a:p>
          </p:txBody>
        </p:sp>
        <p:sp>
          <p:nvSpPr>
            <p:cNvPr id="33" name="Espace réservé du contenu 4">
              <a:extLst>
                <a:ext uri="{FF2B5EF4-FFF2-40B4-BE49-F238E27FC236}">
                  <a16:creationId xmlns:a16="http://schemas.microsoft.com/office/drawing/2014/main" id="{00C2A3E3-A156-405C-B453-05E0FD786380}"/>
                </a:ext>
              </a:extLst>
            </p:cNvPr>
            <p:cNvSpPr txBox="1"/>
            <p:nvPr/>
          </p:nvSpPr>
          <p:spPr>
            <a:xfrm>
              <a:off x="6409666" y="3149481"/>
              <a:ext cx="5285104" cy="385700"/>
            </a:xfrm>
            <a:prstGeom prst="rect">
              <a:avLst/>
            </a:prstGeom>
          </p:spPr>
          <p:txBody>
            <a:bodyPr vert="horz" lIns="54000" tIns="34290" rIns="54000" bIns="3429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50" b="1" dirty="0">
                  <a:solidFill>
                    <a:schemeClr val="accent4"/>
                  </a:solidFill>
                  <a:latin typeface="Avenir LT Std 55 Roman" panose="020B0503020203020204" pitchFamily="34" charset="0"/>
                </a:rPr>
                <a:t>Acteur de la transition énergétique locale en vertu d’un contrat de service public (CSP) et de l’intérêt général </a:t>
              </a:r>
            </a:p>
          </p:txBody>
        </p:sp>
        <p:sp>
          <p:nvSpPr>
            <p:cNvPr id="34" name="Rectangle 33">
              <a:extLst>
                <a:ext uri="{FF2B5EF4-FFF2-40B4-BE49-F238E27FC236}">
                  <a16:creationId xmlns:a16="http://schemas.microsoft.com/office/drawing/2014/main" id="{1B9F035A-0A9B-49A2-804E-6042A50FA107}"/>
                </a:ext>
              </a:extLst>
            </p:cNvPr>
            <p:cNvSpPr/>
            <p:nvPr/>
          </p:nvSpPr>
          <p:spPr>
            <a:xfrm>
              <a:off x="6628220" y="3699750"/>
              <a:ext cx="5327471" cy="769458"/>
            </a:xfrm>
            <a:prstGeom prst="rect">
              <a:avLst/>
            </a:prstGeom>
          </p:spPr>
          <p:txBody>
            <a:bodyPr wrap="square" lIns="54000" rIns="54000">
              <a:noAutofit/>
            </a:bodyPr>
            <a:lstStyle/>
            <a:p>
              <a:pPr marL="128588" indent="-128588">
                <a:buFont typeface="Wingdings" panose="05000000000000000000" pitchFamily="2" charset="2"/>
                <a:buChar char="§"/>
              </a:pPr>
              <a:r>
                <a:rPr lang="fr-FR" sz="1200" dirty="0">
                  <a:solidFill>
                    <a:schemeClr val="bg1">
                      <a:lumMod val="50000"/>
                    </a:schemeClr>
                  </a:solidFill>
                  <a:latin typeface="Avenir LT Std 55 Roman" panose="020B0503020203020204" pitchFamily="34" charset="0"/>
                </a:rPr>
                <a:t>Verdir le réseaux gaz de </a:t>
              </a:r>
              <a:r>
                <a:rPr lang="fr-FR" sz="1200" dirty="0">
                  <a:solidFill>
                    <a:schemeClr val="accent4"/>
                  </a:solidFill>
                  <a:latin typeface="Avenir LT Std 55 Roman" panose="020B0503020203020204" pitchFamily="34" charset="0"/>
                </a:rPr>
                <a:t>12 TWh de biométhane en 2023 </a:t>
              </a:r>
              <a:r>
                <a:rPr lang="fr-FR" sz="1200" dirty="0">
                  <a:solidFill>
                    <a:schemeClr val="bg1">
                      <a:lumMod val="50000"/>
                    </a:schemeClr>
                  </a:solidFill>
                  <a:latin typeface="Avenir LT Std 55 Roman" panose="020B0503020203020204" pitchFamily="34" charset="0"/>
                </a:rPr>
                <a:t>et de </a:t>
              </a:r>
              <a:r>
                <a:rPr lang="fr-FR" sz="1200" dirty="0">
                  <a:solidFill>
                    <a:schemeClr val="accent4"/>
                  </a:solidFill>
                  <a:latin typeface="Avenir LT Std 55 Roman" panose="020B0503020203020204" pitchFamily="34" charset="0"/>
                </a:rPr>
                <a:t>10 % de gaz verts en 2030</a:t>
              </a:r>
            </a:p>
            <a:p>
              <a:pPr marL="128588" indent="-128588">
                <a:buFont typeface="Wingdings" panose="05000000000000000000" pitchFamily="2" charset="2"/>
                <a:buChar char="§"/>
              </a:pPr>
              <a:r>
                <a:rPr lang="fr-FR" sz="1200" dirty="0">
                  <a:solidFill>
                    <a:schemeClr val="tx1">
                      <a:lumMod val="50000"/>
                      <a:lumOff val="50000"/>
                    </a:schemeClr>
                  </a:solidFill>
                  <a:latin typeface="Avenir LT Std 55 Roman" panose="020B0503020203020204" pitchFamily="34" charset="0"/>
                </a:rPr>
                <a:t>Vers le 100% gaz verts en 2050</a:t>
              </a:r>
            </a:p>
          </p:txBody>
        </p:sp>
        <p:sp>
          <p:nvSpPr>
            <p:cNvPr id="35" name="Espace réservé du contenu 4">
              <a:extLst>
                <a:ext uri="{FF2B5EF4-FFF2-40B4-BE49-F238E27FC236}">
                  <a16:creationId xmlns:a16="http://schemas.microsoft.com/office/drawing/2014/main" id="{B0EDB729-71DC-46BE-880A-B8E0AAB33395}"/>
                </a:ext>
              </a:extLst>
            </p:cNvPr>
            <p:cNvSpPr txBox="1"/>
            <p:nvPr/>
          </p:nvSpPr>
          <p:spPr>
            <a:xfrm>
              <a:off x="6419085" y="4726364"/>
              <a:ext cx="5285104" cy="385700"/>
            </a:xfrm>
            <a:prstGeom prst="rect">
              <a:avLst/>
            </a:prstGeom>
          </p:spPr>
          <p:txBody>
            <a:bodyPr vert="horz" lIns="54000" tIns="34290" rIns="54000" bIns="3429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50" b="1" dirty="0">
                  <a:solidFill>
                    <a:schemeClr val="accent2"/>
                  </a:solidFill>
                  <a:latin typeface="Avenir LT Std 55 Roman" panose="020B0503020203020204" pitchFamily="34" charset="0"/>
                </a:rPr>
                <a:t>CSP</a:t>
              </a:r>
              <a:r>
                <a:rPr lang="fr-FR" sz="1200" b="1" dirty="0">
                  <a:solidFill>
                    <a:schemeClr val="accent2"/>
                  </a:solidFill>
                  <a:latin typeface="Avenir LT Std 55 Roman" panose="020B0503020203020204" pitchFamily="34" charset="0"/>
                </a:rPr>
                <a:t> : contribuer à l’efficacité énergétique à travers des solutions gaz performantes adaptées aux évolutions réglementaires</a:t>
              </a:r>
              <a:endParaRPr lang="fr-FR" sz="900" b="1" dirty="0">
                <a:solidFill>
                  <a:schemeClr val="accent2"/>
                </a:solidFill>
                <a:latin typeface="Avenir LT Std 55 Roman" panose="020B0503020203020204" pitchFamily="34" charset="0"/>
              </a:endParaRPr>
            </a:p>
          </p:txBody>
        </p:sp>
        <p:sp>
          <p:nvSpPr>
            <p:cNvPr id="36" name="Rectangle 35">
              <a:extLst>
                <a:ext uri="{FF2B5EF4-FFF2-40B4-BE49-F238E27FC236}">
                  <a16:creationId xmlns:a16="http://schemas.microsoft.com/office/drawing/2014/main" id="{E7F6F459-5A73-4884-889B-B81E193ED725}"/>
                </a:ext>
              </a:extLst>
            </p:cNvPr>
            <p:cNvSpPr/>
            <p:nvPr/>
          </p:nvSpPr>
          <p:spPr>
            <a:xfrm>
              <a:off x="6628220" y="5308262"/>
              <a:ext cx="5231410" cy="1309940"/>
            </a:xfrm>
            <a:prstGeom prst="rect">
              <a:avLst/>
            </a:prstGeom>
          </p:spPr>
          <p:txBody>
            <a:bodyPr wrap="square" lIns="54000" rIns="54000">
              <a:noAutofit/>
            </a:bodyPr>
            <a:lstStyle/>
            <a:p>
              <a:pPr marL="128588" indent="-128588">
                <a:buFont typeface="Wingdings" panose="05000000000000000000" pitchFamily="2" charset="2"/>
                <a:buChar char="§"/>
              </a:pPr>
              <a:r>
                <a:rPr lang="fr-FR" sz="1200" b="1" dirty="0">
                  <a:solidFill>
                    <a:schemeClr val="tx1">
                      <a:lumMod val="50000"/>
                      <a:lumOff val="50000"/>
                    </a:schemeClr>
                  </a:solidFill>
                  <a:latin typeface="Avenir LT Std 55 Roman" panose="020B0503020203020204" pitchFamily="34" charset="0"/>
                </a:rPr>
                <a:t>Contribuer à la transformation des modes de chauffage</a:t>
              </a:r>
              <a:r>
                <a:rPr lang="fr-FR" sz="1200" dirty="0">
                  <a:solidFill>
                    <a:schemeClr val="tx1">
                      <a:lumMod val="50000"/>
                      <a:lumOff val="50000"/>
                    </a:schemeClr>
                  </a:solidFill>
                  <a:latin typeface="Avenir LT Std 55 Roman" panose="020B0503020203020204" pitchFamily="34" charset="0"/>
                </a:rPr>
                <a:t>, en accompagnant la </a:t>
              </a:r>
              <a:r>
                <a:rPr lang="fr-FR" sz="1200" dirty="0">
                  <a:solidFill>
                    <a:schemeClr val="accent2"/>
                  </a:solidFill>
                  <a:latin typeface="Avenir LT Std 55 Roman" panose="020B0503020203020204" pitchFamily="34" charset="0"/>
                </a:rPr>
                <a:t>fin du fioul</a:t>
              </a:r>
            </a:p>
            <a:p>
              <a:pPr marL="128588" indent="-128588">
                <a:buFont typeface="Wingdings" panose="05000000000000000000" pitchFamily="2" charset="2"/>
                <a:buChar char="§"/>
              </a:pPr>
              <a:r>
                <a:rPr lang="fr-FR" sz="1200" b="1" dirty="0">
                  <a:solidFill>
                    <a:schemeClr val="bg1">
                      <a:lumMod val="50000"/>
                    </a:schemeClr>
                  </a:solidFill>
                  <a:latin typeface="Avenir LT Std 55 Roman" panose="020B0503020203020204" pitchFamily="34" charset="0"/>
                </a:rPr>
                <a:t>Accompagner </a:t>
              </a:r>
              <a:r>
                <a:rPr lang="fr-FR" sz="1200" dirty="0">
                  <a:solidFill>
                    <a:schemeClr val="bg1">
                      <a:lumMod val="50000"/>
                    </a:schemeClr>
                  </a:solidFill>
                  <a:latin typeface="Avenir LT Std 55 Roman" panose="020B0503020203020204" pitchFamily="34" charset="0"/>
                </a:rPr>
                <a:t>les maitres d’ouvrage, constructeurs, bureaux d’études, installateurs et clients finaux sur les choix à leur disposition</a:t>
              </a:r>
            </a:p>
            <a:p>
              <a:pPr marL="128588" indent="-128588">
                <a:buFont typeface="Wingdings" panose="05000000000000000000" pitchFamily="2" charset="2"/>
                <a:buChar char="§"/>
              </a:pPr>
              <a:r>
                <a:rPr lang="fr-FR" sz="1200" b="1" dirty="0">
                  <a:solidFill>
                    <a:schemeClr val="bg1">
                      <a:lumMod val="50000"/>
                    </a:schemeClr>
                  </a:solidFill>
                  <a:latin typeface="Avenir LT Std 55 Roman" panose="020B0503020203020204" pitchFamily="34" charset="0"/>
                </a:rPr>
                <a:t>Être expert</a:t>
              </a:r>
              <a:r>
                <a:rPr lang="fr-FR" sz="1200" dirty="0">
                  <a:solidFill>
                    <a:schemeClr val="bg1">
                      <a:lumMod val="50000"/>
                    </a:schemeClr>
                  </a:solidFill>
                  <a:latin typeface="Avenir LT Std 55 Roman" panose="020B0503020203020204" pitchFamily="34" charset="0"/>
                </a:rPr>
                <a:t> des solutions gaz, gaz/EnR et hybrides les plus performantes et leur </a:t>
              </a:r>
              <a:r>
                <a:rPr lang="fr-FR" sz="1200" dirty="0">
                  <a:solidFill>
                    <a:schemeClr val="accent2"/>
                  </a:solidFill>
                  <a:latin typeface="Avenir LT Std 55 Roman" panose="020B0503020203020204" pitchFamily="34" charset="0"/>
                </a:rPr>
                <a:t>compatibilité avec les réglementations </a:t>
              </a:r>
              <a:r>
                <a:rPr lang="fr-FR" sz="1200" dirty="0">
                  <a:solidFill>
                    <a:schemeClr val="bg1">
                      <a:lumMod val="50000"/>
                    </a:schemeClr>
                  </a:solidFill>
                  <a:latin typeface="Avenir LT Std 55 Roman" panose="020B0503020203020204" pitchFamily="34" charset="0"/>
                </a:rPr>
                <a:t>en vigueur</a:t>
              </a:r>
            </a:p>
          </p:txBody>
        </p:sp>
        <p:sp>
          <p:nvSpPr>
            <p:cNvPr id="37" name="Rectangle 36">
              <a:extLst>
                <a:ext uri="{FF2B5EF4-FFF2-40B4-BE49-F238E27FC236}">
                  <a16:creationId xmlns:a16="http://schemas.microsoft.com/office/drawing/2014/main" id="{83E52175-C613-4596-B0B9-7FD5A858EBEB}"/>
                </a:ext>
              </a:extLst>
            </p:cNvPr>
            <p:cNvSpPr/>
            <p:nvPr/>
          </p:nvSpPr>
          <p:spPr>
            <a:xfrm>
              <a:off x="6581834" y="2428482"/>
              <a:ext cx="5277796" cy="385700"/>
            </a:xfrm>
            <a:prstGeom prst="rect">
              <a:avLst/>
            </a:prstGeom>
          </p:spPr>
          <p:txBody>
            <a:bodyPr wrap="square" lIns="54000" rIns="54000">
              <a:noAutofit/>
            </a:bodyPr>
            <a:lstStyle/>
            <a:p>
              <a:pPr marL="128588" indent="-128588">
                <a:buFont typeface="Wingdings" panose="05000000000000000000" pitchFamily="2" charset="2"/>
                <a:buChar char="§"/>
              </a:pPr>
              <a:r>
                <a:rPr lang="fr-FR" sz="1200" dirty="0">
                  <a:solidFill>
                    <a:schemeClr val="bg1">
                      <a:lumMod val="50000"/>
                    </a:schemeClr>
                  </a:solidFill>
                  <a:latin typeface="Avenir LT Std 55 Roman" panose="020B0503020203020204" pitchFamily="34" charset="0"/>
                </a:rPr>
                <a:t>Acheminer le gaz en toute sécurité pour le compte de 50 fournisseurs au profit de plus de </a:t>
              </a:r>
              <a:r>
                <a:rPr lang="fr-FR" sz="1200" dirty="0">
                  <a:solidFill>
                    <a:schemeClr val="accent3"/>
                  </a:solidFill>
                  <a:latin typeface="Avenir LT Std 55 Roman" panose="020B0503020203020204" pitchFamily="34" charset="0"/>
                </a:rPr>
                <a:t>11 millions de clients</a:t>
              </a:r>
            </a:p>
            <a:p>
              <a:pPr marL="128588" indent="-128588">
                <a:buFont typeface="Wingdings" panose="05000000000000000000" pitchFamily="2" charset="2"/>
                <a:buChar char="§"/>
              </a:pPr>
              <a:endParaRPr lang="fr-FR" sz="1050" dirty="0">
                <a:solidFill>
                  <a:schemeClr val="bg1">
                    <a:lumMod val="50000"/>
                  </a:schemeClr>
                </a:solidFill>
                <a:latin typeface="Avenir LT Std 55 Roman" panose="020B0503020203020204" pitchFamily="34" charset="0"/>
              </a:endParaRPr>
            </a:p>
          </p:txBody>
        </p:sp>
      </p:grpSp>
    </p:spTree>
    <p:extLst>
      <p:ext uri="{BB962C8B-B14F-4D97-AF65-F5344CB8AC3E}">
        <p14:creationId xmlns:p14="http://schemas.microsoft.com/office/powerpoint/2010/main" val="198791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6DF86-9163-4C9F-AB02-6EDD61E23CF4}"/>
              </a:ext>
            </a:extLst>
          </p:cNvPr>
          <p:cNvSpPr>
            <a:spLocks noGrp="1"/>
          </p:cNvSpPr>
          <p:nvPr>
            <p:ph type="title"/>
          </p:nvPr>
        </p:nvSpPr>
        <p:spPr>
          <a:xfrm>
            <a:off x="1225249" y="85614"/>
            <a:ext cx="6537025" cy="806700"/>
          </a:xfrm>
        </p:spPr>
        <p:txBody>
          <a:bodyPr/>
          <a:lstStyle/>
          <a:p>
            <a:r>
              <a:rPr lang="fr-FR" dirty="0">
                <a:solidFill>
                  <a:schemeClr val="bg1"/>
                </a:solidFill>
              </a:rPr>
              <a:t>Energie dans l’enseignement</a:t>
            </a:r>
          </a:p>
        </p:txBody>
      </p:sp>
      <p:sp>
        <p:nvSpPr>
          <p:cNvPr id="4" name="Rectangle : coins arrondis 3">
            <a:extLst>
              <a:ext uri="{FF2B5EF4-FFF2-40B4-BE49-F238E27FC236}">
                <a16:creationId xmlns:a16="http://schemas.microsoft.com/office/drawing/2014/main" id="{A08DCD06-55A2-4573-9485-A78E0518817E}"/>
              </a:ext>
            </a:extLst>
          </p:cNvPr>
          <p:cNvSpPr/>
          <p:nvPr/>
        </p:nvSpPr>
        <p:spPr>
          <a:xfrm>
            <a:off x="2286283" y="1180764"/>
            <a:ext cx="2857340" cy="992004"/>
          </a:xfrm>
          <a:prstGeom prst="round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a:solidFill>
                  <a:schemeClr val="accent4"/>
                </a:solidFill>
              </a:rPr>
              <a:t>Plus de 65 000 établissements…</a:t>
            </a:r>
          </a:p>
          <a:p>
            <a:pPr algn="ctr"/>
            <a:r>
              <a:rPr lang="fr-FR" sz="1200" b="1" dirty="0">
                <a:solidFill>
                  <a:schemeClr val="accent4"/>
                </a:solidFill>
              </a:rPr>
              <a:t>…dont plus de 9000 établissements privés</a:t>
            </a:r>
          </a:p>
          <a:p>
            <a:pPr algn="ctr"/>
            <a:r>
              <a:rPr lang="fr-FR" sz="1200" b="1" dirty="0">
                <a:solidFill>
                  <a:schemeClr val="accent4"/>
                </a:solidFill>
              </a:rPr>
              <a:t>(écoles, collèges, lycées..)</a:t>
            </a:r>
          </a:p>
        </p:txBody>
      </p:sp>
      <p:pic>
        <p:nvPicPr>
          <p:cNvPr id="8" name="Graphique 7" descr="École">
            <a:extLst>
              <a:ext uri="{FF2B5EF4-FFF2-40B4-BE49-F238E27FC236}">
                <a16:creationId xmlns:a16="http://schemas.microsoft.com/office/drawing/2014/main" id="{E41B77F5-A8D8-43A5-BE09-84DBE0C28D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2264" y="1213138"/>
            <a:ext cx="729346" cy="729346"/>
          </a:xfrm>
          <a:prstGeom prst="rect">
            <a:avLst/>
          </a:prstGeom>
        </p:spPr>
      </p:pic>
      <p:pic>
        <p:nvPicPr>
          <p:cNvPr id="28" name="Image 27">
            <a:extLst>
              <a:ext uri="{FF2B5EF4-FFF2-40B4-BE49-F238E27FC236}">
                <a16:creationId xmlns:a16="http://schemas.microsoft.com/office/drawing/2014/main" id="{AEDFC01E-3C08-4733-B567-356DB327403C}"/>
              </a:ext>
            </a:extLst>
          </p:cNvPr>
          <p:cNvPicPr>
            <a:picLocks noChangeAspect="1"/>
          </p:cNvPicPr>
          <p:nvPr/>
        </p:nvPicPr>
        <p:blipFill rotWithShape="1">
          <a:blip r:embed="rId4"/>
          <a:srcRect l="5305" t="21916" r="4426" b="5072"/>
          <a:stretch/>
        </p:blipFill>
        <p:spPr>
          <a:xfrm>
            <a:off x="1225250" y="2861966"/>
            <a:ext cx="3830881" cy="1923953"/>
          </a:xfrm>
          <a:prstGeom prst="rect">
            <a:avLst/>
          </a:prstGeom>
        </p:spPr>
      </p:pic>
      <p:sp>
        <p:nvSpPr>
          <p:cNvPr id="29" name="ZoneTexte 28">
            <a:extLst>
              <a:ext uri="{FF2B5EF4-FFF2-40B4-BE49-F238E27FC236}">
                <a16:creationId xmlns:a16="http://schemas.microsoft.com/office/drawing/2014/main" id="{0981368E-9E96-4F5A-9616-BD61D3E229C3}"/>
              </a:ext>
            </a:extLst>
          </p:cNvPr>
          <p:cNvSpPr txBox="1"/>
          <p:nvPr/>
        </p:nvSpPr>
        <p:spPr>
          <a:xfrm>
            <a:off x="1225250" y="2503263"/>
            <a:ext cx="3935828" cy="415498"/>
          </a:xfrm>
          <a:prstGeom prst="rect">
            <a:avLst/>
          </a:prstGeom>
          <a:noFill/>
        </p:spPr>
        <p:txBody>
          <a:bodyPr wrap="square" rtlCol="0">
            <a:spAutoFit/>
          </a:bodyPr>
          <a:lstStyle/>
          <a:p>
            <a:r>
              <a:rPr lang="fr-FR" sz="1050" b="1" dirty="0"/>
              <a:t>Répartition de la consommation selon les établissements</a:t>
            </a:r>
          </a:p>
          <a:p>
            <a:pPr algn="ctr"/>
            <a:r>
              <a:rPr lang="fr-FR" sz="1050" b="1" dirty="0"/>
              <a:t>(GWh)</a:t>
            </a:r>
          </a:p>
        </p:txBody>
      </p:sp>
      <p:sp>
        <p:nvSpPr>
          <p:cNvPr id="34" name="ZoneTexte 33">
            <a:extLst>
              <a:ext uri="{FF2B5EF4-FFF2-40B4-BE49-F238E27FC236}">
                <a16:creationId xmlns:a16="http://schemas.microsoft.com/office/drawing/2014/main" id="{3058C62E-ED4D-4274-9DB5-179B16225397}"/>
              </a:ext>
            </a:extLst>
          </p:cNvPr>
          <p:cNvSpPr txBox="1"/>
          <p:nvPr/>
        </p:nvSpPr>
        <p:spPr>
          <a:xfrm>
            <a:off x="1369950" y="4888413"/>
            <a:ext cx="2178650" cy="215444"/>
          </a:xfrm>
          <a:prstGeom prst="rect">
            <a:avLst/>
          </a:prstGeom>
          <a:noFill/>
        </p:spPr>
        <p:txBody>
          <a:bodyPr wrap="square" rtlCol="0">
            <a:spAutoFit/>
          </a:bodyPr>
          <a:lstStyle/>
          <a:p>
            <a:r>
              <a:rPr lang="fr-FR" sz="800" i="1" dirty="0"/>
              <a:t>Source : données CEREN (2018)</a:t>
            </a:r>
          </a:p>
        </p:txBody>
      </p:sp>
      <p:pic>
        <p:nvPicPr>
          <p:cNvPr id="3" name="Image 2">
            <a:extLst>
              <a:ext uri="{FF2B5EF4-FFF2-40B4-BE49-F238E27FC236}">
                <a16:creationId xmlns:a16="http://schemas.microsoft.com/office/drawing/2014/main" id="{52DC9339-6C91-470D-95BC-0BAACF4EEAA7}"/>
              </a:ext>
            </a:extLst>
          </p:cNvPr>
          <p:cNvPicPr>
            <a:picLocks noChangeAspect="1"/>
          </p:cNvPicPr>
          <p:nvPr/>
        </p:nvPicPr>
        <p:blipFill rotWithShape="1">
          <a:blip r:embed="rId5"/>
          <a:srcRect r="19415"/>
          <a:stretch/>
        </p:blipFill>
        <p:spPr>
          <a:xfrm>
            <a:off x="5323487" y="1024010"/>
            <a:ext cx="2862790" cy="2181642"/>
          </a:xfrm>
          <a:prstGeom prst="rect">
            <a:avLst/>
          </a:prstGeom>
        </p:spPr>
      </p:pic>
      <p:sp>
        <p:nvSpPr>
          <p:cNvPr id="36" name="ZoneTexte 35">
            <a:extLst>
              <a:ext uri="{FF2B5EF4-FFF2-40B4-BE49-F238E27FC236}">
                <a16:creationId xmlns:a16="http://schemas.microsoft.com/office/drawing/2014/main" id="{687E5450-68AE-4999-90F6-743D93268390}"/>
              </a:ext>
            </a:extLst>
          </p:cNvPr>
          <p:cNvSpPr txBox="1"/>
          <p:nvPr/>
        </p:nvSpPr>
        <p:spPr>
          <a:xfrm rot="5400000">
            <a:off x="7412928" y="1874053"/>
            <a:ext cx="2069418" cy="369332"/>
          </a:xfrm>
          <a:prstGeom prst="rect">
            <a:avLst/>
          </a:prstGeom>
          <a:solidFill>
            <a:schemeClr val="bg1"/>
          </a:solidFill>
        </p:spPr>
        <p:txBody>
          <a:bodyPr wrap="square" rtlCol="0">
            <a:spAutoFit/>
          </a:bodyPr>
          <a:lstStyle/>
          <a:p>
            <a:pPr algn="ctr"/>
            <a:r>
              <a:rPr lang="fr-FR" sz="900" dirty="0"/>
              <a:t>Répartition de la consommation par énergies (GWh/an)</a:t>
            </a:r>
          </a:p>
        </p:txBody>
      </p:sp>
      <p:sp>
        <p:nvSpPr>
          <p:cNvPr id="18" name="Rectangle : coins arrondis 17">
            <a:extLst>
              <a:ext uri="{FF2B5EF4-FFF2-40B4-BE49-F238E27FC236}">
                <a16:creationId xmlns:a16="http://schemas.microsoft.com/office/drawing/2014/main" id="{D22629F2-0068-4A23-A1C6-2BCCAFE101D3}"/>
              </a:ext>
            </a:extLst>
          </p:cNvPr>
          <p:cNvSpPr/>
          <p:nvPr/>
        </p:nvSpPr>
        <p:spPr>
          <a:xfrm>
            <a:off x="5193375" y="3590584"/>
            <a:ext cx="3497826" cy="1297829"/>
          </a:xfrm>
          <a:prstGeom prst="round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algn="just"/>
            <a:r>
              <a:rPr lang="fr-FR" sz="1200" dirty="0">
                <a:solidFill>
                  <a:schemeClr val="accent4"/>
                </a:solidFill>
              </a:rPr>
              <a:t>Les bâtiments d’enseignement ont des besoins importants de </a:t>
            </a:r>
            <a:r>
              <a:rPr lang="fr-FR" sz="1200" b="1" dirty="0">
                <a:solidFill>
                  <a:schemeClr val="accent4"/>
                </a:solidFill>
              </a:rPr>
              <a:t>chauffage</a:t>
            </a:r>
            <a:r>
              <a:rPr lang="fr-FR" sz="1200" dirty="0">
                <a:solidFill>
                  <a:schemeClr val="accent4"/>
                </a:solidFill>
              </a:rPr>
              <a:t> et </a:t>
            </a:r>
            <a:r>
              <a:rPr lang="fr-FR" sz="1200" b="1" dirty="0">
                <a:solidFill>
                  <a:schemeClr val="accent4"/>
                </a:solidFill>
              </a:rPr>
              <a:t>d’eau chaude sanitaire. </a:t>
            </a:r>
          </a:p>
          <a:p>
            <a:pPr algn="just"/>
            <a:r>
              <a:rPr lang="fr-FR" sz="1200" dirty="0">
                <a:solidFill>
                  <a:schemeClr val="accent4"/>
                </a:solidFill>
              </a:rPr>
              <a:t>Le </a:t>
            </a:r>
            <a:r>
              <a:rPr lang="fr-FR" sz="1200" b="1" dirty="0">
                <a:solidFill>
                  <a:schemeClr val="accent4"/>
                </a:solidFill>
              </a:rPr>
              <a:t>gaz</a:t>
            </a:r>
            <a:r>
              <a:rPr lang="fr-FR" sz="1200" dirty="0">
                <a:solidFill>
                  <a:schemeClr val="accent4"/>
                </a:solidFill>
              </a:rPr>
              <a:t> est aujourd’hui l’énergie utilisée dans plus de la moitié des établissements scolaires.</a:t>
            </a:r>
          </a:p>
        </p:txBody>
      </p:sp>
    </p:spTree>
    <p:extLst>
      <p:ext uri="{BB962C8B-B14F-4D97-AF65-F5344CB8AC3E}">
        <p14:creationId xmlns:p14="http://schemas.microsoft.com/office/powerpoint/2010/main" val="124868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657327" y="2003099"/>
            <a:ext cx="5814900" cy="910800"/>
          </a:xfrm>
          <a:prstGeom prst="rect">
            <a:avLst/>
          </a:prstGeom>
        </p:spPr>
        <p:txBody>
          <a:bodyPr spcFirstLastPara="1" wrap="square" lIns="91425" tIns="91425" rIns="91425" bIns="91425" anchor="b" anchorCtr="0">
            <a:noAutofit/>
          </a:bodyPr>
          <a:lstStyle/>
          <a:p>
            <a:pPr lvl="0"/>
            <a:r>
              <a:rPr lang="en" sz="3200" dirty="0"/>
              <a:t>2. Décryptage du Décret tertiaire</a:t>
            </a:r>
            <a:endParaRPr sz="3200" dirty="0"/>
          </a:p>
        </p:txBody>
      </p:sp>
    </p:spTree>
    <p:extLst>
      <p:ext uri="{BB962C8B-B14F-4D97-AF65-F5344CB8AC3E}">
        <p14:creationId xmlns:p14="http://schemas.microsoft.com/office/powerpoint/2010/main" val="376781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necteur droit 44">
            <a:extLst>
              <a:ext uri="{FF2B5EF4-FFF2-40B4-BE49-F238E27FC236}">
                <a16:creationId xmlns:a16="http://schemas.microsoft.com/office/drawing/2014/main" id="{08219B52-4176-4846-933D-7DD365DC8C8B}"/>
              </a:ext>
            </a:extLst>
          </p:cNvPr>
          <p:cNvCxnSpPr>
            <a:cxnSpLocks noChangeAspect="1"/>
          </p:cNvCxnSpPr>
          <p:nvPr/>
        </p:nvCxnSpPr>
        <p:spPr>
          <a:xfrm>
            <a:off x="6252933" y="1667253"/>
            <a:ext cx="0" cy="2626001"/>
          </a:xfrm>
          <a:prstGeom prst="line">
            <a:avLst/>
          </a:prstGeom>
          <a:ln w="25400">
            <a:solidFill>
              <a:schemeClr val="bg2">
                <a:lumMod val="75000"/>
              </a:schemeClr>
            </a:solidFill>
          </a:ln>
        </p:spPr>
        <p:style>
          <a:lnRef idx="1">
            <a:schemeClr val="accent5"/>
          </a:lnRef>
          <a:fillRef idx="0">
            <a:schemeClr val="accent5"/>
          </a:fillRef>
          <a:effectRef idx="0">
            <a:schemeClr val="accent5"/>
          </a:effectRef>
          <a:fontRef idx="minor">
            <a:schemeClr val="tx1"/>
          </a:fontRef>
        </p:style>
      </p:cxnSp>
      <p:sp>
        <p:nvSpPr>
          <p:cNvPr id="44" name="Flèche : chevron 43">
            <a:extLst>
              <a:ext uri="{FF2B5EF4-FFF2-40B4-BE49-F238E27FC236}">
                <a16:creationId xmlns:a16="http://schemas.microsoft.com/office/drawing/2014/main" id="{D9EC4F2F-2039-4841-A8AD-0C3068ACBA50}"/>
              </a:ext>
            </a:extLst>
          </p:cNvPr>
          <p:cNvSpPr/>
          <p:nvPr/>
        </p:nvSpPr>
        <p:spPr>
          <a:xfrm>
            <a:off x="6479584" y="1201087"/>
            <a:ext cx="1029938" cy="441813"/>
          </a:xfrm>
          <a:prstGeom prst="chevron">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200" dirty="0">
                <a:solidFill>
                  <a:schemeClr val="accent1">
                    <a:lumMod val="75000"/>
                  </a:schemeClr>
                </a:solidFill>
              </a:rPr>
              <a:t>2022</a:t>
            </a:r>
            <a:endParaRPr lang="fr-FR" sz="1050" dirty="0">
              <a:solidFill>
                <a:schemeClr val="accent1">
                  <a:lumMod val="75000"/>
                </a:schemeClr>
              </a:solidFill>
            </a:endParaRPr>
          </a:p>
          <a:p>
            <a:pPr algn="ctr"/>
            <a:endParaRPr lang="fr-FR" sz="1050" dirty="0"/>
          </a:p>
        </p:txBody>
      </p:sp>
      <p:sp>
        <p:nvSpPr>
          <p:cNvPr id="2" name="Espace réservé du numéro de diapositive 1">
            <a:extLst>
              <a:ext uri="{FF2B5EF4-FFF2-40B4-BE49-F238E27FC236}">
                <a16:creationId xmlns:a16="http://schemas.microsoft.com/office/drawing/2014/main" id="{8F05F099-4DAE-4FB8-B0F0-BA147F4CEC7B}"/>
              </a:ext>
            </a:extLst>
          </p:cNvPr>
          <p:cNvSpPr>
            <a:spLocks noGrp="1"/>
          </p:cNvSpPr>
          <p:nvPr>
            <p:ph type="sldNum" idx="12"/>
          </p:nvPr>
        </p:nvSpPr>
        <p:spPr/>
        <p:txBody>
          <a:bodyPr/>
          <a:lstStyle/>
          <a:p>
            <a:fld id="{82DB2F9C-E71B-B545-B257-E1C65CA446D5}" type="slidenum">
              <a:rPr lang="fr-FR" smtClean="0"/>
              <a:t>9</a:t>
            </a:fld>
            <a:endParaRPr lang="fr-FR"/>
          </a:p>
        </p:txBody>
      </p:sp>
      <p:sp>
        <p:nvSpPr>
          <p:cNvPr id="3" name="Titre 2">
            <a:extLst>
              <a:ext uri="{FF2B5EF4-FFF2-40B4-BE49-F238E27FC236}">
                <a16:creationId xmlns:a16="http://schemas.microsoft.com/office/drawing/2014/main" id="{BC976AA7-9C5C-45C0-8A07-293FFE2635B0}"/>
              </a:ext>
            </a:extLst>
          </p:cNvPr>
          <p:cNvSpPr>
            <a:spLocks noGrp="1"/>
          </p:cNvSpPr>
          <p:nvPr>
            <p:ph type="title"/>
          </p:nvPr>
        </p:nvSpPr>
        <p:spPr/>
        <p:txBody>
          <a:bodyPr/>
          <a:lstStyle/>
          <a:p>
            <a:r>
              <a:rPr lang="fr-FR" dirty="0">
                <a:solidFill>
                  <a:schemeClr val="bg1"/>
                </a:solidFill>
              </a:rPr>
              <a:t>Zoom sur les différents textes et le calendrier</a:t>
            </a:r>
          </a:p>
        </p:txBody>
      </p:sp>
      <p:sp>
        <p:nvSpPr>
          <p:cNvPr id="4" name="Flèche : chevron 3">
            <a:extLst>
              <a:ext uri="{FF2B5EF4-FFF2-40B4-BE49-F238E27FC236}">
                <a16:creationId xmlns:a16="http://schemas.microsoft.com/office/drawing/2014/main" id="{6CF11E7F-BEB7-4E14-B9BF-9BFE909DC744}"/>
              </a:ext>
            </a:extLst>
          </p:cNvPr>
          <p:cNvSpPr/>
          <p:nvPr/>
        </p:nvSpPr>
        <p:spPr>
          <a:xfrm>
            <a:off x="5444654" y="1195529"/>
            <a:ext cx="1180544" cy="441813"/>
          </a:xfrm>
          <a:prstGeom prst="chevron">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200" dirty="0">
                <a:solidFill>
                  <a:schemeClr val="accent1">
                    <a:lumMod val="75000"/>
                  </a:schemeClr>
                </a:solidFill>
              </a:rPr>
              <a:t>2021</a:t>
            </a:r>
          </a:p>
          <a:p>
            <a:pPr algn="ctr"/>
            <a:endParaRPr lang="fr-FR" sz="1050" dirty="0"/>
          </a:p>
        </p:txBody>
      </p:sp>
      <p:sp>
        <p:nvSpPr>
          <p:cNvPr id="5" name="Flèche : chevron 4">
            <a:extLst>
              <a:ext uri="{FF2B5EF4-FFF2-40B4-BE49-F238E27FC236}">
                <a16:creationId xmlns:a16="http://schemas.microsoft.com/office/drawing/2014/main" id="{57CEDA12-4C16-4CB0-8E6F-48A5BD91AB00}"/>
              </a:ext>
            </a:extLst>
          </p:cNvPr>
          <p:cNvSpPr/>
          <p:nvPr/>
        </p:nvSpPr>
        <p:spPr>
          <a:xfrm>
            <a:off x="1757999" y="1187067"/>
            <a:ext cx="1173975" cy="441813"/>
          </a:xfrm>
          <a:prstGeom prst="chevron">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200" dirty="0">
                <a:solidFill>
                  <a:schemeClr val="accent1">
                    <a:lumMod val="75000"/>
                  </a:schemeClr>
                </a:solidFill>
              </a:rPr>
              <a:t>2019</a:t>
            </a:r>
          </a:p>
        </p:txBody>
      </p:sp>
      <p:sp>
        <p:nvSpPr>
          <p:cNvPr id="6" name="Flèche : chevron 5">
            <a:extLst>
              <a:ext uri="{FF2B5EF4-FFF2-40B4-BE49-F238E27FC236}">
                <a16:creationId xmlns:a16="http://schemas.microsoft.com/office/drawing/2014/main" id="{75F82DD2-61D7-44FB-A774-FB84997D30AD}"/>
              </a:ext>
            </a:extLst>
          </p:cNvPr>
          <p:cNvSpPr/>
          <p:nvPr/>
        </p:nvSpPr>
        <p:spPr>
          <a:xfrm>
            <a:off x="709221" y="1171272"/>
            <a:ext cx="1173975" cy="441813"/>
          </a:xfrm>
          <a:prstGeom prst="chevron">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200" dirty="0">
                <a:solidFill>
                  <a:schemeClr val="accent1">
                    <a:lumMod val="75000"/>
                  </a:schemeClr>
                </a:solidFill>
              </a:rPr>
              <a:t>2018</a:t>
            </a:r>
          </a:p>
        </p:txBody>
      </p:sp>
      <p:sp>
        <p:nvSpPr>
          <p:cNvPr id="7" name="Flèche : chevron 6">
            <a:extLst>
              <a:ext uri="{FF2B5EF4-FFF2-40B4-BE49-F238E27FC236}">
                <a16:creationId xmlns:a16="http://schemas.microsoft.com/office/drawing/2014/main" id="{562E392A-FF27-480E-ADF3-BA8C58BE3721}"/>
              </a:ext>
            </a:extLst>
          </p:cNvPr>
          <p:cNvSpPr/>
          <p:nvPr/>
        </p:nvSpPr>
        <p:spPr>
          <a:xfrm>
            <a:off x="2795079" y="1193677"/>
            <a:ext cx="2777055" cy="420915"/>
          </a:xfrm>
          <a:prstGeom prst="chevron">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200" dirty="0">
                <a:solidFill>
                  <a:schemeClr val="accent1">
                    <a:lumMod val="75000"/>
                  </a:schemeClr>
                </a:solidFill>
              </a:rPr>
              <a:t>2020</a:t>
            </a:r>
          </a:p>
        </p:txBody>
      </p:sp>
      <p:sp>
        <p:nvSpPr>
          <p:cNvPr id="8" name="Ellipse 7">
            <a:extLst>
              <a:ext uri="{FF2B5EF4-FFF2-40B4-BE49-F238E27FC236}">
                <a16:creationId xmlns:a16="http://schemas.microsoft.com/office/drawing/2014/main" id="{059C29BD-B657-43D3-B110-EEC817478B21}"/>
              </a:ext>
            </a:extLst>
          </p:cNvPr>
          <p:cNvSpPr>
            <a:spLocks noChangeAspect="1"/>
          </p:cNvSpPr>
          <p:nvPr/>
        </p:nvSpPr>
        <p:spPr>
          <a:xfrm>
            <a:off x="1428961" y="1503818"/>
            <a:ext cx="121500" cy="1215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p>
        </p:txBody>
      </p:sp>
      <p:cxnSp>
        <p:nvCxnSpPr>
          <p:cNvPr id="9" name="Connecteur droit 8">
            <a:extLst>
              <a:ext uri="{FF2B5EF4-FFF2-40B4-BE49-F238E27FC236}">
                <a16:creationId xmlns:a16="http://schemas.microsoft.com/office/drawing/2014/main" id="{EB8AA9E2-8BF2-49DF-B432-9B1FE4A324E3}"/>
              </a:ext>
            </a:extLst>
          </p:cNvPr>
          <p:cNvCxnSpPr>
            <a:cxnSpLocks noChangeAspect="1"/>
          </p:cNvCxnSpPr>
          <p:nvPr/>
        </p:nvCxnSpPr>
        <p:spPr>
          <a:xfrm>
            <a:off x="1489711" y="1560789"/>
            <a:ext cx="0" cy="270000"/>
          </a:xfrm>
          <a:prstGeom prst="line">
            <a:avLst/>
          </a:prstGeom>
          <a:ln w="25400">
            <a:solidFill>
              <a:schemeClr val="tx1">
                <a:lumMod val="75000"/>
                <a:lumOff val="25000"/>
              </a:schemeClr>
            </a:solidFill>
          </a:ln>
        </p:spPr>
        <p:style>
          <a:lnRef idx="1">
            <a:schemeClr val="accent5"/>
          </a:lnRef>
          <a:fillRef idx="0">
            <a:schemeClr val="accent5"/>
          </a:fillRef>
          <a:effectRef idx="0">
            <a:schemeClr val="accent5"/>
          </a:effectRef>
          <a:fontRef idx="minor">
            <a:schemeClr val="tx1"/>
          </a:fontRef>
        </p:style>
      </p:cxnSp>
      <p:sp>
        <p:nvSpPr>
          <p:cNvPr id="10" name="ZoneTexte 9">
            <a:extLst>
              <a:ext uri="{FF2B5EF4-FFF2-40B4-BE49-F238E27FC236}">
                <a16:creationId xmlns:a16="http://schemas.microsoft.com/office/drawing/2014/main" id="{ADAE385F-29AE-4A35-8AAF-E7F9060DD965}"/>
              </a:ext>
            </a:extLst>
          </p:cNvPr>
          <p:cNvSpPr txBox="1"/>
          <p:nvPr/>
        </p:nvSpPr>
        <p:spPr>
          <a:xfrm>
            <a:off x="619889" y="1856074"/>
            <a:ext cx="1765293" cy="1046440"/>
          </a:xfrm>
          <a:prstGeom prst="rect">
            <a:avLst/>
          </a:prstGeom>
          <a:solidFill>
            <a:schemeClr val="bg1"/>
          </a:solidFill>
        </p:spPr>
        <p:txBody>
          <a:bodyPr wrap="square" rtlCol="0">
            <a:spAutoFit/>
          </a:bodyPr>
          <a:lstStyle/>
          <a:p>
            <a:pPr algn="ctr"/>
            <a:r>
              <a:rPr lang="fr-FR" sz="1200" b="1" dirty="0">
                <a:solidFill>
                  <a:srgbClr val="C40056"/>
                </a:solidFill>
                <a:latin typeface="Barlow" panose="020B0604020202020204"/>
              </a:rPr>
              <a:t>23 novembre 2018 </a:t>
            </a:r>
          </a:p>
          <a:p>
            <a:r>
              <a:rPr lang="fr-FR" sz="1000" b="1" dirty="0">
                <a:solidFill>
                  <a:srgbClr val="6A88B2"/>
                </a:solidFill>
                <a:latin typeface="Barlow" panose="020B0604020202020204"/>
              </a:rPr>
              <a:t>Loi n° 2018-1021 dite Loi ELAN </a:t>
            </a:r>
            <a:r>
              <a:rPr lang="fr-FR" sz="1000" dirty="0">
                <a:solidFill>
                  <a:schemeClr val="tx1"/>
                </a:solidFill>
                <a:latin typeface="Barlow" panose="020B0604020202020204"/>
              </a:rPr>
              <a:t>portant évolution du logement, de l'aménagement et du numérique </a:t>
            </a:r>
            <a:endParaRPr lang="fr-FR" sz="1000" b="1" dirty="0">
              <a:solidFill>
                <a:schemeClr val="tx1"/>
              </a:solidFill>
              <a:latin typeface="Barlow" panose="020B0604020202020204"/>
            </a:endParaRPr>
          </a:p>
          <a:p>
            <a:r>
              <a:rPr lang="fr-FR" sz="1000" dirty="0">
                <a:solidFill>
                  <a:schemeClr val="tx1"/>
                </a:solidFill>
                <a:latin typeface="Barlow" panose="020B0604020202020204"/>
              </a:rPr>
              <a:t>(article 175) </a:t>
            </a:r>
          </a:p>
        </p:txBody>
      </p:sp>
      <p:sp>
        <p:nvSpPr>
          <p:cNvPr id="11" name="Ellipse 10">
            <a:extLst>
              <a:ext uri="{FF2B5EF4-FFF2-40B4-BE49-F238E27FC236}">
                <a16:creationId xmlns:a16="http://schemas.microsoft.com/office/drawing/2014/main" id="{0622CE09-E4B7-4BD3-B6BD-FF6711B961CD}"/>
              </a:ext>
            </a:extLst>
          </p:cNvPr>
          <p:cNvSpPr>
            <a:spLocks noChangeAspect="1"/>
          </p:cNvSpPr>
          <p:nvPr/>
        </p:nvSpPr>
        <p:spPr>
          <a:xfrm>
            <a:off x="2346835" y="1503818"/>
            <a:ext cx="121500" cy="1215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p>
        </p:txBody>
      </p:sp>
      <p:cxnSp>
        <p:nvCxnSpPr>
          <p:cNvPr id="12" name="Connecteur droit 11">
            <a:extLst>
              <a:ext uri="{FF2B5EF4-FFF2-40B4-BE49-F238E27FC236}">
                <a16:creationId xmlns:a16="http://schemas.microsoft.com/office/drawing/2014/main" id="{B8567B36-35C4-4174-84F9-E7AB5AFF3BDE}"/>
              </a:ext>
            </a:extLst>
          </p:cNvPr>
          <p:cNvCxnSpPr>
            <a:cxnSpLocks noChangeAspect="1"/>
            <a:stCxn id="11" idx="4"/>
          </p:cNvCxnSpPr>
          <p:nvPr/>
        </p:nvCxnSpPr>
        <p:spPr>
          <a:xfrm flipH="1">
            <a:off x="2401473" y="1625318"/>
            <a:ext cx="6112" cy="1660043"/>
          </a:xfrm>
          <a:prstGeom prst="line">
            <a:avLst/>
          </a:prstGeom>
          <a:ln w="25400">
            <a:solidFill>
              <a:schemeClr val="tx1">
                <a:lumMod val="75000"/>
                <a:lumOff val="25000"/>
              </a:schemeClr>
            </a:solidFill>
          </a:ln>
        </p:spPr>
        <p:style>
          <a:lnRef idx="1">
            <a:schemeClr val="accent5"/>
          </a:lnRef>
          <a:fillRef idx="0">
            <a:schemeClr val="accent5"/>
          </a:fillRef>
          <a:effectRef idx="0">
            <a:schemeClr val="accent5"/>
          </a:effectRef>
          <a:fontRef idx="minor">
            <a:schemeClr val="tx1"/>
          </a:fontRef>
        </p:style>
      </p:cxnSp>
      <p:sp>
        <p:nvSpPr>
          <p:cNvPr id="13" name="ZoneTexte 12">
            <a:extLst>
              <a:ext uri="{FF2B5EF4-FFF2-40B4-BE49-F238E27FC236}">
                <a16:creationId xmlns:a16="http://schemas.microsoft.com/office/drawing/2014/main" id="{08BC8514-E14E-44C1-A85A-CA1D5FA8B4E6}"/>
              </a:ext>
            </a:extLst>
          </p:cNvPr>
          <p:cNvSpPr txBox="1"/>
          <p:nvPr/>
        </p:nvSpPr>
        <p:spPr>
          <a:xfrm>
            <a:off x="1338387" y="3252819"/>
            <a:ext cx="2177551" cy="1354217"/>
          </a:xfrm>
          <a:prstGeom prst="rect">
            <a:avLst/>
          </a:prstGeom>
          <a:noFill/>
        </p:spPr>
        <p:txBody>
          <a:bodyPr wrap="square" rtlCol="0">
            <a:spAutoFit/>
          </a:bodyPr>
          <a:lstStyle/>
          <a:p>
            <a:pPr algn="ctr"/>
            <a:r>
              <a:rPr lang="fr-FR" sz="1200" b="1" dirty="0">
                <a:solidFill>
                  <a:srgbClr val="C40056"/>
                </a:solidFill>
                <a:latin typeface="Barlow" panose="020B0604020202020204"/>
              </a:rPr>
              <a:t>23 juillet 2019</a:t>
            </a:r>
          </a:p>
          <a:p>
            <a:r>
              <a:rPr lang="fr-FR" sz="1000" b="1" dirty="0">
                <a:solidFill>
                  <a:srgbClr val="6A88B2"/>
                </a:solidFill>
                <a:latin typeface="Barlow" panose="020B0604020202020204"/>
              </a:rPr>
              <a:t>Décret n°2019-771 du 23 juillet 2019 dit «Décret tertiaire » ou « Décret Eco Energie tertiaire » </a:t>
            </a:r>
            <a:r>
              <a:rPr lang="fr-FR" sz="1000" dirty="0">
                <a:solidFill>
                  <a:srgbClr val="6A88B2"/>
                </a:solidFill>
                <a:latin typeface="Barlow" panose="020B0604020202020204"/>
              </a:rPr>
              <a:t> </a:t>
            </a:r>
            <a:r>
              <a:rPr lang="fr-FR" sz="1000" dirty="0">
                <a:latin typeface="Barlow" panose="020B0604020202020204"/>
              </a:rPr>
              <a:t>relatif aux obligations d'actions de réduction de la consommation d'énergie finale dans des bâtiments à usage tertiaire, entré en vigueur le 1er octobre 2019</a:t>
            </a:r>
          </a:p>
        </p:txBody>
      </p:sp>
      <p:sp>
        <p:nvSpPr>
          <p:cNvPr id="16" name="Ellipse 15">
            <a:extLst>
              <a:ext uri="{FF2B5EF4-FFF2-40B4-BE49-F238E27FC236}">
                <a16:creationId xmlns:a16="http://schemas.microsoft.com/office/drawing/2014/main" id="{2CDEFA5F-E166-4000-937B-6FAE5A059120}"/>
              </a:ext>
            </a:extLst>
          </p:cNvPr>
          <p:cNvSpPr>
            <a:spLocks noChangeAspect="1"/>
          </p:cNvSpPr>
          <p:nvPr/>
        </p:nvSpPr>
        <p:spPr>
          <a:xfrm>
            <a:off x="3733702" y="1503818"/>
            <a:ext cx="121500" cy="1215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p>
        </p:txBody>
      </p:sp>
      <p:cxnSp>
        <p:nvCxnSpPr>
          <p:cNvPr id="17" name="Connecteur droit 16">
            <a:extLst>
              <a:ext uri="{FF2B5EF4-FFF2-40B4-BE49-F238E27FC236}">
                <a16:creationId xmlns:a16="http://schemas.microsoft.com/office/drawing/2014/main" id="{8AA3EF7A-A961-4F8B-8D87-428D586D9A4E}"/>
              </a:ext>
            </a:extLst>
          </p:cNvPr>
          <p:cNvCxnSpPr>
            <a:cxnSpLocks noChangeAspect="1"/>
          </p:cNvCxnSpPr>
          <p:nvPr/>
        </p:nvCxnSpPr>
        <p:spPr>
          <a:xfrm>
            <a:off x="3794452" y="1560789"/>
            <a:ext cx="0" cy="214223"/>
          </a:xfrm>
          <a:prstGeom prst="line">
            <a:avLst/>
          </a:prstGeom>
          <a:ln w="25400">
            <a:solidFill>
              <a:schemeClr val="tx1">
                <a:lumMod val="75000"/>
                <a:lumOff val="25000"/>
              </a:schemeClr>
            </a:solidFill>
          </a:ln>
        </p:spPr>
        <p:style>
          <a:lnRef idx="1">
            <a:schemeClr val="accent5"/>
          </a:lnRef>
          <a:fillRef idx="0">
            <a:schemeClr val="accent5"/>
          </a:fillRef>
          <a:effectRef idx="0">
            <a:schemeClr val="accent5"/>
          </a:effectRef>
          <a:fontRef idx="minor">
            <a:schemeClr val="tx1"/>
          </a:fontRef>
        </p:style>
      </p:cxnSp>
      <p:sp>
        <p:nvSpPr>
          <p:cNvPr id="18" name="ZoneTexte 17">
            <a:extLst>
              <a:ext uri="{FF2B5EF4-FFF2-40B4-BE49-F238E27FC236}">
                <a16:creationId xmlns:a16="http://schemas.microsoft.com/office/drawing/2014/main" id="{D4E01C8A-4777-46AF-BA18-12F28D382CDB}"/>
              </a:ext>
            </a:extLst>
          </p:cNvPr>
          <p:cNvSpPr txBox="1"/>
          <p:nvPr/>
        </p:nvSpPr>
        <p:spPr>
          <a:xfrm>
            <a:off x="2793453" y="1769642"/>
            <a:ext cx="1906114" cy="1200329"/>
          </a:xfrm>
          <a:prstGeom prst="rect">
            <a:avLst/>
          </a:prstGeom>
          <a:noFill/>
        </p:spPr>
        <p:txBody>
          <a:bodyPr wrap="square" rtlCol="0" anchor="t">
            <a:spAutoFit/>
          </a:bodyPr>
          <a:lstStyle/>
          <a:p>
            <a:pPr algn="ctr"/>
            <a:r>
              <a:rPr lang="fr-FR" sz="1200" b="1" dirty="0">
                <a:solidFill>
                  <a:srgbClr val="C40056"/>
                </a:solidFill>
                <a:latin typeface="Barlow" panose="020B0604020202020204"/>
              </a:rPr>
              <a:t>10 avril 2020</a:t>
            </a:r>
          </a:p>
          <a:p>
            <a:r>
              <a:rPr lang="fr-FR" sz="1000" b="1" dirty="0">
                <a:solidFill>
                  <a:srgbClr val="6A88B2"/>
                </a:solidFill>
                <a:latin typeface="Barlow" panose="020B0604020202020204"/>
              </a:rPr>
              <a:t>Arrêté du 10 avril 2020 dit « Arrêté méthode » </a:t>
            </a:r>
            <a:r>
              <a:rPr lang="fr-FR" sz="1000" dirty="0">
                <a:latin typeface="Barlow" panose="020B0604020202020204"/>
              </a:rPr>
              <a:t>relatif aux obligations d'actions de réduction des consommations d'énergie finale dans des bâtiments à usage tertiaire</a:t>
            </a:r>
          </a:p>
        </p:txBody>
      </p:sp>
      <p:sp>
        <p:nvSpPr>
          <p:cNvPr id="20" name="Ellipse 19">
            <a:extLst>
              <a:ext uri="{FF2B5EF4-FFF2-40B4-BE49-F238E27FC236}">
                <a16:creationId xmlns:a16="http://schemas.microsoft.com/office/drawing/2014/main" id="{8F979BA0-28DC-4D1D-8A53-4843816A5264}"/>
              </a:ext>
            </a:extLst>
          </p:cNvPr>
          <p:cNvSpPr>
            <a:spLocks noChangeAspect="1"/>
          </p:cNvSpPr>
          <p:nvPr/>
        </p:nvSpPr>
        <p:spPr>
          <a:xfrm>
            <a:off x="4858102" y="1495527"/>
            <a:ext cx="121500" cy="121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p>
        </p:txBody>
      </p:sp>
      <p:cxnSp>
        <p:nvCxnSpPr>
          <p:cNvPr id="21" name="Connecteur droit 20">
            <a:extLst>
              <a:ext uri="{FF2B5EF4-FFF2-40B4-BE49-F238E27FC236}">
                <a16:creationId xmlns:a16="http://schemas.microsoft.com/office/drawing/2014/main" id="{BC36972E-AC1E-4453-894A-CE43C833EDFA}"/>
              </a:ext>
            </a:extLst>
          </p:cNvPr>
          <p:cNvCxnSpPr>
            <a:cxnSpLocks noChangeAspect="1"/>
            <a:endCxn id="22" idx="0"/>
          </p:cNvCxnSpPr>
          <p:nvPr/>
        </p:nvCxnSpPr>
        <p:spPr>
          <a:xfrm flipH="1">
            <a:off x="4917257" y="1625318"/>
            <a:ext cx="13204" cy="1651362"/>
          </a:xfrm>
          <a:prstGeom prst="line">
            <a:avLst/>
          </a:prstGeom>
          <a:ln w="25400">
            <a:solidFill>
              <a:schemeClr val="tx1"/>
            </a:solidFill>
          </a:ln>
        </p:spPr>
        <p:style>
          <a:lnRef idx="1">
            <a:schemeClr val="accent5"/>
          </a:lnRef>
          <a:fillRef idx="0">
            <a:schemeClr val="accent5"/>
          </a:fillRef>
          <a:effectRef idx="0">
            <a:schemeClr val="accent5"/>
          </a:effectRef>
          <a:fontRef idx="minor">
            <a:schemeClr val="tx1"/>
          </a:fontRef>
        </p:style>
      </p:cxnSp>
      <p:sp>
        <p:nvSpPr>
          <p:cNvPr id="22" name="ZoneTexte 21">
            <a:extLst>
              <a:ext uri="{FF2B5EF4-FFF2-40B4-BE49-F238E27FC236}">
                <a16:creationId xmlns:a16="http://schemas.microsoft.com/office/drawing/2014/main" id="{5D02997C-2CBE-47C2-B65A-C7D38CFA9CE0}"/>
              </a:ext>
            </a:extLst>
          </p:cNvPr>
          <p:cNvSpPr txBox="1"/>
          <p:nvPr/>
        </p:nvSpPr>
        <p:spPr>
          <a:xfrm>
            <a:off x="4012248" y="3276680"/>
            <a:ext cx="1810018" cy="1354217"/>
          </a:xfrm>
          <a:prstGeom prst="rect">
            <a:avLst/>
          </a:prstGeom>
          <a:noFill/>
        </p:spPr>
        <p:txBody>
          <a:bodyPr wrap="square" rtlCol="0">
            <a:spAutoFit/>
          </a:bodyPr>
          <a:lstStyle/>
          <a:p>
            <a:pPr algn="ctr"/>
            <a:r>
              <a:rPr lang="fr-FR" sz="1200" b="1" dirty="0">
                <a:solidFill>
                  <a:srgbClr val="C40056"/>
                </a:solidFill>
                <a:latin typeface="Barlow" panose="020B0604020202020204"/>
              </a:rPr>
              <a:t>24 novembre 2020</a:t>
            </a:r>
          </a:p>
          <a:p>
            <a:pPr algn="ctr"/>
            <a:r>
              <a:rPr lang="fr-FR" sz="1000" b="1" i="1" dirty="0">
                <a:latin typeface="Barlow" panose="020B0604020202020204"/>
              </a:rPr>
              <a:t>(paru le 17/01/2021)</a:t>
            </a:r>
          </a:p>
          <a:p>
            <a:r>
              <a:rPr lang="fr-FR" sz="1000" b="1" dirty="0">
                <a:solidFill>
                  <a:srgbClr val="6A88B2"/>
                </a:solidFill>
                <a:latin typeface="Barlow" panose="020B0604020202020204"/>
              </a:rPr>
              <a:t>Arrêté seuil n°1</a:t>
            </a:r>
            <a:r>
              <a:rPr lang="fr-FR" sz="1000" b="1" dirty="0">
                <a:latin typeface="Barlow" panose="020B0604020202020204"/>
              </a:rPr>
              <a:t>, </a:t>
            </a:r>
            <a:r>
              <a:rPr lang="fr-FR" sz="1000" dirty="0">
                <a:latin typeface="Barlow" panose="020B0604020202020204"/>
              </a:rPr>
              <a:t>concerne les marchés des </a:t>
            </a:r>
            <a:r>
              <a:rPr lang="fr-FR" sz="1000" b="1" dirty="0">
                <a:latin typeface="Barlow" panose="020B0604020202020204"/>
              </a:rPr>
              <a:t>bureaux</a:t>
            </a:r>
            <a:r>
              <a:rPr lang="fr-FR" sz="1000" dirty="0">
                <a:latin typeface="Barlow" panose="020B0604020202020204"/>
              </a:rPr>
              <a:t>, de l’</a:t>
            </a:r>
            <a:r>
              <a:rPr lang="fr-FR" sz="1000" b="1" dirty="0">
                <a:latin typeface="Barlow" panose="020B0604020202020204"/>
              </a:rPr>
              <a:t>enseignement primaire et secondaire </a:t>
            </a:r>
            <a:r>
              <a:rPr lang="fr-FR" sz="1000" dirty="0">
                <a:latin typeface="Barlow" panose="020B0604020202020204"/>
              </a:rPr>
              <a:t>et la </a:t>
            </a:r>
            <a:r>
              <a:rPr lang="fr-FR" sz="1000" b="1" dirty="0">
                <a:latin typeface="Barlow" panose="020B0604020202020204"/>
              </a:rPr>
              <a:t>logistique</a:t>
            </a:r>
            <a:r>
              <a:rPr lang="fr-FR" sz="1000" dirty="0">
                <a:latin typeface="Barlow" panose="020B0604020202020204"/>
              </a:rPr>
              <a:t> du froid</a:t>
            </a:r>
          </a:p>
          <a:p>
            <a:endParaRPr lang="fr-FR" sz="1000" dirty="0">
              <a:latin typeface="Barlow" panose="020B0604020202020204"/>
            </a:endParaRPr>
          </a:p>
        </p:txBody>
      </p:sp>
      <p:sp>
        <p:nvSpPr>
          <p:cNvPr id="24" name="Ellipse 23">
            <a:extLst>
              <a:ext uri="{FF2B5EF4-FFF2-40B4-BE49-F238E27FC236}">
                <a16:creationId xmlns:a16="http://schemas.microsoft.com/office/drawing/2014/main" id="{9F226FD2-8DAD-4FC8-BDFD-EEB35F4493C7}"/>
              </a:ext>
            </a:extLst>
          </p:cNvPr>
          <p:cNvSpPr>
            <a:spLocks noChangeAspect="1"/>
          </p:cNvSpPr>
          <p:nvPr/>
        </p:nvSpPr>
        <p:spPr>
          <a:xfrm>
            <a:off x="5877305" y="1515450"/>
            <a:ext cx="121500" cy="1215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p>
        </p:txBody>
      </p:sp>
      <p:cxnSp>
        <p:nvCxnSpPr>
          <p:cNvPr id="25" name="Connecteur droit 24">
            <a:extLst>
              <a:ext uri="{FF2B5EF4-FFF2-40B4-BE49-F238E27FC236}">
                <a16:creationId xmlns:a16="http://schemas.microsoft.com/office/drawing/2014/main" id="{C0356DD2-887A-4E7A-B33A-E198C7F7F61B}"/>
              </a:ext>
            </a:extLst>
          </p:cNvPr>
          <p:cNvCxnSpPr>
            <a:cxnSpLocks noChangeAspect="1"/>
          </p:cNvCxnSpPr>
          <p:nvPr/>
        </p:nvCxnSpPr>
        <p:spPr>
          <a:xfrm>
            <a:off x="5938055" y="1613085"/>
            <a:ext cx="0" cy="417296"/>
          </a:xfrm>
          <a:prstGeom prst="line">
            <a:avLst/>
          </a:prstGeom>
          <a:ln w="25400">
            <a:solidFill>
              <a:schemeClr val="bg2">
                <a:lumMod val="75000"/>
              </a:schemeClr>
            </a:solidFill>
          </a:ln>
        </p:spPr>
        <p:style>
          <a:lnRef idx="1">
            <a:schemeClr val="accent5"/>
          </a:lnRef>
          <a:fillRef idx="0">
            <a:schemeClr val="accent5"/>
          </a:fillRef>
          <a:effectRef idx="0">
            <a:schemeClr val="accent5"/>
          </a:effectRef>
          <a:fontRef idx="minor">
            <a:schemeClr val="tx1"/>
          </a:fontRef>
        </p:style>
      </p:cxnSp>
      <p:sp>
        <p:nvSpPr>
          <p:cNvPr id="26" name="ZoneTexte 25">
            <a:extLst>
              <a:ext uri="{FF2B5EF4-FFF2-40B4-BE49-F238E27FC236}">
                <a16:creationId xmlns:a16="http://schemas.microsoft.com/office/drawing/2014/main" id="{8E2D7FA3-CC6E-44D9-8579-27E036EC89CE}"/>
              </a:ext>
            </a:extLst>
          </p:cNvPr>
          <p:cNvSpPr txBox="1"/>
          <p:nvPr/>
        </p:nvSpPr>
        <p:spPr>
          <a:xfrm>
            <a:off x="5109094" y="2026925"/>
            <a:ext cx="1600371" cy="1169551"/>
          </a:xfrm>
          <a:prstGeom prst="rect">
            <a:avLst/>
          </a:prstGeom>
          <a:solidFill>
            <a:schemeClr val="bg1"/>
          </a:solidFill>
        </p:spPr>
        <p:txBody>
          <a:bodyPr wrap="square" rtlCol="0">
            <a:spAutoFit/>
          </a:bodyPr>
          <a:lstStyle/>
          <a:p>
            <a:r>
              <a:rPr lang="fr-FR" sz="1000" dirty="0">
                <a:solidFill>
                  <a:schemeClr val="bg1">
                    <a:lumMod val="50000"/>
                  </a:schemeClr>
                </a:solidFill>
                <a:latin typeface="Barlow" panose="020B0604020202020204"/>
              </a:rPr>
              <a:t>« </a:t>
            </a:r>
            <a:r>
              <a:rPr lang="fr-FR" sz="1000" b="1" dirty="0">
                <a:solidFill>
                  <a:schemeClr val="bg1">
                    <a:lumMod val="50000"/>
                  </a:schemeClr>
                </a:solidFill>
                <a:latin typeface="Barlow" panose="020B0604020202020204"/>
              </a:rPr>
              <a:t>Arrêté seuil n°2</a:t>
            </a:r>
            <a:r>
              <a:rPr lang="fr-FR" sz="1000" dirty="0">
                <a:solidFill>
                  <a:schemeClr val="bg1">
                    <a:lumMod val="50000"/>
                  </a:schemeClr>
                </a:solidFill>
                <a:latin typeface="Barlow" panose="020B0604020202020204"/>
              </a:rPr>
              <a:t>», concernera les autres marchés du tertiaire notamment  l’enseignement supérieur, les édifices culturels et sportifs. </a:t>
            </a:r>
          </a:p>
        </p:txBody>
      </p:sp>
      <p:sp>
        <p:nvSpPr>
          <p:cNvPr id="28" name="Ellipse 27">
            <a:extLst>
              <a:ext uri="{FF2B5EF4-FFF2-40B4-BE49-F238E27FC236}">
                <a16:creationId xmlns:a16="http://schemas.microsoft.com/office/drawing/2014/main" id="{7C4D8C54-BEE6-4F39-9D27-9B782EDDD6AB}"/>
              </a:ext>
            </a:extLst>
          </p:cNvPr>
          <p:cNvSpPr>
            <a:spLocks noChangeAspect="1"/>
          </p:cNvSpPr>
          <p:nvPr/>
        </p:nvSpPr>
        <p:spPr>
          <a:xfrm>
            <a:off x="6762926" y="1509473"/>
            <a:ext cx="121500" cy="1215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p>
        </p:txBody>
      </p:sp>
      <p:sp>
        <p:nvSpPr>
          <p:cNvPr id="30" name="ZoneTexte 29">
            <a:extLst>
              <a:ext uri="{FF2B5EF4-FFF2-40B4-BE49-F238E27FC236}">
                <a16:creationId xmlns:a16="http://schemas.microsoft.com/office/drawing/2014/main" id="{A041B40E-1671-45B5-8A1D-A7C6311588E3}"/>
              </a:ext>
            </a:extLst>
          </p:cNvPr>
          <p:cNvSpPr txBox="1"/>
          <p:nvPr/>
        </p:nvSpPr>
        <p:spPr>
          <a:xfrm>
            <a:off x="6433812" y="3694807"/>
            <a:ext cx="1696689" cy="553998"/>
          </a:xfrm>
          <a:prstGeom prst="rect">
            <a:avLst/>
          </a:prstGeom>
          <a:noFill/>
        </p:spPr>
        <p:txBody>
          <a:bodyPr wrap="square" rtlCol="0">
            <a:spAutoFit/>
          </a:bodyPr>
          <a:lstStyle/>
          <a:p>
            <a:r>
              <a:rPr lang="fr-FR" sz="1000" b="1" dirty="0">
                <a:solidFill>
                  <a:schemeClr val="bg1">
                    <a:lumMod val="50000"/>
                  </a:schemeClr>
                </a:solidFill>
                <a:latin typeface="Barlow" panose="020B0604020202020204"/>
              </a:rPr>
              <a:t>2022 et +</a:t>
            </a:r>
          </a:p>
          <a:p>
            <a:r>
              <a:rPr lang="fr-FR" sz="1000" dirty="0">
                <a:solidFill>
                  <a:schemeClr val="bg1">
                    <a:lumMod val="50000"/>
                  </a:schemeClr>
                </a:solidFill>
                <a:latin typeface="Barlow" panose="020B0604020202020204"/>
              </a:rPr>
              <a:t>Arrêtés modificatifs pour les « marchés oubliés »</a:t>
            </a:r>
          </a:p>
        </p:txBody>
      </p:sp>
      <p:sp>
        <p:nvSpPr>
          <p:cNvPr id="35" name="Flèche : chevron 34">
            <a:extLst>
              <a:ext uri="{FF2B5EF4-FFF2-40B4-BE49-F238E27FC236}">
                <a16:creationId xmlns:a16="http://schemas.microsoft.com/office/drawing/2014/main" id="{DFE360DF-20FA-4632-BB23-EE40BB151A6C}"/>
              </a:ext>
            </a:extLst>
          </p:cNvPr>
          <p:cNvSpPr/>
          <p:nvPr/>
        </p:nvSpPr>
        <p:spPr>
          <a:xfrm>
            <a:off x="8130501" y="1220827"/>
            <a:ext cx="967251" cy="411442"/>
          </a:xfrm>
          <a:prstGeom prst="chevron">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200" dirty="0">
                <a:solidFill>
                  <a:schemeClr val="accent1">
                    <a:lumMod val="75000"/>
                  </a:schemeClr>
                </a:solidFill>
              </a:rPr>
              <a:t>2030</a:t>
            </a:r>
          </a:p>
          <a:p>
            <a:pPr algn="ctr"/>
            <a:endParaRPr lang="fr-FR" sz="1050" dirty="0"/>
          </a:p>
        </p:txBody>
      </p:sp>
      <p:sp>
        <p:nvSpPr>
          <p:cNvPr id="36" name="Ellipse 35">
            <a:extLst>
              <a:ext uri="{FF2B5EF4-FFF2-40B4-BE49-F238E27FC236}">
                <a16:creationId xmlns:a16="http://schemas.microsoft.com/office/drawing/2014/main" id="{B47C32C1-1E6E-45C8-A866-DDA15493E67A}"/>
              </a:ext>
            </a:extLst>
          </p:cNvPr>
          <p:cNvSpPr>
            <a:spLocks noChangeAspect="1"/>
          </p:cNvSpPr>
          <p:nvPr/>
        </p:nvSpPr>
        <p:spPr>
          <a:xfrm>
            <a:off x="7038383" y="1513252"/>
            <a:ext cx="121500" cy="1215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p>
        </p:txBody>
      </p:sp>
      <p:cxnSp>
        <p:nvCxnSpPr>
          <p:cNvPr id="37" name="Connecteur droit 36">
            <a:extLst>
              <a:ext uri="{FF2B5EF4-FFF2-40B4-BE49-F238E27FC236}">
                <a16:creationId xmlns:a16="http://schemas.microsoft.com/office/drawing/2014/main" id="{C183EF82-50E1-4CE1-A39D-17661CFED04B}"/>
              </a:ext>
            </a:extLst>
          </p:cNvPr>
          <p:cNvCxnSpPr>
            <a:cxnSpLocks noChangeAspect="1"/>
          </p:cNvCxnSpPr>
          <p:nvPr/>
        </p:nvCxnSpPr>
        <p:spPr>
          <a:xfrm>
            <a:off x="7099133" y="1570223"/>
            <a:ext cx="0" cy="1097673"/>
          </a:xfrm>
          <a:prstGeom prst="line">
            <a:avLst/>
          </a:prstGeom>
          <a:ln w="25400">
            <a:solidFill>
              <a:schemeClr val="bg2">
                <a:lumMod val="75000"/>
              </a:schemeClr>
            </a:solidFill>
          </a:ln>
        </p:spPr>
        <p:style>
          <a:lnRef idx="1">
            <a:schemeClr val="accent5"/>
          </a:lnRef>
          <a:fillRef idx="0">
            <a:schemeClr val="accent5"/>
          </a:fillRef>
          <a:effectRef idx="0">
            <a:schemeClr val="accent5"/>
          </a:effectRef>
          <a:fontRef idx="minor">
            <a:schemeClr val="tx1"/>
          </a:fontRef>
        </p:style>
      </p:cxnSp>
      <p:sp>
        <p:nvSpPr>
          <p:cNvPr id="39" name="Rectangle 38">
            <a:extLst>
              <a:ext uri="{FF2B5EF4-FFF2-40B4-BE49-F238E27FC236}">
                <a16:creationId xmlns:a16="http://schemas.microsoft.com/office/drawing/2014/main" id="{27196BC6-CCCB-48AF-87A1-98A35B1A2A13}"/>
              </a:ext>
            </a:extLst>
          </p:cNvPr>
          <p:cNvSpPr/>
          <p:nvPr/>
        </p:nvSpPr>
        <p:spPr>
          <a:xfrm>
            <a:off x="6884425" y="2629939"/>
            <a:ext cx="1637749" cy="1015663"/>
          </a:xfrm>
          <a:prstGeom prst="rect">
            <a:avLst/>
          </a:prstGeom>
        </p:spPr>
        <p:txBody>
          <a:bodyPr wrap="square">
            <a:spAutoFit/>
          </a:bodyPr>
          <a:lstStyle/>
          <a:p>
            <a:r>
              <a:rPr lang="fr-FR" sz="1000" dirty="0">
                <a:solidFill>
                  <a:schemeClr val="tx1"/>
                </a:solidFill>
                <a:latin typeface="Barlow" panose="020B0604020202020204"/>
              </a:rPr>
              <a:t>Enregistrement dans </a:t>
            </a:r>
            <a:r>
              <a:rPr lang="fr-FR" sz="1000" b="1" dirty="0">
                <a:solidFill>
                  <a:schemeClr val="tx1"/>
                </a:solidFill>
                <a:latin typeface="Barlow" panose="020B0604020202020204"/>
              </a:rPr>
              <a:t>OPERAT</a:t>
            </a:r>
            <a:r>
              <a:rPr lang="fr-FR" sz="1000" dirty="0">
                <a:solidFill>
                  <a:schemeClr val="tx1"/>
                </a:solidFill>
                <a:latin typeface="Barlow" panose="020B0604020202020204"/>
              </a:rPr>
              <a:t> des consommations de référence </a:t>
            </a:r>
          </a:p>
          <a:p>
            <a:r>
              <a:rPr lang="fr-FR" sz="1000" b="1" dirty="0">
                <a:solidFill>
                  <a:srgbClr val="C40056"/>
                </a:solidFill>
                <a:latin typeface="Barlow" panose="020B0604020202020204"/>
              </a:rPr>
              <a:t>au plus tard le 30 septembre 2022</a:t>
            </a:r>
          </a:p>
        </p:txBody>
      </p:sp>
      <p:cxnSp>
        <p:nvCxnSpPr>
          <p:cNvPr id="40" name="Connecteur droit 39">
            <a:extLst>
              <a:ext uri="{FF2B5EF4-FFF2-40B4-BE49-F238E27FC236}">
                <a16:creationId xmlns:a16="http://schemas.microsoft.com/office/drawing/2014/main" id="{57B98A11-3BF5-483F-BEF6-ED16B9001207}"/>
              </a:ext>
            </a:extLst>
          </p:cNvPr>
          <p:cNvCxnSpPr>
            <a:cxnSpLocks noChangeAspect="1"/>
          </p:cNvCxnSpPr>
          <p:nvPr/>
        </p:nvCxnSpPr>
        <p:spPr>
          <a:xfrm>
            <a:off x="8522177" y="1570223"/>
            <a:ext cx="0" cy="977376"/>
          </a:xfrm>
          <a:prstGeom prst="line">
            <a:avLst/>
          </a:prstGeom>
          <a:ln w="25400">
            <a:solidFill>
              <a:schemeClr val="bg2">
                <a:lumMod val="75000"/>
              </a:schemeClr>
            </a:solidFill>
          </a:ln>
        </p:spPr>
        <p:style>
          <a:lnRef idx="1">
            <a:schemeClr val="accent5"/>
          </a:lnRef>
          <a:fillRef idx="0">
            <a:schemeClr val="accent5"/>
          </a:fillRef>
          <a:effectRef idx="0">
            <a:schemeClr val="accent5"/>
          </a:effectRef>
          <a:fontRef idx="minor">
            <a:schemeClr val="tx1"/>
          </a:fontRef>
        </p:style>
      </p:cxnSp>
      <p:sp>
        <p:nvSpPr>
          <p:cNvPr id="41" name="Ellipse 40">
            <a:extLst>
              <a:ext uri="{FF2B5EF4-FFF2-40B4-BE49-F238E27FC236}">
                <a16:creationId xmlns:a16="http://schemas.microsoft.com/office/drawing/2014/main" id="{95FF91E3-4487-4B98-AFC4-1A2A10153716}"/>
              </a:ext>
            </a:extLst>
          </p:cNvPr>
          <p:cNvSpPr>
            <a:spLocks noChangeAspect="1"/>
          </p:cNvSpPr>
          <p:nvPr/>
        </p:nvSpPr>
        <p:spPr>
          <a:xfrm>
            <a:off x="8471081" y="1525305"/>
            <a:ext cx="121500" cy="1215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p>
        </p:txBody>
      </p:sp>
      <p:sp>
        <p:nvSpPr>
          <p:cNvPr id="42" name="Rectangle 41">
            <a:extLst>
              <a:ext uri="{FF2B5EF4-FFF2-40B4-BE49-F238E27FC236}">
                <a16:creationId xmlns:a16="http://schemas.microsoft.com/office/drawing/2014/main" id="{215171D1-8CEF-4FE9-9C2B-AF7BC9881E4D}"/>
              </a:ext>
            </a:extLst>
          </p:cNvPr>
          <p:cNvSpPr/>
          <p:nvPr/>
        </p:nvSpPr>
        <p:spPr>
          <a:xfrm>
            <a:off x="8166143" y="2609150"/>
            <a:ext cx="1029937" cy="415498"/>
          </a:xfrm>
          <a:prstGeom prst="rect">
            <a:avLst/>
          </a:prstGeom>
        </p:spPr>
        <p:txBody>
          <a:bodyPr wrap="square">
            <a:spAutoFit/>
          </a:bodyPr>
          <a:lstStyle/>
          <a:p>
            <a:r>
              <a:rPr lang="fr-FR" sz="1050" b="1" dirty="0"/>
              <a:t>1</a:t>
            </a:r>
            <a:r>
              <a:rPr lang="fr-FR" sz="1050" b="1" baseline="30000" dirty="0"/>
              <a:t>ère</a:t>
            </a:r>
            <a:r>
              <a:rPr lang="fr-FR" sz="1050" b="1" dirty="0"/>
              <a:t> échéance </a:t>
            </a:r>
            <a:endParaRPr lang="fr-FR" sz="1050" b="1" u="sng" dirty="0"/>
          </a:p>
        </p:txBody>
      </p:sp>
      <p:sp>
        <p:nvSpPr>
          <p:cNvPr id="43" name="Flèche : chevron 42">
            <a:extLst>
              <a:ext uri="{FF2B5EF4-FFF2-40B4-BE49-F238E27FC236}">
                <a16:creationId xmlns:a16="http://schemas.microsoft.com/office/drawing/2014/main" id="{A7D3B4D3-5DCF-4ABC-9DAA-FF7B1C97916D}"/>
              </a:ext>
            </a:extLst>
          </p:cNvPr>
          <p:cNvSpPr/>
          <p:nvPr/>
        </p:nvSpPr>
        <p:spPr>
          <a:xfrm>
            <a:off x="7374591" y="1204992"/>
            <a:ext cx="822521" cy="434003"/>
          </a:xfrm>
          <a:prstGeom prst="chevron">
            <a:avLst/>
          </a:prstGeom>
          <a:noFill/>
          <a:ln>
            <a:solidFill>
              <a:schemeClr val="accent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050" dirty="0"/>
              <a:t>…</a:t>
            </a:r>
          </a:p>
        </p:txBody>
      </p:sp>
      <p:sp>
        <p:nvSpPr>
          <p:cNvPr id="46" name="Ellipse 45">
            <a:extLst>
              <a:ext uri="{FF2B5EF4-FFF2-40B4-BE49-F238E27FC236}">
                <a16:creationId xmlns:a16="http://schemas.microsoft.com/office/drawing/2014/main" id="{B8A3364B-A089-46B1-86CA-D65C972978C6}"/>
              </a:ext>
            </a:extLst>
          </p:cNvPr>
          <p:cNvSpPr>
            <a:spLocks noChangeAspect="1"/>
          </p:cNvSpPr>
          <p:nvPr/>
        </p:nvSpPr>
        <p:spPr>
          <a:xfrm>
            <a:off x="6192183" y="1525305"/>
            <a:ext cx="121500" cy="1215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a:p>
        </p:txBody>
      </p:sp>
      <p:sp>
        <p:nvSpPr>
          <p:cNvPr id="47" name="Rectangle 46">
            <a:extLst>
              <a:ext uri="{FF2B5EF4-FFF2-40B4-BE49-F238E27FC236}">
                <a16:creationId xmlns:a16="http://schemas.microsoft.com/office/drawing/2014/main" id="{A5E767B3-ADB3-4428-A9FC-0D3C6E55C24D}"/>
              </a:ext>
            </a:extLst>
          </p:cNvPr>
          <p:cNvSpPr/>
          <p:nvPr/>
        </p:nvSpPr>
        <p:spPr>
          <a:xfrm>
            <a:off x="5357432" y="4298011"/>
            <a:ext cx="2017155" cy="553998"/>
          </a:xfrm>
          <a:prstGeom prst="rect">
            <a:avLst/>
          </a:prstGeom>
          <a:solidFill>
            <a:schemeClr val="bg1"/>
          </a:solidFill>
        </p:spPr>
        <p:txBody>
          <a:bodyPr wrap="square">
            <a:spAutoFit/>
          </a:bodyPr>
          <a:lstStyle/>
          <a:p>
            <a:r>
              <a:rPr lang="fr-FR" sz="1000" b="1" dirty="0">
                <a:latin typeface="Barlow" panose="020B0604020202020204"/>
              </a:rPr>
              <a:t>Enregistrement des bâtiments des assujettis dans OPERAT </a:t>
            </a:r>
          </a:p>
          <a:p>
            <a:r>
              <a:rPr lang="fr-FR" sz="1000" b="1" dirty="0">
                <a:solidFill>
                  <a:srgbClr val="C40056"/>
                </a:solidFill>
                <a:latin typeface="Barlow" panose="020B0604020202020204"/>
              </a:rPr>
              <a:t>au plus tard le 30 septembre 2021</a:t>
            </a:r>
          </a:p>
        </p:txBody>
      </p:sp>
      <p:sp>
        <p:nvSpPr>
          <p:cNvPr id="50" name="ZoneTexte 49">
            <a:extLst>
              <a:ext uri="{FF2B5EF4-FFF2-40B4-BE49-F238E27FC236}">
                <a16:creationId xmlns:a16="http://schemas.microsoft.com/office/drawing/2014/main" id="{CA338512-6D2C-4E31-9060-7AF1C03E94C1}"/>
              </a:ext>
            </a:extLst>
          </p:cNvPr>
          <p:cNvSpPr txBox="1"/>
          <p:nvPr/>
        </p:nvSpPr>
        <p:spPr>
          <a:xfrm rot="16200000">
            <a:off x="583474" y="3967412"/>
            <a:ext cx="1152725" cy="230832"/>
          </a:xfrm>
          <a:prstGeom prst="rect">
            <a:avLst/>
          </a:prstGeom>
          <a:noFill/>
        </p:spPr>
        <p:txBody>
          <a:bodyPr wrap="square" rtlCol="0">
            <a:spAutoFit/>
          </a:bodyPr>
          <a:lstStyle/>
          <a:p>
            <a:r>
              <a:rPr lang="fr-FR" sz="900" i="1" dirty="0"/>
              <a:t>Texte d’application</a:t>
            </a:r>
          </a:p>
        </p:txBody>
      </p:sp>
      <p:cxnSp>
        <p:nvCxnSpPr>
          <p:cNvPr id="60" name="Connecteur droit 59">
            <a:extLst>
              <a:ext uri="{FF2B5EF4-FFF2-40B4-BE49-F238E27FC236}">
                <a16:creationId xmlns:a16="http://schemas.microsoft.com/office/drawing/2014/main" id="{8157B6D7-AECD-489A-884A-98DBC610CE96}"/>
              </a:ext>
            </a:extLst>
          </p:cNvPr>
          <p:cNvCxnSpPr>
            <a:cxnSpLocks noChangeAspect="1"/>
          </p:cNvCxnSpPr>
          <p:nvPr/>
        </p:nvCxnSpPr>
        <p:spPr>
          <a:xfrm>
            <a:off x="6823676" y="1625318"/>
            <a:ext cx="0" cy="2020284"/>
          </a:xfrm>
          <a:prstGeom prst="line">
            <a:avLst/>
          </a:prstGeom>
          <a:ln w="25400">
            <a:solidFill>
              <a:schemeClr val="bg2">
                <a:lumMod val="75000"/>
              </a:schemeClr>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5752062"/>
      </p:ext>
    </p:extLst>
  </p:cSld>
  <p:clrMapOvr>
    <a:masterClrMapping/>
  </p:clrMapOvr>
</p:sld>
</file>

<file path=ppt/theme/theme1.xml><?xml version="1.0" encoding="utf-8"?>
<a:theme xmlns:a="http://schemas.openxmlformats.org/drawingml/2006/main" name="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F12137CB71B4E800428E3EF8BF9E6" ma:contentTypeVersion="12" ma:contentTypeDescription="Crée un document." ma:contentTypeScope="" ma:versionID="e92121fbd5df0e2d8bede94155d4a69e">
  <xsd:schema xmlns:xsd="http://www.w3.org/2001/XMLSchema" xmlns:xs="http://www.w3.org/2001/XMLSchema" xmlns:p="http://schemas.microsoft.com/office/2006/metadata/properties" xmlns:ns2="cca09a29-b3cc-4073-9554-62453c407f28" xmlns:ns3="1a22a3da-5fba-401d-a15f-7fb46969e527" targetNamespace="http://schemas.microsoft.com/office/2006/metadata/properties" ma:root="true" ma:fieldsID="54d7fb3b64a36b252dbbf4a52a3fd417" ns2:_="" ns3:_="">
    <xsd:import namespace="cca09a29-b3cc-4073-9554-62453c407f28"/>
    <xsd:import namespace="1a22a3da-5fba-401d-a15f-7fb46969e5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09a29-b3cc-4073-9554-62453c407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22a3da-5fba-401d-a15f-7fb46969e527"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A03806-5A67-44CF-A3CB-83D66CA79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09a29-b3cc-4073-9554-62453c407f28"/>
    <ds:schemaRef ds:uri="1a22a3da-5fba-401d-a15f-7fb46969e5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5B6732-D01F-4CE1-8842-15A0C398D9DF}">
  <ds:schemaRefs>
    <ds:schemaRef ds:uri="http://purl.org/dc/terms/"/>
    <ds:schemaRef ds:uri="http://schemas.openxmlformats.org/package/2006/metadata/core-properties"/>
    <ds:schemaRef ds:uri="cca09a29-b3cc-4073-9554-62453c407f28"/>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a22a3da-5fba-401d-a15f-7fb46969e527"/>
    <ds:schemaRef ds:uri="http://www.w3.org/XML/1998/namespace"/>
  </ds:schemaRefs>
</ds:datastoreItem>
</file>

<file path=customXml/itemProps3.xml><?xml version="1.0" encoding="utf-8"?>
<ds:datastoreItem xmlns:ds="http://schemas.openxmlformats.org/officeDocument/2006/customXml" ds:itemID="{2B87D205-7B90-4D70-9EA7-301CBFCE4F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2101</TotalTime>
  <Words>3164</Words>
  <Application>Microsoft Office PowerPoint</Application>
  <PresentationFormat>Affichage à l'écran (16:9)</PresentationFormat>
  <Paragraphs>304</Paragraphs>
  <Slides>24</Slides>
  <Notes>20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24</vt:i4>
      </vt:variant>
    </vt:vector>
  </HeadingPairs>
  <TitlesOfParts>
    <vt:vector size="37" baseType="lpstr">
      <vt:lpstr>Arial</vt:lpstr>
      <vt:lpstr>Avenir Book</vt:lpstr>
      <vt:lpstr>Avenir LT Std 55 Roman</vt:lpstr>
      <vt:lpstr>Avenir LT Std 65 Medium</vt:lpstr>
      <vt:lpstr>Barlow</vt:lpstr>
      <vt:lpstr>Calibri</vt:lpstr>
      <vt:lpstr>Fira Sans Medium</vt:lpstr>
      <vt:lpstr>H3CDIN</vt:lpstr>
      <vt:lpstr>Marianne</vt:lpstr>
      <vt:lpstr>Roboto</vt:lpstr>
      <vt:lpstr>Times New Roman</vt:lpstr>
      <vt:lpstr>Wingdings</vt:lpstr>
      <vt:lpstr>Basset template</vt:lpstr>
      <vt:lpstr>Présentation PowerPoint</vt:lpstr>
      <vt:lpstr>INTERVENANTS</vt:lpstr>
      <vt:lpstr>PLAN</vt:lpstr>
      <vt:lpstr>1. Rôle et présentation de GRDF</vt:lpstr>
      <vt:lpstr>GRDF en quelques chiffres</vt:lpstr>
      <vt:lpstr>Enjeux de GRDF  Acteur de la transition énergétique et écologique</vt:lpstr>
      <vt:lpstr>Energie dans l’enseignement</vt:lpstr>
      <vt:lpstr>2. Décryptage du Décret tertiaire</vt:lpstr>
      <vt:lpstr>Zoom sur les différents textes et le calendrier</vt:lpstr>
      <vt:lpstr>Assujettis au décret tertiaire</vt:lpstr>
      <vt:lpstr>Obligations de réduction des consommations finales </vt:lpstr>
      <vt:lpstr>Exemple seuils en valeurs absolues pour  l’enseignement </vt:lpstr>
      <vt:lpstr>Obligations de suivi annuel</vt:lpstr>
      <vt:lpstr>3. Déclaration de données sur OPERAT</vt:lpstr>
      <vt:lpstr> Déclaration des bâtiments assujettis dans OPERAT </vt:lpstr>
      <vt:lpstr>Co-responsabilité des propriétaires / exploitant</vt:lpstr>
      <vt:lpstr>Double mission d’OPERAT</vt:lpstr>
      <vt:lpstr>Mutualisation des résultats</vt:lpstr>
      <vt:lpstr>Modulation des objectifs</vt:lpstr>
      <vt:lpstr>Pour en savoir plus…</vt:lpstr>
      <vt:lpstr>4. Interlocuteurs GRDF</vt:lpstr>
      <vt:lpstr>GRDF vous accompagne dans vos projets</vt:lpstr>
      <vt:lpstr>GRDF – vos interlocuteurs en région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Sophie POUVERREAU</dc:creator>
  <cp:lastModifiedBy>Sophie POUVERREAU</cp:lastModifiedBy>
  <cp:revision>50</cp:revision>
  <cp:lastPrinted>2020-07-02T06:26:27Z</cp:lastPrinted>
  <dcterms:modified xsi:type="dcterms:W3CDTF">2021-04-08T12:32:41Z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0x010100903F12137CB71B4E800428E3EF8BF9E6</vt:lpwstr>
  </property>
</Properties>
</file>