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heme/themeOverride2.xml" ContentType="application/vnd.openxmlformats-officedocument.themeOverr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heme/themeOverride3.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2"/>
  </p:notesMasterIdLst>
  <p:sldIdLst>
    <p:sldId id="258" r:id="rId3"/>
    <p:sldId id="288" r:id="rId4"/>
    <p:sldId id="277" r:id="rId5"/>
    <p:sldId id="289" r:id="rId6"/>
    <p:sldId id="292" r:id="rId7"/>
    <p:sldId id="303" r:id="rId8"/>
    <p:sldId id="294" r:id="rId9"/>
    <p:sldId id="290" r:id="rId10"/>
    <p:sldId id="296" r:id="rId11"/>
    <p:sldId id="301" r:id="rId12"/>
    <p:sldId id="286" r:id="rId13"/>
    <p:sldId id="295" r:id="rId14"/>
    <p:sldId id="282" r:id="rId15"/>
    <p:sldId id="293" r:id="rId16"/>
    <p:sldId id="298" r:id="rId17"/>
    <p:sldId id="297" r:id="rId18"/>
    <p:sldId id="302" r:id="rId19"/>
    <p:sldId id="291" r:id="rId20"/>
    <p:sldId id="270" r:id="rId21"/>
  </p:sldIdLst>
  <p:sldSz cx="12192000" cy="6858000"/>
  <p:notesSz cx="6858000" cy="9144000"/>
  <p:custDataLst>
    <p:tags r:id="rId2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C40056"/>
    <a:srgbClr val="285D7F"/>
    <a:srgbClr val="34A7DA"/>
    <a:srgbClr val="FE9D00"/>
    <a:srgbClr val="6CB52D"/>
    <a:srgbClr val="02B2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6246" autoAdjust="0"/>
  </p:normalViewPr>
  <p:slideViewPr>
    <p:cSldViewPr snapToGrid="0">
      <p:cViewPr varScale="1">
        <p:scale>
          <a:sx n="58" d="100"/>
          <a:sy n="58" d="100"/>
        </p:scale>
        <p:origin x="52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AE94A-44C6-4D02-9DE2-86929AB0F73F}" type="datetimeFigureOut">
              <a:rPr lang="fr-FR" smtClean="0"/>
              <a:t>16/12/2019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B1FA6-0503-4702-97A9-6BF5ACB1C363}" type="slidenum">
              <a:rPr lang="fr-FR" smtClean="0"/>
              <a:t>‹N°›</a:t>
            </a:fld>
            <a:endParaRPr lang="fr-FR"/>
          </a:p>
        </p:txBody>
      </p:sp>
    </p:spTree>
    <p:extLst>
      <p:ext uri="{BB962C8B-B14F-4D97-AF65-F5344CB8AC3E}">
        <p14:creationId xmlns:p14="http://schemas.microsoft.com/office/powerpoint/2010/main" val="290859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ditions-legislatives.fr/actualite/report-du-transfert-aux-urssaf-de-la-collecte-de-la-contribution-form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69577&amp;idArticle=LEGIARTI000006306728&amp;dateTexte=&amp;categorieLien=ci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legifrance.gouv.fr/affichCodeArticle.do?cidTexte=LEGITEXT000006071335&amp;idArticle=LEGIARTI000006556000&amp;dateTexte=&amp;categorieLien=cid" TargetMode="External"/><Relationship Id="rId3" Type="http://schemas.openxmlformats.org/officeDocument/2006/relationships/hyperlink" Target="https://www.legifrance.gouv.fr/affichCodeArticle.do?cidTexte=LEGITEXT000006071191&amp;idArticle=LEGIARTI000006525009&amp;dateTexte=&amp;categorieLien=cid" TargetMode="External"/><Relationship Id="rId7" Type="http://schemas.openxmlformats.org/officeDocument/2006/relationships/hyperlink" Target="https://www.legifrance.gouv.fr/affichCodeArticle.do?cidTexte=LEGITEXT000006071191&amp;idArticle=LEGIARTI000006524594&amp;dateTexte=&amp;categorieLien=cid"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legifrance.gouv.fr/affichCodeArticle.do?cidTexte=LEGITEXT000006071191&amp;idArticle=LEGIARTI000006525035&amp;dateTexte=&amp;categorieLien=cid" TargetMode="External"/><Relationship Id="rId5" Type="http://schemas.openxmlformats.org/officeDocument/2006/relationships/hyperlink" Target="https://www.legifrance.gouv.fr/affichCodeArticle.do?cidTexte=LEGITEXT000006071191&amp;idArticle=LEGIARTI000006525133&amp;dateTexte=&amp;categorieLien=cid" TargetMode="External"/><Relationship Id="rId10" Type="http://schemas.openxmlformats.org/officeDocument/2006/relationships/hyperlink" Target="https://www.legifrance.gouv.fr/affichCodeArticle.do?cidTexte=LEGITEXT000006071191&amp;idArticle=LEGIARTI000006524813&amp;dateTexte=&amp;categorieLien=cid" TargetMode="External"/><Relationship Id="rId4" Type="http://schemas.openxmlformats.org/officeDocument/2006/relationships/hyperlink" Target="https://www.legifrance.gouv.fr/affichCodeArticle.do?cidTexte=LEGITEXT000006071367&amp;idArticle=LEGIARTI000006586155&amp;dateTexte=&amp;categorieLien=cid" TargetMode="External"/><Relationship Id="rId9" Type="http://schemas.openxmlformats.org/officeDocument/2006/relationships/hyperlink" Target="https://www.legifrance.gouv.fr/affichCodeArticle.do?cidTexte=LEGITEXT000006074069&amp;idArticle=LEGIARTI000006797382&amp;dateTexte=&amp;categorieLien=ci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B1FA6-0503-4702-97A9-6BF5ACB1C3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744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solidFill>
                  <a:srgbClr val="434343"/>
                </a:solidFill>
                <a:latin typeface="Barlow"/>
                <a:sym typeface="Barlow"/>
              </a:rPr>
              <a:t>CIRCULAIRE N°2007-031 DU 5-2-2007</a:t>
            </a:r>
            <a:br>
              <a:rPr lang="fr-FR" sz="1200" dirty="0">
                <a:solidFill>
                  <a:srgbClr val="434343"/>
                </a:solidFill>
                <a:latin typeface="Barlow"/>
                <a:sym typeface="Barlow"/>
              </a:rPr>
            </a:br>
            <a:r>
              <a:rPr lang="fr-FR" sz="1200" dirty="0">
                <a:solidFill>
                  <a:srgbClr val="434343"/>
                </a:solidFill>
                <a:latin typeface="Barlow"/>
                <a:sym typeface="Barlow"/>
              </a:rPr>
              <a:t>MEN</a:t>
            </a:r>
          </a:p>
          <a:p>
            <a:pPr marL="0" indent="0">
              <a:buNone/>
            </a:pPr>
            <a:r>
              <a:rPr lang="fr-FR" sz="1200" dirty="0">
                <a:solidFill>
                  <a:srgbClr val="434343"/>
                </a:solidFill>
                <a:latin typeface="Barlow"/>
                <a:sym typeface="Barlow"/>
              </a:rPr>
              <a:t>La nature des dépenses susceptibles d’être financées par les fonds reçus en provenance des versements exonératoires de la taxe d’apprentissage doit être en rapport avec les besoins spécifiques des formations technologiques et professionnelles pour lesquelles la taxe d’apprentissage est perçue</a:t>
            </a:r>
          </a:p>
          <a:p>
            <a:pPr marL="0" indent="0">
              <a:buNone/>
            </a:pPr>
            <a:r>
              <a:rPr lang="fr-FR" sz="1200" dirty="0">
                <a:solidFill>
                  <a:srgbClr val="434343"/>
                </a:solidFill>
                <a:latin typeface="Barlow"/>
                <a:sym typeface="Barlow"/>
              </a:rPr>
              <a:t>Les établissements d’enseignement technique privés peuvent utiliser la taxe d’apprentissage pour leurs dépenses de fonctionnement, à condition que la totalité de ces dépenses ne soit pas couverte au moyen de la seule taxe, à savoir :</a:t>
            </a:r>
            <a:br>
              <a:rPr lang="fr-FR" sz="1200" dirty="0">
                <a:solidFill>
                  <a:srgbClr val="434343"/>
                </a:solidFill>
                <a:latin typeface="Barlow"/>
                <a:sym typeface="Barlow"/>
              </a:rPr>
            </a:br>
            <a:r>
              <a:rPr lang="fr-FR" sz="1200" dirty="0">
                <a:solidFill>
                  <a:srgbClr val="434343"/>
                </a:solidFill>
                <a:latin typeface="Barlow"/>
                <a:sym typeface="Barlow"/>
              </a:rPr>
              <a:t>- la rémunération des enseignants et des charges sociales correspondantes (la part de la taxe affectée à ce poste ne doit pas être supérieure au montant des salaires normalement versés au personnel de l’enseignement public qui dispense des formations de même niveau) ;</a:t>
            </a:r>
            <a:br>
              <a:rPr lang="fr-FR" sz="1200" dirty="0">
                <a:solidFill>
                  <a:srgbClr val="434343"/>
                </a:solidFill>
                <a:latin typeface="Barlow"/>
                <a:sym typeface="Barlow"/>
              </a:rPr>
            </a:br>
            <a:r>
              <a:rPr lang="fr-FR" sz="1200" dirty="0">
                <a:solidFill>
                  <a:srgbClr val="434343"/>
                </a:solidFill>
                <a:latin typeface="Barlow"/>
                <a:sym typeface="Barlow"/>
              </a:rPr>
              <a:t>- les dépenses de chauffage, éclairage, entretien locatif et achat de matériel uniquement utilisé à des fins pédagogiques et professionnelles.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Financement de l’investissement pédagogique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Ces fonds sont originellement destinés à améliorer l'outil pédagogique des établissements dispensant des formations initiales à caractères technologique et professionnel : la destination naturelle de la taxe est l'investissement pédagogique (centré sur les élèves) et professionnel (concernant directement et spécifiquement les formations habilitées : matériels, agencements spécifiques type ateliers, labos, …)</a:t>
            </a:r>
          </a:p>
          <a:p>
            <a:endParaRPr lang="fr-FR"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Financement de certaines charges de fonctionnement</a:t>
            </a:r>
          </a:p>
          <a:p>
            <a:r>
              <a:rPr lang="fr-FR" sz="1200" kern="1200" dirty="0">
                <a:solidFill>
                  <a:schemeClr val="tx1"/>
                </a:solidFill>
                <a:effectLst/>
                <a:latin typeface="+mn-lt"/>
                <a:ea typeface="+mn-ea"/>
                <a:cs typeface="+mn-cs"/>
              </a:rPr>
              <a:t>Le financement des charges de fonctionnement des établissements sous contrat d'association a été mis en place par la loi DEBRE et les textes ultérieurs : Etat, collectivités territoriales, familles. C'est pour cela que les fonds de la taxe affectés au fonctionnement font souvent double emploi avec les fonds de l'Etat et ceux des collectivités territoriales.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Seules certaines charges de fonctionnement peuvent être tolérées au sein d'une déclaration d'utilisation des fonds, dans deux cas de figure nous semble-t-il :</a:t>
            </a:r>
          </a:p>
          <a:p>
            <a:r>
              <a:rPr lang="fr-FR" sz="1200" kern="1200" dirty="0">
                <a:solidFill>
                  <a:schemeClr val="tx1"/>
                </a:solidFill>
                <a:effectLst/>
                <a:latin typeface="+mn-lt"/>
                <a:ea typeface="+mn-ea"/>
                <a:cs typeface="+mn-cs"/>
              </a:rPr>
              <a:t> </a:t>
            </a:r>
          </a:p>
          <a:p>
            <a:pPr lvl="1"/>
            <a:r>
              <a:rPr lang="fr-FR" sz="1200" kern="1200" dirty="0">
                <a:solidFill>
                  <a:schemeClr val="tx1"/>
                </a:solidFill>
                <a:effectLst/>
                <a:latin typeface="+mn-lt"/>
                <a:ea typeface="+mn-ea"/>
                <a:cs typeface="+mn-cs"/>
              </a:rPr>
              <a:t>Insuffisance des fonds publics par rapport aux charges de fonctionnement engagées dans le secteur d'enseignement considéré (se poser aussi la question de savoir si le niveau de ces charges est normal, cohérent au regard du projet pédagogique engagé !)</a:t>
            </a:r>
          </a:p>
          <a:p>
            <a:r>
              <a:rPr lang="fr-FR" sz="1200" kern="1200" dirty="0">
                <a:solidFill>
                  <a:schemeClr val="tx1"/>
                </a:solidFill>
                <a:effectLst/>
                <a:latin typeface="+mn-lt"/>
                <a:ea typeface="+mn-ea"/>
                <a:cs typeface="+mn-cs"/>
              </a:rPr>
              <a:t> </a:t>
            </a:r>
          </a:p>
          <a:p>
            <a:pPr lvl="1"/>
            <a:r>
              <a:rPr lang="fr-FR" sz="1200" kern="1200" dirty="0">
                <a:solidFill>
                  <a:schemeClr val="tx1"/>
                </a:solidFill>
                <a:effectLst/>
                <a:latin typeface="+mn-lt"/>
                <a:ea typeface="+mn-ea"/>
                <a:cs typeface="+mn-cs"/>
              </a:rPr>
              <a:t>Charges supplémentaires liées à la nature de la formation et surtout aux pratiques et aux choix pédagogiques spécifiques d'un établissement :</a:t>
            </a:r>
          </a:p>
          <a:p>
            <a:pPr lvl="1"/>
            <a:r>
              <a:rPr lang="fr-FR" sz="1200" kern="1200" dirty="0">
                <a:solidFill>
                  <a:schemeClr val="tx1"/>
                </a:solidFill>
                <a:effectLst/>
                <a:latin typeface="+mn-lt"/>
                <a:ea typeface="+mn-ea"/>
                <a:cs typeface="+mn-cs"/>
              </a:rPr>
              <a:t>Frais de déplacement de maîtres, de conférenciers</a:t>
            </a:r>
          </a:p>
          <a:p>
            <a:pPr lvl="1"/>
            <a:r>
              <a:rPr lang="fr-FR" sz="1200" kern="1200" dirty="0">
                <a:solidFill>
                  <a:schemeClr val="tx1"/>
                </a:solidFill>
                <a:effectLst/>
                <a:latin typeface="+mn-lt"/>
                <a:ea typeface="+mn-ea"/>
                <a:cs typeface="+mn-cs"/>
              </a:rPr>
              <a:t>Heures supplémentaires d'enseignement (nb : la taxe ne peut être utilisée pour rémunérer, même partiellement, le personnel sous contrat)</a:t>
            </a:r>
          </a:p>
          <a:p>
            <a:pPr lvl="1"/>
            <a:r>
              <a:rPr lang="fr-FR" sz="1200" kern="1200" dirty="0">
                <a:solidFill>
                  <a:schemeClr val="tx1"/>
                </a:solidFill>
                <a:effectLst/>
                <a:latin typeface="+mn-lt"/>
                <a:ea typeface="+mn-ea"/>
                <a:cs typeface="+mn-cs"/>
              </a:rPr>
              <a:t>Livres, ouvrages divers spécifiques, non couverts par la subvention livres scolaires</a:t>
            </a:r>
          </a:p>
          <a:p>
            <a:pPr lvl="1"/>
            <a:r>
              <a:rPr lang="fr-FR" sz="1200" kern="1200" dirty="0">
                <a:solidFill>
                  <a:schemeClr val="tx1"/>
                </a:solidFill>
                <a:effectLst/>
                <a:latin typeface="+mn-lt"/>
                <a:ea typeface="+mn-ea"/>
                <a:cs typeface="+mn-cs"/>
              </a:rPr>
              <a:t>Consommables type matière d'œuvre</a:t>
            </a:r>
          </a:p>
          <a:p>
            <a:pPr lvl="1"/>
            <a:r>
              <a:rPr lang="fr-FR" sz="1200" kern="1200" dirty="0">
                <a:solidFill>
                  <a:schemeClr val="tx1"/>
                </a:solidFill>
                <a:effectLst/>
                <a:latin typeface="+mn-lt"/>
                <a:ea typeface="+mn-ea"/>
                <a:cs typeface="+mn-cs"/>
              </a:rPr>
              <a:t>Frais de personnel d'encadrement supplémentaire embauché spécifiquement pour ces cycles de formation technologique et professionnelle</a:t>
            </a:r>
          </a:p>
          <a:p>
            <a:pPr lvl="1"/>
            <a:r>
              <a:rPr lang="fr-FR" sz="1200" kern="1200" dirty="0">
                <a:solidFill>
                  <a:schemeClr val="tx1"/>
                </a:solidFill>
                <a:effectLst/>
                <a:latin typeface="+mn-lt"/>
                <a:ea typeface="+mn-ea"/>
                <a:cs typeface="+mn-cs"/>
              </a:rPr>
              <a:t>Frais supplémentaires liés aux stages professionnels.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Vous noterez que cette liste "tolérée" dans des conditions précises a également un caractère directement pédagogique, en rapport étroit avec le caractère technologique et professionnel.</a:t>
            </a:r>
          </a:p>
          <a:p>
            <a:endParaRPr lang="fr-FR" sz="1200" b="1" i="1" kern="1200" dirty="0">
              <a:solidFill>
                <a:schemeClr val="tx1"/>
              </a:solidFill>
              <a:effectLst/>
              <a:latin typeface="+mn-lt"/>
              <a:ea typeface="+mn-ea"/>
              <a:cs typeface="+mn-cs"/>
            </a:endParaRPr>
          </a:p>
          <a:p>
            <a:endParaRPr lang="fr-FR" sz="1200" b="1" i="1" kern="1200" dirty="0">
              <a:solidFill>
                <a:schemeClr val="tx1"/>
              </a:solidFill>
              <a:effectLst/>
              <a:latin typeface="+mn-lt"/>
              <a:ea typeface="+mn-ea"/>
              <a:cs typeface="+mn-cs"/>
            </a:endParaRPr>
          </a:p>
          <a:p>
            <a:endParaRPr lang="fr-FR" sz="1200" b="1" i="1"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Lycée Le Rebours</a:t>
            </a:r>
          </a:p>
          <a:p>
            <a:r>
              <a:rPr lang="fr-FR" sz="1200" b="1" i="1" kern="1200" dirty="0">
                <a:solidFill>
                  <a:schemeClr val="tx1"/>
                </a:solidFill>
                <a:effectLst/>
                <a:latin typeface="+mn-lt"/>
                <a:ea typeface="+mn-ea"/>
                <a:cs typeface="+mn-cs"/>
              </a:rPr>
              <a:t>Comment utilisons nous la taxe d’apprentissage?</a:t>
            </a:r>
          </a:p>
          <a:p>
            <a:r>
              <a:rPr lang="fr-FR" sz="1200" b="0" i="0" kern="1200" dirty="0">
                <a:solidFill>
                  <a:schemeClr val="tx1"/>
                </a:solidFill>
                <a:effectLst/>
                <a:latin typeface="+mn-lt"/>
                <a:ea typeface="+mn-ea"/>
                <a:cs typeface="+mn-cs"/>
              </a:rPr>
              <a:t>70% dédiés au développement des moyens informatiques et audiovisuels à disposition des étudiants.</a:t>
            </a:r>
          </a:p>
          <a:p>
            <a:r>
              <a:rPr lang="fr-FR" sz="1200" b="0" i="0" kern="1200" dirty="0">
                <a:solidFill>
                  <a:schemeClr val="tx1"/>
                </a:solidFill>
                <a:effectLst/>
                <a:latin typeface="+mn-lt"/>
                <a:ea typeface="+mn-ea"/>
                <a:cs typeface="+mn-cs"/>
              </a:rPr>
              <a:t>20% dédiés à l’achat de matériels informatiques et de logiciels professionnels pour faciliter l’intégration de nos étudiants au monde de l’entreprise.</a:t>
            </a:r>
          </a:p>
          <a:p>
            <a:r>
              <a:rPr lang="fr-FR" sz="1200" b="0" i="0" kern="1200" dirty="0">
                <a:solidFill>
                  <a:schemeClr val="tx1"/>
                </a:solidFill>
                <a:effectLst/>
                <a:latin typeface="+mn-lt"/>
                <a:ea typeface="+mn-ea"/>
                <a:cs typeface="+mn-cs"/>
              </a:rPr>
              <a:t>5% dédiés à l’acquisition d’ouvrages et de revues pédagogiques.</a:t>
            </a:r>
          </a:p>
          <a:p>
            <a:r>
              <a:rPr lang="fr-FR" sz="1200" b="0" i="0" kern="1200" dirty="0">
                <a:solidFill>
                  <a:schemeClr val="tx1"/>
                </a:solidFill>
                <a:effectLst/>
                <a:latin typeface="+mn-lt"/>
                <a:ea typeface="+mn-ea"/>
                <a:cs typeface="+mn-cs"/>
              </a:rPr>
              <a:t>5% dédies à la rémunération des professionnels extérieurs.</a:t>
            </a:r>
          </a:p>
          <a:p>
            <a:r>
              <a:rPr lang="fr-FR" sz="1200" b="0" i="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DB0B1FA6-0503-4702-97A9-6BF5ACB1C363}" type="slidenum">
              <a:rPr lang="fr-FR" smtClean="0"/>
              <a:t>15</a:t>
            </a:fld>
            <a:endParaRPr lang="fr-FR"/>
          </a:p>
        </p:txBody>
      </p:sp>
    </p:spTree>
    <p:extLst>
      <p:ext uri="{BB962C8B-B14F-4D97-AF65-F5344CB8AC3E}">
        <p14:creationId xmlns:p14="http://schemas.microsoft.com/office/powerpoint/2010/main" val="3162117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Art. 142-9 :</a:t>
            </a:r>
          </a:p>
          <a:p>
            <a:r>
              <a:rPr lang="fr-FR" b="1" dirty="0"/>
              <a:t>(IR3) Définitions</a:t>
            </a:r>
          </a:p>
          <a:p>
            <a:r>
              <a:rPr lang="fr-FR" dirty="0"/>
              <a:t>Un concours public est une contribution financière apportée par une autorité administrative en application d’un dispositif législatif ou réglementaire (par opposition à la subvention, attribuée de façon facultative et objet d’une décision particulière). </a:t>
            </a:r>
            <a:r>
              <a:rPr lang="fr-FR" b="1" dirty="0"/>
              <a:t>Par exemple</a:t>
            </a:r>
            <a:r>
              <a:rPr lang="fr-FR" dirty="0"/>
              <a:t>, sont qualifiés de concours publics </a:t>
            </a:r>
            <a:r>
              <a:rPr lang="fr-FR" b="1" dirty="0"/>
              <a:t>les versements reçus par les entités du secteur de l’éducation au titre de la taxe d’apprentissage </a:t>
            </a:r>
            <a:r>
              <a:rPr lang="fr-FR" dirty="0"/>
              <a:t>[…].</a:t>
            </a:r>
          </a:p>
        </p:txBody>
      </p:sp>
      <p:sp>
        <p:nvSpPr>
          <p:cNvPr id="4" name="Espace réservé du numéro de diapositive 3"/>
          <p:cNvSpPr>
            <a:spLocks noGrp="1"/>
          </p:cNvSpPr>
          <p:nvPr>
            <p:ph type="sldNum" sz="quarter" idx="5"/>
          </p:nvPr>
        </p:nvSpPr>
        <p:spPr/>
        <p:txBody>
          <a:bodyPr/>
          <a:lstStyle/>
          <a:p>
            <a:fld id="{DB0B1FA6-0503-4702-97A9-6BF5ACB1C363}" type="slidenum">
              <a:rPr lang="fr-FR" smtClean="0"/>
              <a:t>16</a:t>
            </a:fld>
            <a:endParaRPr lang="fr-FR"/>
          </a:p>
        </p:txBody>
      </p:sp>
    </p:spTree>
    <p:extLst>
      <p:ext uri="{BB962C8B-B14F-4D97-AF65-F5344CB8AC3E}">
        <p14:creationId xmlns:p14="http://schemas.microsoft.com/office/powerpoint/2010/main" val="119049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Bien que la taxe d’apprentissage corresponde à la définition d’un concours public et non d’une subvention, l’ANC nous a indiqué qu’il lui paraissait </a:t>
            </a:r>
            <a:r>
              <a:rPr lang="fr-FR" i="1" dirty="0"/>
              <a:t>envisageable de comptabiliser un concours public au passif dans une rubrique de « Subventions d’investissement », si le dispositif légal ou réglementaire instaurant le concours public a pour but de permettre à l’entité bénéficiaire de réaliser l’acquisition ou la production d’une immobilisation. A défaut, il convient de comptabiliser le concours en produits dans le compte « 73 Concours publics ».</a:t>
            </a:r>
          </a:p>
          <a:p>
            <a:endParaRPr lang="fr-FR" sz="1200" b="1" kern="1200" dirty="0">
              <a:solidFill>
                <a:schemeClr val="tx1"/>
              </a:solidFill>
              <a:effectLst/>
              <a:latin typeface="+mn-lt"/>
              <a:ea typeface="+mn-ea"/>
              <a:cs typeface="+mn-cs"/>
            </a:endParaRPr>
          </a:p>
          <a:p>
            <a:r>
              <a:rPr lang="fr-FR" sz="1200" b="1" kern="1200" dirty="0" err="1">
                <a:solidFill>
                  <a:schemeClr val="tx1"/>
                </a:solidFill>
                <a:effectLst/>
                <a:latin typeface="+mn-lt"/>
                <a:ea typeface="+mn-ea"/>
                <a:cs typeface="+mn-cs"/>
              </a:rPr>
              <a:t>anc</a:t>
            </a:r>
            <a:r>
              <a:rPr lang="fr-FR" sz="1200" b="1" kern="1200" dirty="0">
                <a:solidFill>
                  <a:schemeClr val="tx1"/>
                </a:solidFill>
                <a:effectLst/>
                <a:latin typeface="+mn-lt"/>
                <a:ea typeface="+mn-ea"/>
                <a:cs typeface="+mn-cs"/>
              </a:rPr>
              <a:t> webmestre &lt;webmestre.anc@anc.gouv.fr&gt; mer. 05/12/2018 17:21</a:t>
            </a:r>
          </a:p>
          <a:p>
            <a:endParaRPr lang="fr-FR"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Bonjour,</a:t>
            </a:r>
          </a:p>
          <a:p>
            <a:r>
              <a:rPr lang="fr-FR" sz="1200" kern="1200" dirty="0">
                <a:solidFill>
                  <a:schemeClr val="tx1"/>
                </a:solidFill>
                <a:effectLst/>
                <a:latin typeface="+mn-lt"/>
                <a:ea typeface="+mn-ea"/>
                <a:cs typeface="+mn-cs"/>
              </a:rPr>
              <a:t> Par un mèl du 26 novembre vous nous avez fait part de deux observations sur le futur règlement de l’ANC relatif aux comptes des personnes morales de droit privé à but non lucratif :</a:t>
            </a:r>
          </a:p>
          <a:p>
            <a:pPr marL="171450" lvl="0" indent="-171450">
              <a:buFont typeface="Arial" panose="020B0604020202020204" pitchFamily="34" charset="0"/>
              <a:buChar char="•"/>
            </a:pPr>
            <a:r>
              <a:rPr lang="fr-FR" u="sng" dirty="0">
                <a:effectLst/>
              </a:rPr>
              <a:t>la possibilité d’inscrire en fonds dédiés un concours public finançant un investissement </a:t>
            </a:r>
            <a:r>
              <a:rPr lang="fr-FR" dirty="0">
                <a:effectLst/>
              </a:rPr>
              <a:t>;</a:t>
            </a:r>
          </a:p>
          <a:p>
            <a:pPr marL="171450" lvl="0" indent="-171450">
              <a:buFont typeface="Arial" panose="020B0604020202020204" pitchFamily="34" charset="0"/>
              <a:buChar char="•"/>
            </a:pPr>
            <a:r>
              <a:rPr lang="fr-FR" dirty="0">
                <a:effectLst/>
              </a:rPr>
              <a:t>la ventilation de la rubrique « Concours publics et subventions d’exploitation » du compte de résultat en deux postes « Concours publics » et « Subventions d’exploitation ».</a:t>
            </a:r>
          </a:p>
          <a:p>
            <a:r>
              <a:rPr lang="fr-FR" sz="1200" kern="1200" dirty="0">
                <a:solidFill>
                  <a:schemeClr val="tx1"/>
                </a:solidFill>
                <a:effectLst/>
                <a:latin typeface="+mn-lt"/>
                <a:ea typeface="+mn-ea"/>
                <a:cs typeface="+mn-cs"/>
              </a:rPr>
              <a:t>Concernant votre première observation, </a:t>
            </a:r>
            <a:r>
              <a:rPr lang="fr-FR" sz="1200" b="1" kern="1200" dirty="0">
                <a:solidFill>
                  <a:schemeClr val="tx1"/>
                </a:solidFill>
                <a:effectLst/>
                <a:latin typeface="+mn-lt"/>
                <a:ea typeface="+mn-ea"/>
                <a:cs typeface="+mn-cs"/>
              </a:rPr>
              <a:t>il est apparu difficilement envisageable qu’un concours public puisse répondre à la définition d’un fonds dédié</a:t>
            </a:r>
            <a:r>
              <a:rPr lang="fr-FR" sz="1200" kern="1200" dirty="0">
                <a:solidFill>
                  <a:schemeClr val="tx1"/>
                </a:solidFill>
                <a:effectLst/>
                <a:latin typeface="+mn-lt"/>
                <a:ea typeface="+mn-ea"/>
                <a:cs typeface="+mn-cs"/>
              </a:rPr>
              <a:t> prévoyant le report de ressources dédiées par un tiers financeur à un projet défini tel que prévu à l’article 132-1 du projet de règlement </a:t>
            </a:r>
            <a:r>
              <a:rPr lang="fr-FR" sz="1200" b="0" u="sng" kern="1200" dirty="0">
                <a:solidFill>
                  <a:schemeClr val="tx1"/>
                </a:solidFill>
                <a:effectLst/>
                <a:latin typeface="+mn-lt"/>
                <a:ea typeface="+mn-ea"/>
                <a:cs typeface="+mn-cs"/>
              </a:rPr>
              <a:t>s’agissant de ressources provenant d’un dispositif législatif ou règlementaire de portée forcément large.</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Il nous parait envisageable de comptabiliser un concours public au passif dans une rubrique de « Subventions d’investissement », si le dispositif légal ou réglementaire instaurant le concours public a pour but de permettre à l’entité bénéficiaire de réaliser l’acquisition ou la production d’une immobilisation. </a:t>
            </a:r>
            <a:r>
              <a:rPr lang="fr-FR" sz="1200" u="sng" kern="1200" dirty="0">
                <a:solidFill>
                  <a:schemeClr val="tx1"/>
                </a:solidFill>
                <a:effectLst/>
                <a:latin typeface="+mn-lt"/>
                <a:ea typeface="+mn-ea"/>
                <a:cs typeface="+mn-cs"/>
              </a:rPr>
              <a:t>A défaut, il convient de comptabiliser le concours en produits dans le compte « 73 Concours publics ».</a:t>
            </a:r>
          </a:p>
          <a:p>
            <a:r>
              <a:rPr lang="fr-FR" sz="1200" kern="1200" dirty="0">
                <a:solidFill>
                  <a:schemeClr val="tx1"/>
                </a:solidFill>
                <a:effectLst/>
                <a:latin typeface="+mn-lt"/>
                <a:ea typeface="+mn-ea"/>
                <a:cs typeface="+mn-cs"/>
              </a:rPr>
              <a:t> </a:t>
            </a:r>
          </a:p>
          <a:p>
            <a:endParaRPr lang="fr-FR" b="1" dirty="0"/>
          </a:p>
          <a:p>
            <a:endParaRPr lang="fr-FR" b="1" dirty="0"/>
          </a:p>
          <a:p>
            <a:r>
              <a:rPr lang="fr-FR" b="1" dirty="0"/>
              <a:t>Art. 142-9 :</a:t>
            </a:r>
          </a:p>
          <a:p>
            <a:r>
              <a:rPr lang="fr-FR" b="1" dirty="0"/>
              <a:t>(IR3) Définitions</a:t>
            </a:r>
          </a:p>
          <a:p>
            <a:r>
              <a:rPr lang="fr-FR" dirty="0"/>
              <a:t>Un concours public est une contribution financière apportée par une autorité administrative en application d’un dispositif législatif ou réglementaire (par opposition à la subvention, attribuée de façon facultative et objet d’une décision particulière). </a:t>
            </a:r>
            <a:r>
              <a:rPr lang="fr-FR" b="1" dirty="0"/>
              <a:t>Par exemple</a:t>
            </a:r>
            <a:r>
              <a:rPr lang="fr-FR" dirty="0"/>
              <a:t>, sont qualifiés de concours publics </a:t>
            </a:r>
            <a:r>
              <a:rPr lang="fr-FR" b="1" dirty="0"/>
              <a:t>les versements reçus par les entités du secteur de l’éducation au titre de la taxe d’apprentissage </a:t>
            </a:r>
            <a:r>
              <a:rPr lang="fr-FR" dirty="0"/>
              <a:t>[…].</a:t>
            </a:r>
          </a:p>
        </p:txBody>
      </p:sp>
      <p:sp>
        <p:nvSpPr>
          <p:cNvPr id="4" name="Espace réservé du numéro de diapositive 3"/>
          <p:cNvSpPr>
            <a:spLocks noGrp="1"/>
          </p:cNvSpPr>
          <p:nvPr>
            <p:ph type="sldNum" sz="quarter" idx="5"/>
          </p:nvPr>
        </p:nvSpPr>
        <p:spPr/>
        <p:txBody>
          <a:bodyPr/>
          <a:lstStyle/>
          <a:p>
            <a:fld id="{DB0B1FA6-0503-4702-97A9-6BF5ACB1C363}" type="slidenum">
              <a:rPr lang="fr-FR" smtClean="0"/>
              <a:t>17</a:t>
            </a:fld>
            <a:endParaRPr lang="fr-FR"/>
          </a:p>
        </p:txBody>
      </p:sp>
    </p:spTree>
    <p:extLst>
      <p:ext uri="{BB962C8B-B14F-4D97-AF65-F5344CB8AC3E}">
        <p14:creationId xmlns:p14="http://schemas.microsoft.com/office/powerpoint/2010/main" val="164534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0B1FA6-0503-4702-97A9-6BF5ACB1C363}" type="slidenum">
              <a:rPr lang="fr-FR" smtClean="0"/>
              <a:t>19</a:t>
            </a:fld>
            <a:endParaRPr lang="fr-FR"/>
          </a:p>
        </p:txBody>
      </p:sp>
    </p:spTree>
    <p:extLst>
      <p:ext uri="{BB962C8B-B14F-4D97-AF65-F5344CB8AC3E}">
        <p14:creationId xmlns:p14="http://schemas.microsoft.com/office/powerpoint/2010/main" val="243929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0B1FA6-0503-4702-97A9-6BF5ACB1C363}" type="slidenum">
              <a:rPr lang="fr-FR" smtClean="0"/>
              <a:t>4</a:t>
            </a:fld>
            <a:endParaRPr lang="fr-FR"/>
          </a:p>
        </p:txBody>
      </p:sp>
    </p:spTree>
    <p:extLst>
      <p:ext uri="{BB962C8B-B14F-4D97-AF65-F5344CB8AC3E}">
        <p14:creationId xmlns:p14="http://schemas.microsoft.com/office/powerpoint/2010/main" val="222678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0B1FA6-0503-4702-97A9-6BF5ACB1C363}" type="slidenum">
              <a:rPr lang="fr-FR" smtClean="0"/>
              <a:t>5</a:t>
            </a:fld>
            <a:endParaRPr lang="fr-FR"/>
          </a:p>
        </p:txBody>
      </p:sp>
    </p:spTree>
    <p:extLst>
      <p:ext uri="{BB962C8B-B14F-4D97-AF65-F5344CB8AC3E}">
        <p14:creationId xmlns:p14="http://schemas.microsoft.com/office/powerpoint/2010/main" val="254933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3"/>
              </a:rPr>
              <a:t>https://www.editions-legislatives.fr/actualite/report-du-transfert-aux-urssaf-de-la-collecte-de-la-contribution-formation</a:t>
            </a:r>
            <a:endParaRPr lang="fr-FR"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mn-lt"/>
                <a:ea typeface="+mn-ea"/>
                <a:cs typeface="+mn-cs"/>
              </a:rPr>
              <a:t>Report du transfert aux Urssaf de la collecte de la contribution 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Initialement prévu au 1er janvier 2021 au plus tard, le transfert aux Urssaf du recouvrement de la contribution formation professionnelle est reporté d'un an, a annoncé la ministre du travail devant la commission des affaires sociales de l'Assemblée nationale.</a:t>
            </a:r>
            <a:endParaRPr lang="fr-FR" sz="1200" b="1"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B1FA6-0503-4702-97A9-6BF5ACB1C3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19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Article L6241-2 :</a:t>
            </a:r>
          </a:p>
          <a:p>
            <a:r>
              <a:rPr lang="fr-FR" sz="1200" b="0" i="0" kern="1200" dirty="0">
                <a:solidFill>
                  <a:schemeClr val="tx1"/>
                </a:solidFill>
                <a:effectLst/>
                <a:latin typeface="+mn-lt"/>
                <a:ea typeface="+mn-ea"/>
                <a:cs typeface="+mn-cs"/>
              </a:rPr>
              <a:t>-I.- Une part égale à 87 % du produit de la taxe d'apprentissage […] est destinée au financement de l'apprentissage […] et reversée à France compétences […]. Pour satisfaire à cette obligation de financement, </a:t>
            </a:r>
            <a:r>
              <a:rPr lang="fr-FR" sz="1200" b="1" i="0" kern="1200" dirty="0">
                <a:solidFill>
                  <a:schemeClr val="tx1"/>
                </a:solidFill>
                <a:effectLst/>
                <a:latin typeface="+mn-lt"/>
                <a:ea typeface="+mn-ea"/>
                <a:cs typeface="+mn-cs"/>
              </a:rPr>
              <a:t>une entreprise qui dispose d'un centre de formation d'apprentis, accueillant ses apprentis, peut déduire de cette fraction de la taxe d'apprentissage le montant des dépenses relatives aux formations délivrées par ce service</a:t>
            </a:r>
            <a:r>
              <a:rPr lang="fr-FR" sz="1200" b="0" i="0" kern="1200" dirty="0">
                <a:solidFill>
                  <a:schemeClr val="tx1"/>
                </a:solidFill>
                <a:effectLst/>
                <a:latin typeface="+mn-lt"/>
                <a:ea typeface="+mn-ea"/>
                <a:cs typeface="+mn-cs"/>
              </a:rPr>
              <a:t>, </a:t>
            </a:r>
            <a:r>
              <a:rPr lang="fr-FR" sz="1200" b="0" i="0" u="sng" kern="1200" dirty="0">
                <a:solidFill>
                  <a:schemeClr val="tx1"/>
                </a:solidFill>
                <a:effectLst/>
                <a:latin typeface="+mn-lt"/>
                <a:ea typeface="+mn-ea"/>
                <a:cs typeface="+mn-cs"/>
              </a:rPr>
              <a:t>dans des conditions de mise en œuvre et sous réserve d'un plafonnement précisés par décret</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L'entreprise peut aussi déduire de cette même fraction les versements destinés à financer le développement d'offres nouvelles de formations par apprentissage, lorsque ces dernières servent à former un ou plusieurs apprentis de cette même entreprise</a:t>
            </a:r>
            <a:r>
              <a:rPr lang="fr-FR" sz="1200" b="0" i="0" kern="1200" dirty="0">
                <a:solidFill>
                  <a:schemeClr val="tx1"/>
                </a:solidFill>
                <a:effectLst/>
                <a:latin typeface="+mn-lt"/>
                <a:ea typeface="+mn-ea"/>
                <a:cs typeface="+mn-cs"/>
              </a:rPr>
              <a:t>, </a:t>
            </a:r>
            <a:r>
              <a:rPr lang="fr-FR" sz="1200" b="0" i="0" u="sng" kern="1200" dirty="0">
                <a:solidFill>
                  <a:schemeClr val="tx1"/>
                </a:solidFill>
                <a:effectLst/>
                <a:latin typeface="+mn-lt"/>
                <a:ea typeface="+mn-ea"/>
                <a:cs typeface="+mn-cs"/>
              </a:rPr>
              <a:t>dans des conditions de mise en œuvre et sous réserve d'un plafonnement précisés par décret</a:t>
            </a:r>
            <a:r>
              <a:rPr lang="fr-FR" sz="1200" b="0" i="0" kern="1200" dirty="0">
                <a:solidFill>
                  <a:schemeClr val="tx1"/>
                </a:solidFill>
                <a:effectLst/>
                <a:latin typeface="+mn-lt"/>
                <a:ea typeface="+mn-ea"/>
                <a:cs typeface="+mn-cs"/>
              </a:rPr>
              <a:t>.</a:t>
            </a:r>
          </a:p>
          <a:p>
            <a:endParaRPr lang="fr-FR" sz="1200" b="0" i="0" kern="1200" dirty="0">
              <a:solidFill>
                <a:schemeClr val="tx1"/>
              </a:solidFill>
              <a:effectLst/>
              <a:latin typeface="+mn-lt"/>
              <a:ea typeface="+mn-ea"/>
              <a:cs typeface="+mn-cs"/>
            </a:endParaRPr>
          </a:p>
          <a:p>
            <a:pPr fontAlgn="base"/>
            <a:r>
              <a:rPr lang="fr-FR" sz="1200" b="0" i="0" kern="1200" dirty="0">
                <a:solidFill>
                  <a:schemeClr val="tx1"/>
                </a:solidFill>
                <a:effectLst/>
                <a:latin typeface="+mn-lt"/>
                <a:ea typeface="+mn-ea"/>
                <a:cs typeface="+mn-cs"/>
              </a:rPr>
              <a:t>Site internet de CARAXO :</a:t>
            </a:r>
          </a:p>
          <a:p>
            <a:pPr fontAlgn="base"/>
            <a:r>
              <a:rPr lang="fr-FR" sz="1200" b="0" i="0" kern="1200" dirty="0">
                <a:solidFill>
                  <a:schemeClr val="tx1"/>
                </a:solidFill>
                <a:effectLst/>
                <a:latin typeface="+mn-lt"/>
                <a:ea typeface="+mn-ea"/>
                <a:cs typeface="+mn-cs"/>
              </a:rPr>
              <a:t>Un </a:t>
            </a:r>
            <a:r>
              <a:rPr lang="fr-FR" sz="1200" b="1" i="0" kern="1200" dirty="0">
                <a:solidFill>
                  <a:schemeClr val="tx1"/>
                </a:solidFill>
                <a:effectLst/>
                <a:latin typeface="+mn-lt"/>
                <a:ea typeface="+mn-ea"/>
                <a:cs typeface="+mn-cs"/>
              </a:rPr>
              <a:t>projet de décret </a:t>
            </a:r>
            <a:r>
              <a:rPr lang="fr-FR" sz="1200" b="0" i="0" kern="1200" dirty="0">
                <a:solidFill>
                  <a:schemeClr val="tx1"/>
                </a:solidFill>
                <a:effectLst/>
                <a:latin typeface="+mn-lt"/>
                <a:ea typeface="+mn-ea"/>
                <a:cs typeface="+mn-cs"/>
              </a:rPr>
              <a:t>relatif à la taxe d’apprentissage sera examiné le 8 octobre 2019 par les membres de la sous-commission de l’emploi, de l’orientation et de la formation professionnelles de la commission nationale de la négociation collective, de l’emploi et de la formation professionnelle (CNNCEFP).</a:t>
            </a:r>
          </a:p>
          <a:p>
            <a:pPr fontAlgn="base"/>
            <a:r>
              <a:rPr lang="fr-FR" sz="1200" b="0" i="0" kern="1200" dirty="0">
                <a:solidFill>
                  <a:schemeClr val="tx1"/>
                </a:solidFill>
                <a:effectLst/>
                <a:latin typeface="+mn-lt"/>
                <a:ea typeface="+mn-ea"/>
                <a:cs typeface="+mn-cs"/>
              </a:rPr>
              <a:t>Ce projet de décret porte sur la mise en œuvre et le plafonnement des déductions sur la part de 87% de la taxe d’apprentissage et le niveau d’activité suffisant dont les organismes devront se prévaloir pour pouvoir recevoir une fraction de l’ancien hors-quota (13% de la taxe d’apprentissage).</a:t>
            </a:r>
          </a:p>
          <a:p>
            <a:pPr fontAlgn="base"/>
            <a:r>
              <a:rPr lang="fr-FR" sz="1200" b="0" i="0" kern="1200" dirty="0">
                <a:solidFill>
                  <a:schemeClr val="tx1"/>
                </a:solidFill>
                <a:effectLst/>
                <a:latin typeface="+mn-lt"/>
                <a:ea typeface="+mn-ea"/>
                <a:cs typeface="+mn-cs"/>
              </a:rPr>
              <a:t>[…] Le projet de décret précise ainsi la définition du centre de formation d’apprentis qui peut être :</a:t>
            </a:r>
          </a:p>
          <a:p>
            <a:pPr marL="171450" indent="-171450" fontAlgn="base">
              <a:buFont typeface="Arial" panose="020B0604020202020204" pitchFamily="34" charset="0"/>
              <a:buChar char="•"/>
            </a:pPr>
            <a:r>
              <a:rPr lang="fr-FR" sz="1200" b="0" i="0" kern="1200" dirty="0">
                <a:solidFill>
                  <a:schemeClr val="tx1"/>
                </a:solidFill>
                <a:effectLst/>
                <a:latin typeface="+mn-lt"/>
                <a:ea typeface="+mn-ea"/>
                <a:cs typeface="+mn-cs"/>
              </a:rPr>
              <a:t>Une filiale de l’entreprise ;</a:t>
            </a:r>
          </a:p>
          <a:p>
            <a:pPr marL="171450" indent="-171450" fontAlgn="base">
              <a:buFont typeface="Arial" panose="020B0604020202020204" pitchFamily="34" charset="0"/>
              <a:buChar char="•"/>
            </a:pPr>
            <a:r>
              <a:rPr lang="fr-FR" sz="1200" b="0" i="0" kern="1200" dirty="0">
                <a:solidFill>
                  <a:schemeClr val="tx1"/>
                </a:solidFill>
                <a:effectLst/>
                <a:latin typeface="+mn-lt"/>
                <a:ea typeface="+mn-ea"/>
                <a:cs typeface="+mn-cs"/>
              </a:rPr>
              <a:t>Un CFA interne à l’entreprise ;</a:t>
            </a:r>
          </a:p>
          <a:p>
            <a:pPr marL="171450" indent="-171450" fontAlgn="base">
              <a:buFont typeface="Arial" panose="020B0604020202020204" pitchFamily="34" charset="0"/>
              <a:buChar char="•"/>
            </a:pPr>
            <a:r>
              <a:rPr lang="fr-FR" sz="1200" b="0" i="0" kern="1200" dirty="0">
                <a:solidFill>
                  <a:schemeClr val="tx1"/>
                </a:solidFill>
                <a:effectLst/>
                <a:latin typeface="+mn-lt"/>
                <a:ea typeface="+mn-ea"/>
                <a:cs typeface="+mn-cs"/>
              </a:rPr>
              <a:t>Un CFA constitué par un groupe d’entreprise ;</a:t>
            </a:r>
          </a:p>
          <a:p>
            <a:pPr marL="171450" indent="-171450" fontAlgn="base">
              <a:buFont typeface="Arial" panose="020B0604020202020204" pitchFamily="34" charset="0"/>
              <a:buChar char="•"/>
            </a:pPr>
            <a:r>
              <a:rPr lang="fr-FR" sz="1200" b="0" i="0" kern="1200" dirty="0">
                <a:solidFill>
                  <a:schemeClr val="tx1"/>
                </a:solidFill>
                <a:effectLst/>
                <a:latin typeface="+mn-lt"/>
                <a:ea typeface="+mn-ea"/>
                <a:cs typeface="+mn-cs"/>
              </a:rPr>
              <a:t>Un CFA constitué de plusieurs entreprises partageant des perspectives communes d’évolution ou qui interviennent dans des secteurs d’activité complémentaires.</a:t>
            </a:r>
          </a:p>
          <a:p>
            <a:pPr fontAlgn="base"/>
            <a:r>
              <a:rPr lang="fr-FR" sz="1200" b="0" i="0" kern="1200" dirty="0">
                <a:solidFill>
                  <a:schemeClr val="tx1"/>
                </a:solidFill>
                <a:effectLst/>
                <a:latin typeface="+mn-lt"/>
                <a:ea typeface="+mn-ea"/>
                <a:cs typeface="+mn-cs"/>
              </a:rPr>
              <a:t>Ce projet définit également ce qu’est une offre nouvelle de formation par apprentissage. Cette dernière est « une offre de formation qui n’a jamais été dispensée sur l’ensemble du territoire national par la voie de l’apprentissage ».</a:t>
            </a:r>
          </a:p>
          <a:p>
            <a:pPr fontAlgn="base"/>
            <a:r>
              <a:rPr lang="fr-FR" sz="1200" b="0" i="0" kern="1200" dirty="0">
                <a:solidFill>
                  <a:schemeClr val="tx1"/>
                </a:solidFill>
                <a:effectLst/>
                <a:latin typeface="+mn-lt"/>
                <a:ea typeface="+mn-ea"/>
                <a:cs typeface="+mn-cs"/>
              </a:rPr>
              <a:t>De plus, les déductions au titre des CFA d’entreprise et des offres nouvelles de formation « ne peuvent dépasser (en cumulé) 10 % des 87 % de la taxe d’apprentissage due par l’entreprise et les dépenses déductibles sont les dépenses réalisées au titre de l’année précédant l’assujettissement à la TA ».</a:t>
            </a:r>
          </a:p>
          <a:p>
            <a:pPr fontAlgn="base"/>
            <a:r>
              <a:rPr lang="fr-FR" sz="1200" b="0" i="0" kern="1200" dirty="0">
                <a:solidFill>
                  <a:schemeClr val="tx1"/>
                </a:solidFill>
                <a:effectLst/>
                <a:latin typeface="+mn-lt"/>
                <a:ea typeface="+mn-ea"/>
                <a:cs typeface="+mn-cs"/>
              </a:rPr>
              <a:t>Enfin, le projet de décret ajoute que le niveau d’activité permettant aux organismes de figurer sur la liste nationale des organismes habilités à recevoir le 13 % de la TA est apprécié en fonction du nombre d’actions mises en œuvre par l’organisme habilité au regard des moyens engagés, du nombre de régions et de départements concernés par ces actions, de la périodicité et de la régularité de ces actions et du nombre de bénéficiaires.</a:t>
            </a:r>
          </a:p>
          <a:p>
            <a:endParaRPr lang="fr-FR" dirty="0"/>
          </a:p>
        </p:txBody>
      </p:sp>
      <p:sp>
        <p:nvSpPr>
          <p:cNvPr id="4" name="Espace réservé du numéro de diapositive 3"/>
          <p:cNvSpPr>
            <a:spLocks noGrp="1"/>
          </p:cNvSpPr>
          <p:nvPr>
            <p:ph type="sldNum" sz="quarter" idx="5"/>
          </p:nvPr>
        </p:nvSpPr>
        <p:spPr/>
        <p:txBody>
          <a:bodyPr/>
          <a:lstStyle/>
          <a:p>
            <a:fld id="{DB0B1FA6-0503-4702-97A9-6BF5ACB1C363}" type="slidenum">
              <a:rPr lang="fr-FR" smtClean="0"/>
              <a:t>7</a:t>
            </a:fld>
            <a:endParaRPr lang="fr-FR"/>
          </a:p>
        </p:txBody>
      </p:sp>
    </p:spTree>
    <p:extLst>
      <p:ext uri="{BB962C8B-B14F-4D97-AF65-F5344CB8AC3E}">
        <p14:creationId xmlns:p14="http://schemas.microsoft.com/office/powerpoint/2010/main" val="188292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285D7F"/>
                </a:solidFill>
                <a:effectLst/>
                <a:uLnTx/>
                <a:uFillTx/>
                <a:latin typeface="TT Norms Regular" panose="02000503030000020003" pitchFamily="50" charset="0"/>
                <a:ea typeface="+mj-ea"/>
                <a:cs typeface="+mj-cs"/>
              </a:rPr>
              <a:t>Article L6241-4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 </a:t>
            </a:r>
            <a:r>
              <a:rPr lang="fr-FR" u="sng" dirty="0"/>
              <a:t>Les dépenses réellement exposées </a:t>
            </a:r>
            <a:r>
              <a:rPr lang="fr-FR" dirty="0"/>
              <a:t>afin de favoriser le développement des formations initiales technologiques et professionnelles, hors apprentissage, et l'insertion professionnelle, </a:t>
            </a:r>
            <a:r>
              <a:rPr lang="fr-FR" u="sng" dirty="0"/>
              <a:t>dont les frais de premier équipement, de renouvellement de matériel existant et d'équipement complémentaire</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Projet de décret sur la gestion du solde de la taxe d’apprentissage (mail Emilie 30/11)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Article 3 :</a:t>
            </a:r>
          </a:p>
          <a:p>
            <a:pPr marL="171450" lvl="0" indent="-171450">
              <a:buFont typeface="Arial" panose="020B0604020202020204" pitchFamily="34" charset="0"/>
              <a:buChar char="•"/>
            </a:pPr>
            <a:r>
              <a:rPr lang="fr-FR" sz="1200" u="sng" kern="1200" dirty="0">
                <a:solidFill>
                  <a:schemeClr val="tx1"/>
                </a:solidFill>
                <a:effectLst/>
                <a:latin typeface="+mn-lt"/>
                <a:ea typeface="+mn-ea"/>
                <a:cs typeface="+mn-cs"/>
              </a:rPr>
              <a:t>Jusqu’à la mise en œuvre du recouvrement </a:t>
            </a:r>
            <a:r>
              <a:rPr lang="fr-FR" sz="1200" kern="1200" dirty="0">
                <a:solidFill>
                  <a:schemeClr val="tx1"/>
                </a:solidFill>
                <a:effectLst/>
                <a:latin typeface="+mn-lt"/>
                <a:ea typeface="+mn-ea"/>
                <a:cs typeface="+mn-cs"/>
              </a:rPr>
              <a:t>de la CUFPA (hors solde 13% TA), de la CSA et de la contribution CPF-CDD </a:t>
            </a:r>
            <a:r>
              <a:rPr lang="fr-FR" sz="1200" u="sng" kern="1200" dirty="0">
                <a:solidFill>
                  <a:schemeClr val="tx1"/>
                </a:solidFill>
                <a:effectLst/>
                <a:latin typeface="+mn-lt"/>
                <a:ea typeface="+mn-ea"/>
                <a:cs typeface="+mn-cs"/>
              </a:rPr>
              <a:t>par les URSSAF</a:t>
            </a:r>
            <a:r>
              <a:rPr lang="fr-FR" sz="1200" kern="1200" dirty="0">
                <a:solidFill>
                  <a:schemeClr val="tx1"/>
                </a:solidFill>
                <a:effectLst/>
                <a:latin typeface="+mn-lt"/>
                <a:ea typeface="+mn-ea"/>
                <a:cs typeface="+mn-cs"/>
              </a:rPr>
              <a:t>, </a:t>
            </a:r>
            <a:r>
              <a:rPr lang="fr-FR" sz="1200" u="sng" kern="1200" dirty="0">
                <a:solidFill>
                  <a:schemeClr val="tx1"/>
                </a:solidFill>
                <a:effectLst/>
                <a:latin typeface="+mn-lt"/>
                <a:ea typeface="+mn-ea"/>
                <a:cs typeface="+mn-cs"/>
              </a:rPr>
              <a:t>le solde 13% TA est calculé sur </a:t>
            </a:r>
            <a:r>
              <a:rPr lang="fr-FR" sz="1200" b="1" u="sng" kern="1200" dirty="0">
                <a:solidFill>
                  <a:schemeClr val="tx1"/>
                </a:solidFill>
                <a:effectLst/>
                <a:highlight>
                  <a:srgbClr val="FFFF00"/>
                </a:highlight>
                <a:latin typeface="+mn-lt"/>
                <a:ea typeface="+mn-ea"/>
                <a:cs typeface="+mn-cs"/>
              </a:rPr>
              <a:t>l’assiette constituée de la masse salariale de l’année précédant le versement</a:t>
            </a:r>
            <a:r>
              <a:rPr lang="fr-FR" sz="120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fld id="{DB0B1FA6-0503-4702-97A9-6BF5ACB1C363}" type="slidenum">
              <a:rPr lang="fr-FR" smtClean="0"/>
              <a:t>8</a:t>
            </a:fld>
            <a:endParaRPr lang="fr-FR"/>
          </a:p>
        </p:txBody>
      </p:sp>
    </p:spTree>
    <p:extLst>
      <p:ext uri="{BB962C8B-B14F-4D97-AF65-F5344CB8AC3E}">
        <p14:creationId xmlns:p14="http://schemas.microsoft.com/office/powerpoint/2010/main" val="309962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Article L6241-4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 Les subventions versées au centre de formation d'apprentis sous forme </a:t>
            </a:r>
            <a:r>
              <a:rPr lang="fr-FR" u="sng" dirty="0"/>
              <a:t>d'équipements et de matériels conformes aux besoins des formations dispensées.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Projet de décret sur la gestion du solde de la taxe d’apprentissage (mail Emilie 30/11)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Article 3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Versement des subventions en matériels et équipements aux CFA : </a:t>
            </a:r>
            <a:r>
              <a:rPr lang="fr-FR" sz="1200" b="1" u="sng" kern="1200" dirty="0">
                <a:solidFill>
                  <a:schemeClr val="tx1"/>
                </a:solidFill>
                <a:effectLst/>
                <a:latin typeface="+mn-lt"/>
                <a:ea typeface="+mn-ea"/>
                <a:cs typeface="+mn-cs"/>
              </a:rPr>
              <a:t>réalisées entre le 1</a:t>
            </a:r>
            <a:r>
              <a:rPr lang="fr-FR" sz="1200" b="1" u="sng" kern="1200" baseline="30000" dirty="0">
                <a:solidFill>
                  <a:schemeClr val="tx1"/>
                </a:solidFill>
                <a:effectLst/>
                <a:latin typeface="+mn-lt"/>
                <a:ea typeface="+mn-ea"/>
                <a:cs typeface="+mn-cs"/>
              </a:rPr>
              <a:t>er</a:t>
            </a:r>
            <a:r>
              <a:rPr lang="fr-FR" sz="1200" b="1" u="sng" kern="1200" dirty="0">
                <a:solidFill>
                  <a:schemeClr val="tx1"/>
                </a:solidFill>
                <a:effectLst/>
                <a:latin typeface="+mn-lt"/>
                <a:ea typeface="+mn-ea"/>
                <a:cs typeface="+mn-cs"/>
              </a:rPr>
              <a:t> juin de l’année précédant l’année de versement de la part de 13% de la taxe d’apprentissage et le 31 mai de cette même année</a:t>
            </a:r>
          </a:p>
          <a:p>
            <a:endParaRPr lang="fr-FR" dirty="0"/>
          </a:p>
        </p:txBody>
      </p:sp>
      <p:sp>
        <p:nvSpPr>
          <p:cNvPr id="4" name="Espace réservé du numéro de diapositive 3"/>
          <p:cNvSpPr>
            <a:spLocks noGrp="1"/>
          </p:cNvSpPr>
          <p:nvPr>
            <p:ph type="sldNum" sz="quarter" idx="5"/>
          </p:nvPr>
        </p:nvSpPr>
        <p:spPr/>
        <p:txBody>
          <a:bodyPr/>
          <a:lstStyle/>
          <a:p>
            <a:fld id="{DB0B1FA6-0503-4702-97A9-6BF5ACB1C363}" type="slidenum">
              <a:rPr lang="fr-FR" smtClean="0"/>
              <a:t>9</a:t>
            </a:fld>
            <a:endParaRPr lang="fr-FR"/>
          </a:p>
        </p:txBody>
      </p:sp>
    </p:spTree>
    <p:extLst>
      <p:ext uri="{BB962C8B-B14F-4D97-AF65-F5344CB8AC3E}">
        <p14:creationId xmlns:p14="http://schemas.microsoft.com/office/powerpoint/2010/main" val="91654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Article L6241-4 :</a:t>
            </a:r>
            <a:endParaRPr lang="fr-FR" sz="1200" kern="1200" dirty="0">
              <a:solidFill>
                <a:schemeClr val="tx1"/>
              </a:solidFill>
              <a:effectLst/>
              <a:latin typeface="+mn-lt"/>
              <a:ea typeface="+mn-ea"/>
              <a:cs typeface="+mn-cs"/>
            </a:endParaRPr>
          </a:p>
          <a:p>
            <a:pPr marL="0" lvl="0" indent="0">
              <a:buNone/>
            </a:pPr>
            <a:r>
              <a:rPr lang="fr-FR" dirty="0"/>
              <a:t>[…]</a:t>
            </a:r>
          </a:p>
          <a:p>
            <a:r>
              <a:rPr lang="fr-FR" sz="1200" kern="1200" dirty="0">
                <a:solidFill>
                  <a:schemeClr val="tx1"/>
                </a:solidFill>
                <a:effectLst/>
                <a:latin typeface="+mn-lt"/>
                <a:ea typeface="+mn-ea"/>
                <a:cs typeface="+mn-cs"/>
              </a:rPr>
              <a:t>Les entreprises mentionnées au I de l'</a:t>
            </a:r>
            <a:r>
              <a:rPr lang="fr-FR" sz="1200" u="sng" kern="1200" dirty="0">
                <a:solidFill>
                  <a:schemeClr val="tx1"/>
                </a:solidFill>
                <a:effectLst/>
                <a:latin typeface="+mn-lt"/>
                <a:ea typeface="+mn-ea"/>
                <a:cs typeface="+mn-cs"/>
                <a:hlinkClick r:id="rId3"/>
              </a:rPr>
              <a:t>article 1609 quinvicies du code général des impôts </a:t>
            </a:r>
            <a:r>
              <a:rPr lang="fr-FR" sz="1200" kern="1200" dirty="0">
                <a:solidFill>
                  <a:schemeClr val="tx1"/>
                </a:solidFill>
                <a:effectLst/>
                <a:latin typeface="+mn-lt"/>
                <a:ea typeface="+mn-ea"/>
                <a:cs typeface="+mn-cs"/>
              </a:rPr>
              <a:t>qui dépassent, au titre d'une année, le seuil d'effectif prévu au cinquième alinéa du même I bénéficient d'une </a:t>
            </a:r>
            <a:r>
              <a:rPr lang="fr-FR" sz="1200" b="1" kern="1200" dirty="0">
                <a:solidFill>
                  <a:schemeClr val="tx1"/>
                </a:solidFill>
                <a:effectLst/>
                <a:latin typeface="+mn-lt"/>
                <a:ea typeface="+mn-ea"/>
                <a:cs typeface="+mn-cs"/>
              </a:rPr>
              <a:t>créance</a:t>
            </a:r>
            <a:r>
              <a:rPr lang="fr-FR" sz="1200" kern="1200" dirty="0">
                <a:solidFill>
                  <a:schemeClr val="tx1"/>
                </a:solidFill>
                <a:effectLst/>
                <a:latin typeface="+mn-lt"/>
                <a:ea typeface="+mn-ea"/>
                <a:cs typeface="+mn-cs"/>
              </a:rPr>
              <a:t> égale au pourcentage de l'effectif qui dépasse ledit seuil, retenu dans la limite de deux points, multiplié par l'effectif annuel moyen de l'entreprise au 31 décembre de l'année et divisé par cent puis multiplié par un montant, compris entre 250 € et 500 €, défini par arrêté des ministres chargés du budget et de la formation professionnelle.</a:t>
            </a:r>
          </a:p>
          <a:p>
            <a:r>
              <a:rPr lang="fr-FR" sz="1200" b="1" kern="1200" dirty="0">
                <a:solidFill>
                  <a:schemeClr val="tx1"/>
                </a:solidFill>
                <a:effectLst/>
                <a:latin typeface="+mn-lt"/>
                <a:ea typeface="+mn-ea"/>
                <a:cs typeface="+mn-cs"/>
              </a:rPr>
              <a:t>Cette créance est imputable sur le solde mentionné au II de l'article L. 6241-2</a:t>
            </a:r>
            <a:r>
              <a:rPr lang="fr-FR" sz="1200" kern="1200" dirty="0">
                <a:solidFill>
                  <a:schemeClr val="tx1"/>
                </a:solidFill>
                <a:effectLst/>
                <a:latin typeface="+mn-lt"/>
                <a:ea typeface="+mn-ea"/>
                <a:cs typeface="+mn-cs"/>
              </a:rPr>
              <a:t>. Le surplus éventuel ne peut donner lieu ni à report ni à restitution.</a:t>
            </a:r>
          </a:p>
          <a:p>
            <a:pPr marL="0" lvl="0" indent="0">
              <a:buNone/>
            </a:pPr>
            <a:endParaRPr lang="fr-FR" dirty="0"/>
          </a:p>
        </p:txBody>
      </p:sp>
      <p:sp>
        <p:nvSpPr>
          <p:cNvPr id="4" name="Espace réservé du numéro de diapositive 3"/>
          <p:cNvSpPr>
            <a:spLocks noGrp="1"/>
          </p:cNvSpPr>
          <p:nvPr>
            <p:ph type="sldNum" sz="quarter" idx="5"/>
          </p:nvPr>
        </p:nvSpPr>
        <p:spPr/>
        <p:txBody>
          <a:bodyPr/>
          <a:lstStyle/>
          <a:p>
            <a:fld id="{DB0B1FA6-0503-4702-97A9-6BF5ACB1C363}" type="slidenum">
              <a:rPr lang="fr-FR" smtClean="0"/>
              <a:t>10</a:t>
            </a:fld>
            <a:endParaRPr lang="fr-FR"/>
          </a:p>
        </p:txBody>
      </p:sp>
    </p:spTree>
    <p:extLst>
      <p:ext uri="{BB962C8B-B14F-4D97-AF65-F5344CB8AC3E}">
        <p14:creationId xmlns:p14="http://schemas.microsoft.com/office/powerpoint/2010/main" val="311935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Article L6241-5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a:t>
            </a:r>
          </a:p>
          <a:p>
            <a:r>
              <a:rPr lang="fr-FR" sz="1200" b="1" kern="1200" dirty="0">
                <a:solidFill>
                  <a:schemeClr val="tx1"/>
                </a:solidFill>
                <a:effectLst/>
                <a:latin typeface="+mn-lt"/>
                <a:ea typeface="+mn-ea"/>
                <a:cs typeface="+mn-cs"/>
              </a:rPr>
              <a:t>2°</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Les établissements d'enseignement privés du second degré gérés par des organismes à but non lucratif </a:t>
            </a:r>
            <a:r>
              <a:rPr lang="fr-FR" sz="1200" kern="1200" dirty="0">
                <a:solidFill>
                  <a:schemeClr val="tx1"/>
                </a:solidFill>
                <a:effectLst/>
                <a:latin typeface="+mn-lt"/>
                <a:ea typeface="+mn-ea"/>
                <a:cs typeface="+mn-cs"/>
              </a:rPr>
              <a:t>et qui remplissent l'une des conditions suivantes :</a:t>
            </a:r>
          </a:p>
          <a:p>
            <a:r>
              <a:rPr lang="fr-FR" sz="1200" b="1" kern="1200" dirty="0">
                <a:solidFill>
                  <a:schemeClr val="tx1"/>
                </a:solidFill>
                <a:effectLst/>
                <a:latin typeface="+mn-lt"/>
                <a:ea typeface="+mn-ea"/>
                <a:cs typeface="+mn-cs"/>
              </a:rPr>
              <a:t>a) Être lié à l'Etat par l'un des contrats d'association</a:t>
            </a:r>
            <a:r>
              <a:rPr lang="fr-FR" sz="1200" kern="1200" dirty="0">
                <a:solidFill>
                  <a:schemeClr val="tx1"/>
                </a:solidFill>
                <a:effectLst/>
                <a:latin typeface="+mn-lt"/>
                <a:ea typeface="+mn-ea"/>
                <a:cs typeface="+mn-cs"/>
              </a:rPr>
              <a:t> mentionnés à l'article </a:t>
            </a:r>
            <a:r>
              <a:rPr lang="fr-FR" sz="1200" u="sng" kern="1200" dirty="0">
                <a:solidFill>
                  <a:schemeClr val="tx1"/>
                </a:solidFill>
                <a:effectLst/>
                <a:latin typeface="+mn-lt"/>
                <a:ea typeface="+mn-ea"/>
                <a:cs typeface="+mn-cs"/>
                <a:hlinkClick r:id="rId3"/>
              </a:rPr>
              <a:t>L. 442-5 du code de l'éducation </a:t>
            </a:r>
            <a:r>
              <a:rPr lang="fr-FR" sz="1200" kern="1200" dirty="0">
                <a:solidFill>
                  <a:schemeClr val="tx1"/>
                </a:solidFill>
                <a:effectLst/>
                <a:latin typeface="+mn-lt"/>
                <a:ea typeface="+mn-ea"/>
                <a:cs typeface="+mn-cs"/>
              </a:rPr>
              <a:t>ou à l'article </a:t>
            </a:r>
            <a:r>
              <a:rPr lang="fr-FR" sz="1200" u="sng" kern="1200" dirty="0">
                <a:solidFill>
                  <a:schemeClr val="tx1"/>
                </a:solidFill>
                <a:effectLst/>
                <a:latin typeface="+mn-lt"/>
                <a:ea typeface="+mn-ea"/>
                <a:cs typeface="+mn-cs"/>
                <a:hlinkClick r:id="rId4"/>
              </a:rPr>
              <a:t>L. 813-1 du code rural et de la pêche maritime </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b) Être habilité à recevoir des boursiers nationaux conformément aux procédures prévues à l'article </a:t>
            </a:r>
            <a:r>
              <a:rPr lang="fr-FR" sz="1200" u="sng" kern="1200" dirty="0">
                <a:solidFill>
                  <a:schemeClr val="tx1"/>
                </a:solidFill>
                <a:effectLst/>
                <a:latin typeface="+mn-lt"/>
                <a:ea typeface="+mn-ea"/>
                <a:cs typeface="+mn-cs"/>
                <a:hlinkClick r:id="rId5"/>
              </a:rPr>
              <a:t>L. 531-4 du code de l'éducation </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c) Être reconnu conformément à la procédure prévue à l'article </a:t>
            </a:r>
            <a:r>
              <a:rPr lang="fr-FR" sz="1200" u="sng" kern="1200" dirty="0">
                <a:solidFill>
                  <a:schemeClr val="tx1"/>
                </a:solidFill>
                <a:effectLst/>
                <a:latin typeface="+mn-lt"/>
                <a:ea typeface="+mn-ea"/>
                <a:cs typeface="+mn-cs"/>
                <a:hlinkClick r:id="rId6"/>
              </a:rPr>
              <a:t>L. 443-2 </a:t>
            </a:r>
            <a:r>
              <a:rPr lang="fr-FR" sz="1200" kern="1200" dirty="0">
                <a:solidFill>
                  <a:schemeClr val="tx1"/>
                </a:solidFill>
                <a:effectLst/>
                <a:latin typeface="+mn-lt"/>
                <a:ea typeface="+mn-ea"/>
                <a:cs typeface="+mn-cs"/>
              </a:rPr>
              <a:t>du même code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5°</a:t>
            </a:r>
            <a:r>
              <a:rPr lang="fr-FR" sz="1200" kern="1200" dirty="0">
                <a:solidFill>
                  <a:schemeClr val="tx1"/>
                </a:solidFill>
                <a:effectLst/>
                <a:latin typeface="+mn-lt"/>
                <a:ea typeface="+mn-ea"/>
                <a:cs typeface="+mn-cs"/>
              </a:rPr>
              <a:t> </a:t>
            </a:r>
            <a:r>
              <a:rPr lang="fr-FR" sz="1200" u="sng" kern="1200" dirty="0">
                <a:solidFill>
                  <a:schemeClr val="tx1"/>
                </a:solidFill>
                <a:effectLst/>
                <a:latin typeface="+mn-lt"/>
                <a:ea typeface="+mn-ea"/>
                <a:cs typeface="+mn-cs"/>
              </a:rPr>
              <a:t>Les établissements privés relevant de l'enseignement supérieur gérés par des organismes à but non lucratif </a:t>
            </a:r>
            <a:r>
              <a:rPr lang="fr-FR" sz="1200" kern="1200" dirty="0">
                <a:solidFill>
                  <a:schemeClr val="tx1"/>
                </a:solidFill>
                <a:effectLst/>
                <a:latin typeface="+mn-lt"/>
                <a:ea typeface="+mn-ea"/>
                <a:cs typeface="+mn-cs"/>
              </a:rPr>
              <a:t>ou leurs groupements agissant pour leur compte ;</a:t>
            </a:r>
          </a:p>
          <a:p>
            <a:r>
              <a:rPr lang="fr-FR" sz="1200" b="1" kern="1200" dirty="0">
                <a:solidFill>
                  <a:schemeClr val="tx1"/>
                </a:solidFill>
                <a:effectLst/>
                <a:latin typeface="+mn-lt"/>
                <a:ea typeface="+mn-ea"/>
                <a:cs typeface="+mn-cs"/>
              </a:rPr>
              <a:t>6°</a:t>
            </a:r>
            <a:r>
              <a:rPr lang="fr-FR" sz="1200" kern="1200" dirty="0">
                <a:solidFill>
                  <a:schemeClr val="tx1"/>
                </a:solidFill>
                <a:effectLst/>
                <a:latin typeface="+mn-lt"/>
                <a:ea typeface="+mn-ea"/>
                <a:cs typeface="+mn-cs"/>
              </a:rPr>
              <a:t> </a:t>
            </a:r>
            <a:r>
              <a:rPr lang="fr-FR" sz="1200" u="sng" kern="1200" dirty="0">
                <a:solidFill>
                  <a:schemeClr val="tx1"/>
                </a:solidFill>
                <a:effectLst/>
                <a:latin typeface="+mn-lt"/>
                <a:ea typeface="+mn-ea"/>
                <a:cs typeface="+mn-cs"/>
              </a:rPr>
              <a:t>Les établissements </a:t>
            </a:r>
            <a:r>
              <a:rPr lang="fr-FR" sz="1200" kern="1200" dirty="0">
                <a:solidFill>
                  <a:schemeClr val="tx1"/>
                </a:solidFill>
                <a:effectLst/>
                <a:latin typeface="+mn-lt"/>
                <a:ea typeface="+mn-ea"/>
                <a:cs typeface="+mn-cs"/>
              </a:rPr>
              <a:t>publics ou </a:t>
            </a:r>
            <a:r>
              <a:rPr lang="fr-FR" sz="1200" u="sng" kern="1200" dirty="0">
                <a:solidFill>
                  <a:schemeClr val="tx1"/>
                </a:solidFill>
                <a:effectLst/>
                <a:latin typeface="+mn-lt"/>
                <a:ea typeface="+mn-ea"/>
                <a:cs typeface="+mn-cs"/>
              </a:rPr>
              <a:t>privés</a:t>
            </a:r>
            <a:r>
              <a:rPr lang="fr-FR" sz="1200" kern="1200" dirty="0">
                <a:solidFill>
                  <a:schemeClr val="tx1"/>
                </a:solidFill>
                <a:effectLst/>
                <a:latin typeface="+mn-lt"/>
                <a:ea typeface="+mn-ea"/>
                <a:cs typeface="+mn-cs"/>
              </a:rPr>
              <a:t> dispensant des formations conduisant aux </a:t>
            </a:r>
            <a:r>
              <a:rPr lang="fr-FR" sz="1200" u="sng" kern="1200" dirty="0">
                <a:solidFill>
                  <a:schemeClr val="tx1"/>
                </a:solidFill>
                <a:effectLst/>
                <a:latin typeface="+mn-lt"/>
                <a:ea typeface="+mn-ea"/>
                <a:cs typeface="+mn-cs"/>
              </a:rPr>
              <a:t>diplômes professionnels délivrés par les ministères chargés de la santé, des affaires sociales, de la jeunesse et des sports </a:t>
            </a:r>
            <a:r>
              <a:rPr lang="fr-FR" sz="1200" kern="1200" dirty="0">
                <a:solidFill>
                  <a:schemeClr val="tx1"/>
                </a:solidFill>
                <a:effectLst/>
                <a:latin typeface="+mn-lt"/>
                <a:ea typeface="+mn-ea"/>
                <a:cs typeface="+mn-cs"/>
              </a:rPr>
              <a:t>;</a:t>
            </a:r>
          </a:p>
          <a:p>
            <a:r>
              <a:rPr lang="fr-FR" sz="1200" b="1" kern="1200" dirty="0">
                <a:solidFill>
                  <a:schemeClr val="tx1"/>
                </a:solidFill>
                <a:effectLst/>
                <a:latin typeface="+mn-lt"/>
                <a:ea typeface="+mn-ea"/>
                <a:cs typeface="+mn-cs"/>
              </a:rPr>
              <a:t>7°</a:t>
            </a:r>
            <a:r>
              <a:rPr lang="fr-FR" sz="1200" kern="1200" dirty="0">
                <a:solidFill>
                  <a:schemeClr val="tx1"/>
                </a:solidFill>
                <a:effectLst/>
                <a:latin typeface="+mn-lt"/>
                <a:ea typeface="+mn-ea"/>
                <a:cs typeface="+mn-cs"/>
              </a:rPr>
              <a:t> </a:t>
            </a:r>
            <a:r>
              <a:rPr lang="fr-FR" sz="1200" u="sng" kern="1200" dirty="0">
                <a:solidFill>
                  <a:schemeClr val="tx1"/>
                </a:solidFill>
                <a:effectLst/>
                <a:latin typeface="+mn-lt"/>
                <a:ea typeface="+mn-ea"/>
                <a:cs typeface="+mn-cs"/>
              </a:rPr>
              <a:t>Les écoles de la deuxième chance</a:t>
            </a:r>
            <a:r>
              <a:rPr lang="fr-FR" sz="1200" kern="1200" dirty="0">
                <a:solidFill>
                  <a:schemeClr val="tx1"/>
                </a:solidFill>
                <a:effectLst/>
                <a:latin typeface="+mn-lt"/>
                <a:ea typeface="+mn-ea"/>
                <a:cs typeface="+mn-cs"/>
              </a:rPr>
              <a:t>, mentionnées à l'article </a:t>
            </a:r>
            <a:r>
              <a:rPr lang="fr-FR" sz="1200" u="sng" kern="1200" dirty="0">
                <a:solidFill>
                  <a:schemeClr val="tx1"/>
                </a:solidFill>
                <a:effectLst/>
                <a:latin typeface="+mn-lt"/>
                <a:ea typeface="+mn-ea"/>
                <a:cs typeface="+mn-cs"/>
                <a:hlinkClick r:id="rId7"/>
              </a:rPr>
              <a:t>L. 214-14 du code de l'éducation</a:t>
            </a:r>
            <a:r>
              <a:rPr lang="fr-FR" sz="1200" kern="1200" dirty="0">
                <a:solidFill>
                  <a:schemeClr val="tx1"/>
                </a:solidFill>
                <a:effectLst/>
                <a:latin typeface="+mn-lt"/>
                <a:ea typeface="+mn-ea"/>
                <a:cs typeface="+mn-cs"/>
              </a:rPr>
              <a:t>, les centres de formation gérés et administrés par l'établissement public d'insertion de la défense, mentionnés à l'article </a:t>
            </a:r>
            <a:r>
              <a:rPr lang="fr-FR" sz="1200" u="sng" kern="1200" dirty="0">
                <a:solidFill>
                  <a:schemeClr val="tx1"/>
                </a:solidFill>
                <a:effectLst/>
                <a:latin typeface="+mn-lt"/>
                <a:ea typeface="+mn-ea"/>
                <a:cs typeface="+mn-cs"/>
                <a:hlinkClick r:id="rId8"/>
              </a:rPr>
              <a:t>L. 130-1 du code du service national</a:t>
            </a:r>
            <a:r>
              <a:rPr lang="fr-FR" sz="1200" kern="1200" dirty="0">
                <a:solidFill>
                  <a:schemeClr val="tx1"/>
                </a:solidFill>
                <a:effectLst/>
                <a:latin typeface="+mn-lt"/>
                <a:ea typeface="+mn-ea"/>
                <a:cs typeface="+mn-cs"/>
              </a:rPr>
              <a:t>, et les établissements à but non lucratif concourant, par des actions de formation professionnelle, à offrir aux jeunes sans qualification une nouvelle chance d'accès à la qualification ;</a:t>
            </a:r>
          </a:p>
          <a:p>
            <a:r>
              <a:rPr lang="fr-FR" sz="1200" b="1" kern="1200" dirty="0">
                <a:solidFill>
                  <a:schemeClr val="tx1"/>
                </a:solidFill>
                <a:effectLst/>
                <a:latin typeface="+mn-lt"/>
                <a:ea typeface="+mn-ea"/>
                <a:cs typeface="+mn-cs"/>
              </a:rPr>
              <a:t>8° Les établissements ou services d'enseignement qui assurent, à titre principal, une éducation adaptée et un accompagnement social ou médico-social aux mineurs ou jeunes adultes handicapés ou présentant des difficultés d'adaptation</a:t>
            </a:r>
            <a:r>
              <a:rPr lang="fr-FR" sz="1200" kern="1200" dirty="0">
                <a:solidFill>
                  <a:schemeClr val="tx1"/>
                </a:solidFill>
                <a:effectLst/>
                <a:latin typeface="+mn-lt"/>
                <a:ea typeface="+mn-ea"/>
                <a:cs typeface="+mn-cs"/>
              </a:rPr>
              <a:t>, mentionnés au 2° du I de l'article </a:t>
            </a:r>
            <a:r>
              <a:rPr lang="fr-FR" sz="1200" u="sng" kern="1200" dirty="0">
                <a:solidFill>
                  <a:schemeClr val="tx1"/>
                </a:solidFill>
                <a:effectLst/>
                <a:latin typeface="+mn-lt"/>
                <a:ea typeface="+mn-ea"/>
                <a:cs typeface="+mn-cs"/>
                <a:hlinkClick r:id="rId9"/>
              </a:rPr>
              <a:t>L. 312-1 du code de l'action sociale et des familles, </a:t>
            </a:r>
            <a:r>
              <a:rPr lang="fr-FR" sz="1200" b="1" kern="1200" dirty="0">
                <a:solidFill>
                  <a:schemeClr val="tx1"/>
                </a:solidFill>
                <a:effectLst/>
                <a:latin typeface="+mn-lt"/>
                <a:ea typeface="+mn-ea"/>
                <a:cs typeface="+mn-cs"/>
              </a:rPr>
              <a:t>ainsi que les établissements délivrant l'enseignement adapté </a:t>
            </a:r>
            <a:r>
              <a:rPr lang="fr-FR" sz="1200" kern="1200" dirty="0">
                <a:solidFill>
                  <a:schemeClr val="tx1"/>
                </a:solidFill>
                <a:effectLst/>
                <a:latin typeface="+mn-lt"/>
                <a:ea typeface="+mn-ea"/>
                <a:cs typeface="+mn-cs"/>
              </a:rPr>
              <a:t>prévu au premier alinéa de l'article </a:t>
            </a:r>
            <a:r>
              <a:rPr lang="fr-FR" sz="1200" u="sng" kern="1200" dirty="0">
                <a:solidFill>
                  <a:schemeClr val="tx1"/>
                </a:solidFill>
                <a:effectLst/>
                <a:latin typeface="+mn-lt"/>
                <a:ea typeface="+mn-ea"/>
                <a:cs typeface="+mn-cs"/>
                <a:hlinkClick r:id="rId10"/>
              </a:rPr>
              <a:t>L. 332-4 du code de l'éducation</a:t>
            </a:r>
            <a:r>
              <a:rPr lang="fr-FR" sz="1200" kern="1200" dirty="0">
                <a:solidFill>
                  <a:schemeClr val="tx1"/>
                </a:solidFill>
                <a:effectLst/>
                <a:latin typeface="+mn-lt"/>
                <a:ea typeface="+mn-ea"/>
                <a:cs typeface="+mn-cs"/>
              </a:rPr>
              <a:t> ;</a:t>
            </a:r>
          </a:p>
          <a:p>
            <a:pPr marL="457200" lvl="1" indent="0">
              <a:buNone/>
            </a:pPr>
            <a:r>
              <a:rPr lang="fr-FR" i="1" dirty="0"/>
              <a:t>premier alinéa de l’article L332-4 du code de l’éducation » :</a:t>
            </a:r>
          </a:p>
          <a:p>
            <a:pPr marL="457200" lvl="1" indent="0">
              <a:buNone/>
            </a:pPr>
            <a:r>
              <a:rPr lang="fr-FR" i="1" dirty="0"/>
              <a:t>« Dans les </a:t>
            </a:r>
            <a:r>
              <a:rPr lang="fr-FR" b="1" i="1" dirty="0"/>
              <a:t>collèges</a:t>
            </a:r>
            <a:r>
              <a:rPr lang="fr-FR" i="1" dirty="0"/>
              <a:t>, des aménagements particuliers et des actions de soutien sont prévus au profit des élèves qui éprouvent des difficultés. Lorsque celles-ci sont graves et permanentes, les élèves reçoivent un enseignement adapté ». </a:t>
            </a:r>
          </a:p>
          <a:p>
            <a:pPr marL="457200" lvl="1" indent="0">
              <a:buNone/>
            </a:pPr>
            <a:r>
              <a:rPr lang="fr-FR" i="1" dirty="0"/>
              <a:t>Il s’agit bien des SEGPA</a:t>
            </a:r>
          </a:p>
          <a:p>
            <a:r>
              <a:rPr lang="fr-FR" sz="1200" kern="1200" dirty="0">
                <a:solidFill>
                  <a:schemeClr val="tx1"/>
                </a:solidFill>
                <a:effectLst/>
                <a:latin typeface="+mn-lt"/>
                <a:ea typeface="+mn-ea"/>
                <a:cs typeface="+mn-cs"/>
              </a:rPr>
              <a:t>9° Les établissements ou services mentionnés au 5° du I de l'article L. 312-1 du code de l'action sociale et des familles ;</a:t>
            </a:r>
          </a:p>
          <a:p>
            <a:pPr lvl="1"/>
            <a:r>
              <a:rPr lang="fr-FR" sz="1200" i="1" kern="1200" dirty="0">
                <a:solidFill>
                  <a:schemeClr val="tx1"/>
                </a:solidFill>
                <a:effectLst/>
                <a:latin typeface="+mn-lt"/>
                <a:ea typeface="+mn-ea"/>
                <a:cs typeface="+mn-cs"/>
              </a:rPr>
              <a:t>5° Les établissements ou services :</a:t>
            </a:r>
          </a:p>
          <a:p>
            <a:pPr lvl="1"/>
            <a:r>
              <a:rPr lang="fr-FR" sz="1200" i="1" kern="1200" dirty="0">
                <a:solidFill>
                  <a:schemeClr val="tx1"/>
                </a:solidFill>
                <a:effectLst/>
                <a:latin typeface="+mn-lt"/>
                <a:ea typeface="+mn-ea"/>
                <a:cs typeface="+mn-cs"/>
              </a:rPr>
              <a:t>a) D'aide par le travail, à l'exception des structures conventionnées pour les activités visées à l'article L. 322-4-16 du code du travail et des entreprises adaptées définies aux articles L. 323-30 et suivants du même code ;</a:t>
            </a:r>
          </a:p>
          <a:p>
            <a:pPr lvl="1"/>
            <a:r>
              <a:rPr lang="fr-FR" sz="1200" i="1" kern="1200" dirty="0">
                <a:solidFill>
                  <a:schemeClr val="tx1"/>
                </a:solidFill>
                <a:effectLst/>
                <a:latin typeface="+mn-lt"/>
                <a:ea typeface="+mn-ea"/>
                <a:cs typeface="+mn-cs"/>
              </a:rPr>
              <a:t>b) De réadaptation, de </a:t>
            </a:r>
            <a:r>
              <a:rPr lang="fr-FR" sz="1200" i="1" kern="1200" dirty="0" err="1">
                <a:solidFill>
                  <a:schemeClr val="tx1"/>
                </a:solidFill>
                <a:effectLst/>
                <a:latin typeface="+mn-lt"/>
                <a:ea typeface="+mn-ea"/>
                <a:cs typeface="+mn-cs"/>
              </a:rPr>
              <a:t>préorientation</a:t>
            </a:r>
            <a:r>
              <a:rPr lang="fr-FR" sz="1200" i="1" kern="1200" dirty="0">
                <a:solidFill>
                  <a:schemeClr val="tx1"/>
                </a:solidFill>
                <a:effectLst/>
                <a:latin typeface="+mn-lt"/>
                <a:ea typeface="+mn-ea"/>
                <a:cs typeface="+mn-cs"/>
              </a:rPr>
              <a:t> et de rééducation professionnelle mentionnés à l'article L. 323-15 du code du travail ;</a:t>
            </a:r>
          </a:p>
          <a:p>
            <a:r>
              <a:rPr lang="fr-FR" sz="1200" kern="1200" dirty="0">
                <a:solidFill>
                  <a:schemeClr val="tx1"/>
                </a:solidFill>
                <a:effectLst/>
                <a:latin typeface="+mn-lt"/>
                <a:ea typeface="+mn-ea"/>
                <a:cs typeface="+mn-cs"/>
              </a:rPr>
              <a:t>10° Les établissements ou services à caractère expérimental accueillant des jeunes handicapés ou présentant des difficultés d'adaptation, mentionnés au 12° du I du même article L. 312-1 ;</a:t>
            </a:r>
          </a:p>
          <a:p>
            <a:r>
              <a:rPr lang="fr-FR" sz="1200" kern="1200" dirty="0">
                <a:solidFill>
                  <a:schemeClr val="tx1"/>
                </a:solidFill>
                <a:effectLst/>
                <a:latin typeface="+mn-lt"/>
                <a:ea typeface="+mn-ea"/>
                <a:cs typeface="+mn-cs"/>
              </a:rPr>
              <a:t>11° Les organismes participant au service public de l'orientation tout au long de la vie, dont la liste est établie par décision du président du conseil régional ;</a:t>
            </a:r>
          </a:p>
          <a:p>
            <a:r>
              <a:rPr lang="fr-FR" sz="1200" kern="1200" dirty="0">
                <a:solidFill>
                  <a:schemeClr val="tx1"/>
                </a:solidFill>
                <a:effectLst/>
                <a:latin typeface="+mn-lt"/>
                <a:ea typeface="+mn-ea"/>
                <a:cs typeface="+mn-cs"/>
              </a:rPr>
              <a:t>12° Les écoles de production mentionnées à l'article L. 443-6 du code de l'éducation ;</a:t>
            </a:r>
          </a:p>
          <a:p>
            <a:pPr lvl="1"/>
            <a:r>
              <a:rPr lang="fr-FR" sz="1200" i="1" kern="1200" dirty="0">
                <a:solidFill>
                  <a:schemeClr val="tx1"/>
                </a:solidFill>
                <a:effectLst/>
                <a:latin typeface="+mn-lt"/>
                <a:ea typeface="+mn-ea"/>
                <a:cs typeface="+mn-cs"/>
              </a:rPr>
              <a:t>Article L443-6</a:t>
            </a:r>
          </a:p>
          <a:p>
            <a:pPr lvl="1"/>
            <a:r>
              <a:rPr lang="fr-FR" sz="1200" i="1" kern="1200" dirty="0">
                <a:solidFill>
                  <a:schemeClr val="tx1"/>
                </a:solidFill>
                <a:effectLst/>
                <a:latin typeface="+mn-lt"/>
                <a:ea typeface="+mn-ea"/>
                <a:cs typeface="+mn-cs"/>
              </a:rPr>
              <a:t>Créé par LOI n°2018-771 du 5 septembre 2018 - art. 25 (V)</a:t>
            </a:r>
          </a:p>
          <a:p>
            <a:pPr lvl="1"/>
            <a:r>
              <a:rPr lang="fr-FR" sz="1200" i="1" kern="1200" dirty="0">
                <a:solidFill>
                  <a:schemeClr val="tx1"/>
                </a:solidFill>
                <a:effectLst/>
                <a:latin typeface="+mn-lt"/>
                <a:ea typeface="+mn-ea"/>
                <a:cs typeface="+mn-cs"/>
              </a:rPr>
              <a:t>Les écoles de production sont des écoles techniques privées reconnues par l'Etat au titre de l'article L. 443-2, gérées par des organismes à but non lucratif. Les écoles de production permettent notamment de faciliter l'insertion professionnelle de jeunes dépourvus de qualification. La liste des écoles de production est fixée chaque année par arrêté des ministres chargés de l'éducation nationale et de la formation professionnelle.</a:t>
            </a:r>
          </a:p>
          <a:p>
            <a:r>
              <a:rPr lang="fr-FR" sz="1200" kern="1200" dirty="0">
                <a:solidFill>
                  <a:schemeClr val="tx1"/>
                </a:solidFill>
                <a:effectLst/>
                <a:latin typeface="+mn-lt"/>
                <a:ea typeface="+mn-ea"/>
                <a:cs typeface="+mn-cs"/>
              </a:rPr>
              <a:t>13° Les organismes figurant sur une liste établie par arrêté des ministres chargés de l'éducation nationale et de la formation professionnelle, agissant au plan national pour la promotion de la formation technologique et professionnelle initiale et des métiers. </a:t>
            </a:r>
          </a:p>
          <a:p>
            <a:endParaRPr lang="fr-FR" dirty="0"/>
          </a:p>
        </p:txBody>
      </p:sp>
      <p:sp>
        <p:nvSpPr>
          <p:cNvPr id="4" name="Espace réservé du numéro de diapositive 3"/>
          <p:cNvSpPr>
            <a:spLocks noGrp="1"/>
          </p:cNvSpPr>
          <p:nvPr>
            <p:ph type="sldNum" sz="quarter" idx="5"/>
          </p:nvPr>
        </p:nvSpPr>
        <p:spPr/>
        <p:txBody>
          <a:bodyPr/>
          <a:lstStyle/>
          <a:p>
            <a:fld id="{DB0B1FA6-0503-4702-97A9-6BF5ACB1C363}" type="slidenum">
              <a:rPr lang="fr-FR" smtClean="0"/>
              <a:t>11</a:t>
            </a:fld>
            <a:endParaRPr lang="fr-FR"/>
          </a:p>
        </p:txBody>
      </p:sp>
    </p:spTree>
    <p:extLst>
      <p:ext uri="{BB962C8B-B14F-4D97-AF65-F5344CB8AC3E}">
        <p14:creationId xmlns:p14="http://schemas.microsoft.com/office/powerpoint/2010/main" val="3319514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FA69B-FE61-4C21-8FE2-28661C5AD0F1}"/>
              </a:ext>
            </a:extLst>
          </p:cNvPr>
          <p:cNvSpPr>
            <a:spLocks noGrp="1"/>
          </p:cNvSpPr>
          <p:nvPr>
            <p:ph type="ctrTitle"/>
          </p:nvPr>
        </p:nvSpPr>
        <p:spPr>
          <a:xfrm>
            <a:off x="3048000" y="1122363"/>
            <a:ext cx="7620000" cy="2387600"/>
          </a:xfrm>
        </p:spPr>
        <p:txBody>
          <a:bodyPr anchor="b"/>
          <a:lstStyle>
            <a:lvl1pPr algn="ctr">
              <a:defRPr sz="6000">
                <a:solidFill>
                  <a:srgbClr val="285D7F"/>
                </a:solidFill>
                <a:latin typeface="TT Norms Regular" panose="02000503030000020003" pitchFamily="50" charset="0"/>
              </a:defRPr>
            </a:lvl1pPr>
          </a:lstStyle>
          <a:p>
            <a:r>
              <a:rPr lang="fr-FR" dirty="0"/>
              <a:t>Modifiez le style du titre</a:t>
            </a:r>
          </a:p>
        </p:txBody>
      </p:sp>
      <p:sp>
        <p:nvSpPr>
          <p:cNvPr id="3" name="Sous-titre 2">
            <a:extLst>
              <a:ext uri="{FF2B5EF4-FFF2-40B4-BE49-F238E27FC236}">
                <a16:creationId xmlns:a16="http://schemas.microsoft.com/office/drawing/2014/main" id="{DFB7A5F4-DC43-4C22-A40D-8796753ADDBE}"/>
              </a:ext>
            </a:extLst>
          </p:cNvPr>
          <p:cNvSpPr>
            <a:spLocks noGrp="1"/>
          </p:cNvSpPr>
          <p:nvPr>
            <p:ph type="subTitle" idx="1"/>
          </p:nvPr>
        </p:nvSpPr>
        <p:spPr>
          <a:xfrm>
            <a:off x="3048000" y="3710896"/>
            <a:ext cx="7620000" cy="1655762"/>
          </a:xfrm>
        </p:spPr>
        <p:txBody>
          <a:bodyPr/>
          <a:lstStyle>
            <a:lvl1pPr marL="0" indent="0" algn="ctr">
              <a:buNone/>
              <a:defRPr sz="2400">
                <a:solidFill>
                  <a:srgbClr val="34A7DA"/>
                </a:solidFill>
                <a:latin typeface="TT Norms Regular"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48E31A15-2BF1-425B-9FDA-947D26A94775}"/>
              </a:ext>
            </a:extLst>
          </p:cNvPr>
          <p:cNvSpPr>
            <a:spLocks noGrp="1"/>
          </p:cNvSpPr>
          <p:nvPr>
            <p:ph type="dt" sz="half" idx="10"/>
          </p:nvPr>
        </p:nvSpPr>
        <p:spPr/>
        <p:txBody>
          <a:bodyPr/>
          <a:lstStyle>
            <a:lvl1pPr>
              <a:defRPr>
                <a:latin typeface="TT Norms Light" panose="02000503020000020003" pitchFamily="50" charset="0"/>
              </a:defRPr>
            </a:lvl1pPr>
          </a:lstStyle>
          <a:p>
            <a:fld id="{F1CF6636-F7F5-4668-9AD5-02C507B02891}" type="datetime1">
              <a:rPr lang="fr-FR" smtClean="0"/>
              <a:t>16/12/2019</a:t>
            </a:fld>
            <a:endParaRPr lang="fr-FR" dirty="0"/>
          </a:p>
        </p:txBody>
      </p:sp>
      <p:sp>
        <p:nvSpPr>
          <p:cNvPr id="6" name="Espace réservé du numéro de diapositive 5">
            <a:extLst>
              <a:ext uri="{FF2B5EF4-FFF2-40B4-BE49-F238E27FC236}">
                <a16:creationId xmlns:a16="http://schemas.microsoft.com/office/drawing/2014/main" id="{3FC6A472-1F41-4778-90F9-D91AA299F6B5}"/>
              </a:ext>
            </a:extLst>
          </p:cNvPr>
          <p:cNvSpPr>
            <a:spLocks noGrp="1"/>
          </p:cNvSpPr>
          <p:nvPr>
            <p:ph type="sldNum" sz="quarter" idx="12"/>
          </p:nvPr>
        </p:nvSpPr>
        <p:spPr/>
        <p:txBody>
          <a:bodyPr/>
          <a:lstStyle>
            <a:lvl1pPr>
              <a:defRPr>
                <a:latin typeface="TT Norms Light" panose="02000503020000020003" pitchFamily="50" charset="0"/>
              </a:defRPr>
            </a:lvl1pPr>
          </a:lstStyle>
          <a:p>
            <a:fld id="{D5645730-E610-4B46-8690-6CAAB0DBBD09}" type="slidenum">
              <a:rPr lang="fr-FR" smtClean="0"/>
              <a:pPr/>
              <a:t>‹N°›</a:t>
            </a:fld>
            <a:endParaRPr lang="fr-FR" dirty="0"/>
          </a:p>
        </p:txBody>
      </p:sp>
    </p:spTree>
    <p:custDataLst>
      <p:tags r:id="rId1"/>
    </p:custDataLst>
    <p:extLst>
      <p:ext uri="{BB962C8B-B14F-4D97-AF65-F5344CB8AC3E}">
        <p14:creationId xmlns:p14="http://schemas.microsoft.com/office/powerpoint/2010/main" val="139501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391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87629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44182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9482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81271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53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00973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8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14636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95452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7517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C65503-8FE6-4D2F-A222-47A75CDDC8BE}"/>
              </a:ext>
            </a:extLst>
          </p:cNvPr>
          <p:cNvSpPr>
            <a:spLocks noGrp="1"/>
          </p:cNvSpPr>
          <p:nvPr>
            <p:ph type="title"/>
          </p:nvPr>
        </p:nvSpPr>
        <p:spPr/>
        <p:txBody>
          <a:bodyPr/>
          <a:lstStyle>
            <a:lvl1pPr>
              <a:defRPr>
                <a:latin typeface="TT Norms Regular" panose="02000503030000020003" pitchFamily="50"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D3EBB187-DC65-462B-8F2A-F5978985C877}"/>
              </a:ext>
            </a:extLst>
          </p:cNvPr>
          <p:cNvSpPr>
            <a:spLocks noGrp="1"/>
          </p:cNvSpPr>
          <p:nvPr>
            <p:ph idx="1"/>
          </p:nvPr>
        </p:nvSpPr>
        <p:spPr/>
        <p:txBody>
          <a:bodyPr/>
          <a:lstStyle>
            <a:lvl1pPr>
              <a:defRPr>
                <a:latin typeface="TT Norms Regular" panose="02000503030000020003" pitchFamily="50" charset="0"/>
              </a:defRPr>
            </a:lvl1pPr>
            <a:lvl2pPr>
              <a:defRPr>
                <a:latin typeface="TT Norms Regular" panose="02000503030000020003" pitchFamily="50" charset="0"/>
              </a:defRPr>
            </a:lvl2pPr>
            <a:lvl3pPr>
              <a:defRPr>
                <a:latin typeface="TT Norms Regular" panose="02000503030000020003" pitchFamily="50" charset="0"/>
              </a:defRPr>
            </a:lvl3pPr>
            <a:lvl4pPr>
              <a:defRPr>
                <a:latin typeface="TT Norms Regular" panose="02000503030000020003" pitchFamily="50" charset="0"/>
              </a:defRPr>
            </a:lvl4pPr>
            <a:lvl5pPr>
              <a:defRPr>
                <a:latin typeface="TT Norms Regular" panose="02000503030000020003"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E1E04A-5874-4C57-B1C8-BCD49C41EB42}"/>
              </a:ext>
            </a:extLst>
          </p:cNvPr>
          <p:cNvSpPr>
            <a:spLocks noGrp="1"/>
          </p:cNvSpPr>
          <p:nvPr>
            <p:ph type="dt" sz="half" idx="10"/>
          </p:nvPr>
        </p:nvSpPr>
        <p:spPr/>
        <p:txBody>
          <a:bodyPr/>
          <a:lstStyle>
            <a:lvl1pPr>
              <a:defRPr>
                <a:latin typeface="TT Norms Light" panose="02000503020000020003" pitchFamily="50" charset="0"/>
              </a:defRPr>
            </a:lvl1pPr>
          </a:lstStyle>
          <a:p>
            <a:fld id="{B865ABDE-A83C-4830-967B-DF6130A38CBE}" type="datetime1">
              <a:rPr lang="fr-FR" smtClean="0"/>
              <a:t>16/12/2019</a:t>
            </a:fld>
            <a:endParaRPr lang="fr-FR"/>
          </a:p>
        </p:txBody>
      </p:sp>
      <p:sp>
        <p:nvSpPr>
          <p:cNvPr id="5" name="Espace réservé du pied de page 4">
            <a:extLst>
              <a:ext uri="{FF2B5EF4-FFF2-40B4-BE49-F238E27FC236}">
                <a16:creationId xmlns:a16="http://schemas.microsoft.com/office/drawing/2014/main" id="{40E74686-A514-4B15-A24D-6F9F641DD7D3}"/>
              </a:ext>
            </a:extLst>
          </p:cNvPr>
          <p:cNvSpPr>
            <a:spLocks noGrp="1"/>
          </p:cNvSpPr>
          <p:nvPr>
            <p:ph type="ftr" sz="quarter" idx="11"/>
          </p:nvPr>
        </p:nvSpPr>
        <p:spPr>
          <a:xfrm>
            <a:off x="4038600" y="6356350"/>
            <a:ext cx="4114800" cy="365125"/>
          </a:xfrm>
          <a:prstGeom prst="rect">
            <a:avLst/>
          </a:prstGeom>
        </p:spPr>
        <p:txBody>
          <a:bodyPr/>
          <a:lstStyle>
            <a:lvl1pPr>
              <a:defRPr>
                <a:latin typeface="TT Norms Light" panose="02000503020000020003" pitchFamily="50" charset="0"/>
              </a:defRPr>
            </a:lvl1pPr>
          </a:lstStyle>
          <a:p>
            <a:endParaRPr lang="fr-FR"/>
          </a:p>
        </p:txBody>
      </p:sp>
      <p:sp>
        <p:nvSpPr>
          <p:cNvPr id="6" name="Espace réservé du numéro de diapositive 5">
            <a:extLst>
              <a:ext uri="{FF2B5EF4-FFF2-40B4-BE49-F238E27FC236}">
                <a16:creationId xmlns:a16="http://schemas.microsoft.com/office/drawing/2014/main" id="{F042A463-9E89-45A1-8667-7BDF0FBAF52B}"/>
              </a:ext>
            </a:extLst>
          </p:cNvPr>
          <p:cNvSpPr>
            <a:spLocks noGrp="1"/>
          </p:cNvSpPr>
          <p:nvPr>
            <p:ph type="sldNum" sz="quarter" idx="12"/>
          </p:nvPr>
        </p:nvSpPr>
        <p:spPr/>
        <p:txBody>
          <a:bodyPr/>
          <a:lstStyle>
            <a:lvl1pPr>
              <a:defRPr>
                <a:latin typeface="TT Norms Light" panose="02000503020000020003" pitchFamily="50" charset="0"/>
              </a:defRPr>
            </a:lvl1pPr>
          </a:lstStyle>
          <a:p>
            <a:fld id="{D5645730-E610-4B46-8690-6CAAB0DBBD09}" type="slidenum">
              <a:rPr lang="fr-FR" smtClean="0"/>
              <a:pPr/>
              <a:t>‹N°›</a:t>
            </a:fld>
            <a:endParaRPr lang="fr-FR"/>
          </a:p>
        </p:txBody>
      </p:sp>
    </p:spTree>
    <p:custDataLst>
      <p:tags r:id="rId1"/>
    </p:custDataLst>
    <p:extLst>
      <p:ext uri="{BB962C8B-B14F-4D97-AF65-F5344CB8AC3E}">
        <p14:creationId xmlns:p14="http://schemas.microsoft.com/office/powerpoint/2010/main" val="1631169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21664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57883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11049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7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3873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6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22812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5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65179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80158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3473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63532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494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61E18-6602-4D47-BFDD-775F93BF9C51}"/>
              </a:ext>
            </a:extLst>
          </p:cNvPr>
          <p:cNvSpPr>
            <a:spLocks noGrp="1"/>
          </p:cNvSpPr>
          <p:nvPr>
            <p:ph type="title"/>
          </p:nvPr>
        </p:nvSpPr>
        <p:spPr>
          <a:xfrm>
            <a:off x="2656114" y="1709738"/>
            <a:ext cx="8691336" cy="2852737"/>
          </a:xfrm>
        </p:spPr>
        <p:txBody>
          <a:bodyPr anchor="b"/>
          <a:lstStyle>
            <a:lvl1pPr>
              <a:defRPr sz="6000">
                <a:latin typeface="TT Norms Regular" panose="02000503030000020003" pitchFamily="50"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7EEB9CB1-CFC1-4710-A1CD-279D7F8F8C11}"/>
              </a:ext>
            </a:extLst>
          </p:cNvPr>
          <p:cNvSpPr>
            <a:spLocks noGrp="1"/>
          </p:cNvSpPr>
          <p:nvPr>
            <p:ph type="body" idx="1"/>
          </p:nvPr>
        </p:nvSpPr>
        <p:spPr>
          <a:xfrm>
            <a:off x="2656112" y="4589463"/>
            <a:ext cx="8691337" cy="1500187"/>
          </a:xfrm>
        </p:spPr>
        <p:txBody>
          <a:bodyPr/>
          <a:lstStyle>
            <a:lvl1pPr marL="0" indent="0">
              <a:buNone/>
              <a:defRPr sz="2400">
                <a:solidFill>
                  <a:schemeClr val="tx1">
                    <a:tint val="75000"/>
                  </a:schemeClr>
                </a:solidFill>
                <a:latin typeface="TT Norms Regular" panose="02000503030000020003"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7DCE027-4080-4DC1-8B57-0B7D922A08B3}"/>
              </a:ext>
            </a:extLst>
          </p:cNvPr>
          <p:cNvSpPr>
            <a:spLocks noGrp="1"/>
          </p:cNvSpPr>
          <p:nvPr>
            <p:ph type="dt" sz="half" idx="10"/>
          </p:nvPr>
        </p:nvSpPr>
        <p:spPr/>
        <p:txBody>
          <a:bodyPr/>
          <a:lstStyle>
            <a:lvl1pPr>
              <a:defRPr>
                <a:latin typeface="TT Norms Light" panose="02000503020000020003" pitchFamily="50" charset="0"/>
              </a:defRPr>
            </a:lvl1pPr>
          </a:lstStyle>
          <a:p>
            <a:fld id="{7E8F2C0F-A102-41BA-A83F-DFB6163D0E19}" type="datetime1">
              <a:rPr lang="fr-FR" smtClean="0"/>
              <a:t>16/12/2019</a:t>
            </a:fld>
            <a:endParaRPr lang="fr-FR"/>
          </a:p>
        </p:txBody>
      </p:sp>
      <p:sp>
        <p:nvSpPr>
          <p:cNvPr id="5" name="Espace réservé du pied de page 4">
            <a:extLst>
              <a:ext uri="{FF2B5EF4-FFF2-40B4-BE49-F238E27FC236}">
                <a16:creationId xmlns:a16="http://schemas.microsoft.com/office/drawing/2014/main" id="{EE22215C-082B-41F8-9877-42B9D168CCB6}"/>
              </a:ext>
            </a:extLst>
          </p:cNvPr>
          <p:cNvSpPr>
            <a:spLocks noGrp="1"/>
          </p:cNvSpPr>
          <p:nvPr>
            <p:ph type="ftr" sz="quarter" idx="11"/>
          </p:nvPr>
        </p:nvSpPr>
        <p:spPr>
          <a:xfrm>
            <a:off x="4038600" y="6356350"/>
            <a:ext cx="4114800" cy="365125"/>
          </a:xfrm>
          <a:prstGeom prst="rect">
            <a:avLst/>
          </a:prstGeom>
        </p:spPr>
        <p:txBody>
          <a:bodyPr/>
          <a:lstStyle>
            <a:lvl1pPr>
              <a:defRPr>
                <a:latin typeface="TT Norms Light" panose="02000503020000020003" pitchFamily="50" charset="0"/>
              </a:defRPr>
            </a:lvl1pPr>
          </a:lstStyle>
          <a:p>
            <a:endParaRPr lang="fr-FR"/>
          </a:p>
        </p:txBody>
      </p:sp>
      <p:sp>
        <p:nvSpPr>
          <p:cNvPr id="6" name="Espace réservé du numéro de diapositive 5">
            <a:extLst>
              <a:ext uri="{FF2B5EF4-FFF2-40B4-BE49-F238E27FC236}">
                <a16:creationId xmlns:a16="http://schemas.microsoft.com/office/drawing/2014/main" id="{8B8443ED-ED2A-437C-814E-0993D0DCD1C1}"/>
              </a:ext>
            </a:extLst>
          </p:cNvPr>
          <p:cNvSpPr>
            <a:spLocks noGrp="1"/>
          </p:cNvSpPr>
          <p:nvPr>
            <p:ph type="sldNum" sz="quarter" idx="12"/>
          </p:nvPr>
        </p:nvSpPr>
        <p:spPr/>
        <p:txBody>
          <a:bodyPr/>
          <a:lstStyle>
            <a:lvl1pPr>
              <a:defRPr>
                <a:latin typeface="TT Norms Light" panose="02000503020000020003" pitchFamily="50" charset="0"/>
              </a:defRPr>
            </a:lvl1pPr>
          </a:lstStyle>
          <a:p>
            <a:fld id="{D5645730-E610-4B46-8690-6CAAB0DBBD09}" type="slidenum">
              <a:rPr lang="fr-FR" smtClean="0"/>
              <a:pPr/>
              <a:t>‹N°›</a:t>
            </a:fld>
            <a:endParaRPr lang="fr-FR"/>
          </a:p>
        </p:txBody>
      </p:sp>
    </p:spTree>
    <p:custDataLst>
      <p:tags r:id="rId1"/>
    </p:custDataLst>
    <p:extLst>
      <p:ext uri="{BB962C8B-B14F-4D97-AF65-F5344CB8AC3E}">
        <p14:creationId xmlns:p14="http://schemas.microsoft.com/office/powerpoint/2010/main" val="3131259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71743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6"/>
            <a:ext cx="2628900" cy="5811839"/>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1" y="365126"/>
            <a:ext cx="7734300" cy="581183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A0EA7F1-F65C-304A-A5BE-BBF28A1609BD}" type="datetimeFigureOut">
              <a:rPr lang="fr-FR" smtClean="0">
                <a:solidFill>
                  <a:prstClr val="black">
                    <a:tint val="75000"/>
                  </a:prstClr>
                </a:solidFill>
              </a:rPr>
              <a:pPr/>
              <a:t>16/12/2019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E4869A-86B0-7C46-919B-BA90002E6EA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2353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49460-9C2B-4C52-BDB7-E56F358FE029}"/>
              </a:ext>
            </a:extLst>
          </p:cNvPr>
          <p:cNvSpPr>
            <a:spLocks noGrp="1"/>
          </p:cNvSpPr>
          <p:nvPr>
            <p:ph type="title"/>
          </p:nvPr>
        </p:nvSpPr>
        <p:spPr/>
        <p:txBody>
          <a:bodyPr/>
          <a:lstStyle>
            <a:lvl1pPr>
              <a:defRPr>
                <a:latin typeface="TT Norms Regular" panose="02000503030000020003" pitchFamily="50"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015AB631-E52D-4441-9E41-6FBFAF8C6650}"/>
              </a:ext>
            </a:extLst>
          </p:cNvPr>
          <p:cNvSpPr>
            <a:spLocks noGrp="1"/>
          </p:cNvSpPr>
          <p:nvPr>
            <p:ph sz="half" idx="1"/>
          </p:nvPr>
        </p:nvSpPr>
        <p:spPr>
          <a:xfrm>
            <a:off x="2754216" y="1833336"/>
            <a:ext cx="4320000" cy="4320000"/>
          </a:xfrm>
        </p:spPr>
        <p:txBody>
          <a:bodyPr/>
          <a:lstStyle>
            <a:lvl1pPr>
              <a:defRPr>
                <a:latin typeface="TT Norms Regular" panose="02000503030000020003" pitchFamily="50" charset="0"/>
              </a:defRPr>
            </a:lvl1pPr>
            <a:lvl2pPr>
              <a:defRPr>
                <a:latin typeface="TT Norms Regular" panose="02000503030000020003" pitchFamily="50" charset="0"/>
              </a:defRPr>
            </a:lvl2pPr>
            <a:lvl3pPr>
              <a:defRPr>
                <a:latin typeface="TT Norms Regular" panose="02000503030000020003" pitchFamily="50" charset="0"/>
              </a:defRPr>
            </a:lvl3pPr>
            <a:lvl4pPr>
              <a:defRPr>
                <a:latin typeface="TT Norms Regular" panose="02000503030000020003" pitchFamily="50" charset="0"/>
              </a:defRPr>
            </a:lvl4pPr>
            <a:lvl5pPr>
              <a:defRPr>
                <a:latin typeface="TT Norms Regular" panose="02000503030000020003"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13EAC06C-A0E1-4021-AA5A-A302187B17D7}"/>
              </a:ext>
            </a:extLst>
          </p:cNvPr>
          <p:cNvSpPr>
            <a:spLocks noGrp="1"/>
          </p:cNvSpPr>
          <p:nvPr>
            <p:ph sz="half" idx="2"/>
          </p:nvPr>
        </p:nvSpPr>
        <p:spPr>
          <a:xfrm>
            <a:off x="7218987" y="1825625"/>
            <a:ext cx="4320000" cy="4320000"/>
          </a:xfrm>
        </p:spPr>
        <p:txBody>
          <a:bodyPr/>
          <a:lstStyle>
            <a:lvl1pPr>
              <a:defRPr>
                <a:latin typeface="TT Norms Regular" panose="02000503030000020003" pitchFamily="50" charset="0"/>
              </a:defRPr>
            </a:lvl1pPr>
            <a:lvl2pPr>
              <a:defRPr>
                <a:latin typeface="TT Norms Regular" panose="02000503030000020003" pitchFamily="50" charset="0"/>
              </a:defRPr>
            </a:lvl2pPr>
            <a:lvl3pPr>
              <a:defRPr>
                <a:latin typeface="TT Norms Regular" panose="02000503030000020003" pitchFamily="50" charset="0"/>
              </a:defRPr>
            </a:lvl3pPr>
            <a:lvl4pPr>
              <a:defRPr>
                <a:latin typeface="TT Norms Regular" panose="02000503030000020003" pitchFamily="50" charset="0"/>
              </a:defRPr>
            </a:lvl4pPr>
            <a:lvl5pPr>
              <a:defRPr>
                <a:latin typeface="TT Norms Regular" panose="02000503030000020003"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D5F4976F-22C7-4F38-894C-A9B9693C84F6}"/>
              </a:ext>
            </a:extLst>
          </p:cNvPr>
          <p:cNvSpPr>
            <a:spLocks noGrp="1"/>
          </p:cNvSpPr>
          <p:nvPr>
            <p:ph type="dt" sz="half" idx="10"/>
          </p:nvPr>
        </p:nvSpPr>
        <p:spPr/>
        <p:txBody>
          <a:bodyPr/>
          <a:lstStyle>
            <a:lvl1pPr>
              <a:defRPr>
                <a:latin typeface="TT Norms Light" panose="02000503020000020003" pitchFamily="50" charset="0"/>
              </a:defRPr>
            </a:lvl1pPr>
          </a:lstStyle>
          <a:p>
            <a:fld id="{F2BECE8D-2936-42E3-9919-DF552F7421D3}" type="datetime1">
              <a:rPr lang="fr-FR" smtClean="0"/>
              <a:t>16/12/2019</a:t>
            </a:fld>
            <a:endParaRPr lang="fr-FR"/>
          </a:p>
        </p:txBody>
      </p:sp>
      <p:sp>
        <p:nvSpPr>
          <p:cNvPr id="6" name="Espace réservé du pied de page 5">
            <a:extLst>
              <a:ext uri="{FF2B5EF4-FFF2-40B4-BE49-F238E27FC236}">
                <a16:creationId xmlns:a16="http://schemas.microsoft.com/office/drawing/2014/main" id="{ED968265-ACCD-4629-8095-79BD901F729A}"/>
              </a:ext>
            </a:extLst>
          </p:cNvPr>
          <p:cNvSpPr>
            <a:spLocks noGrp="1"/>
          </p:cNvSpPr>
          <p:nvPr>
            <p:ph type="ftr" sz="quarter" idx="11"/>
          </p:nvPr>
        </p:nvSpPr>
        <p:spPr>
          <a:xfrm>
            <a:off x="4038600" y="6356350"/>
            <a:ext cx="4114800" cy="365125"/>
          </a:xfrm>
          <a:prstGeom prst="rect">
            <a:avLst/>
          </a:prstGeom>
        </p:spPr>
        <p:txBody>
          <a:bodyPr/>
          <a:lstStyle>
            <a:lvl1pPr>
              <a:defRPr>
                <a:latin typeface="TT Norms Light" panose="02000503020000020003" pitchFamily="50" charset="0"/>
              </a:defRPr>
            </a:lvl1pPr>
          </a:lstStyle>
          <a:p>
            <a:endParaRPr lang="fr-FR"/>
          </a:p>
        </p:txBody>
      </p:sp>
      <p:sp>
        <p:nvSpPr>
          <p:cNvPr id="7" name="Espace réservé du numéro de diapositive 6">
            <a:extLst>
              <a:ext uri="{FF2B5EF4-FFF2-40B4-BE49-F238E27FC236}">
                <a16:creationId xmlns:a16="http://schemas.microsoft.com/office/drawing/2014/main" id="{2C549CF3-6F51-497C-A0A3-69553F99E00F}"/>
              </a:ext>
            </a:extLst>
          </p:cNvPr>
          <p:cNvSpPr>
            <a:spLocks noGrp="1"/>
          </p:cNvSpPr>
          <p:nvPr>
            <p:ph type="sldNum" sz="quarter" idx="12"/>
          </p:nvPr>
        </p:nvSpPr>
        <p:spPr/>
        <p:txBody>
          <a:bodyPr/>
          <a:lstStyle>
            <a:lvl1pPr>
              <a:defRPr>
                <a:latin typeface="TT Norms Light" panose="02000503020000020003" pitchFamily="50" charset="0"/>
              </a:defRPr>
            </a:lvl1pPr>
          </a:lstStyle>
          <a:p>
            <a:fld id="{D5645730-E610-4B46-8690-6CAAB0DBBD09}" type="slidenum">
              <a:rPr lang="fr-FR" smtClean="0"/>
              <a:pPr/>
              <a:t>‹N°›</a:t>
            </a:fld>
            <a:endParaRPr lang="fr-FR"/>
          </a:p>
        </p:txBody>
      </p:sp>
    </p:spTree>
    <p:custDataLst>
      <p:tags r:id="rId1"/>
    </p:custDataLst>
    <p:extLst>
      <p:ext uri="{BB962C8B-B14F-4D97-AF65-F5344CB8AC3E}">
        <p14:creationId xmlns:p14="http://schemas.microsoft.com/office/powerpoint/2010/main" val="210832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3B580-4DB0-4041-A549-8FBA572FF5FC}"/>
              </a:ext>
            </a:extLst>
          </p:cNvPr>
          <p:cNvSpPr>
            <a:spLocks noGrp="1"/>
          </p:cNvSpPr>
          <p:nvPr>
            <p:ph type="title"/>
          </p:nvPr>
        </p:nvSpPr>
        <p:spPr>
          <a:xfrm>
            <a:off x="3145970" y="365125"/>
            <a:ext cx="8209417" cy="1325563"/>
          </a:xfrm>
        </p:spPr>
        <p:txBody>
          <a:bodyPr/>
          <a:lstStyle>
            <a:lvl1pPr>
              <a:defRPr>
                <a:latin typeface="TT Norms Regular" panose="02000503030000020003" pitchFamily="50"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A85305C7-C45C-4E7E-B4EB-DE661D957576}"/>
              </a:ext>
            </a:extLst>
          </p:cNvPr>
          <p:cNvSpPr>
            <a:spLocks noGrp="1"/>
          </p:cNvSpPr>
          <p:nvPr>
            <p:ph type="body" idx="1"/>
          </p:nvPr>
        </p:nvSpPr>
        <p:spPr>
          <a:xfrm>
            <a:off x="3145970" y="1702932"/>
            <a:ext cx="4288518" cy="823912"/>
          </a:xfrm>
        </p:spPr>
        <p:txBody>
          <a:bodyPr anchor="b"/>
          <a:lstStyle>
            <a:lvl1pPr marL="0" indent="0">
              <a:buNone/>
              <a:defRPr sz="2400" b="1">
                <a:latin typeface="TT Norms Regular" panose="02000503030000020003"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594394B5-65AD-40DE-AE15-AC63B3E7B3B0}"/>
              </a:ext>
            </a:extLst>
          </p:cNvPr>
          <p:cNvSpPr>
            <a:spLocks noGrp="1"/>
          </p:cNvSpPr>
          <p:nvPr>
            <p:ph sz="half" idx="2"/>
          </p:nvPr>
        </p:nvSpPr>
        <p:spPr>
          <a:xfrm>
            <a:off x="3145970" y="2526844"/>
            <a:ext cx="4288518" cy="3684588"/>
          </a:xfrm>
        </p:spPr>
        <p:txBody>
          <a:bodyPr/>
          <a:lstStyle>
            <a:lvl1pPr>
              <a:defRPr>
                <a:latin typeface="TT Norms Regular" panose="02000503030000020003" pitchFamily="50" charset="0"/>
              </a:defRPr>
            </a:lvl1pPr>
            <a:lvl2pPr>
              <a:defRPr>
                <a:latin typeface="TT Norms Regular" panose="02000503030000020003" pitchFamily="50" charset="0"/>
              </a:defRPr>
            </a:lvl2pPr>
            <a:lvl3pPr>
              <a:defRPr>
                <a:latin typeface="TT Norms Regular" panose="02000503030000020003" pitchFamily="50" charset="0"/>
              </a:defRPr>
            </a:lvl3pPr>
            <a:lvl4pPr>
              <a:defRPr>
                <a:latin typeface="TT Norms Regular" panose="02000503030000020003" pitchFamily="50" charset="0"/>
              </a:defRPr>
            </a:lvl4pPr>
            <a:lvl5pPr>
              <a:defRPr>
                <a:latin typeface="TT Norms Regular" panose="02000503030000020003"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F8A90DDD-CC0D-4E73-ADF3-163CCE20BFAF}"/>
              </a:ext>
            </a:extLst>
          </p:cNvPr>
          <p:cNvSpPr>
            <a:spLocks noGrp="1"/>
          </p:cNvSpPr>
          <p:nvPr>
            <p:ph type="body" sz="quarter" idx="3"/>
          </p:nvPr>
        </p:nvSpPr>
        <p:spPr>
          <a:xfrm>
            <a:off x="7543800" y="1681163"/>
            <a:ext cx="3811588" cy="823912"/>
          </a:xfrm>
        </p:spPr>
        <p:txBody>
          <a:bodyPr anchor="b"/>
          <a:lstStyle>
            <a:lvl1pPr marL="0" indent="0">
              <a:buNone/>
              <a:defRPr sz="2400" b="1">
                <a:latin typeface="TT Norms Regular" panose="02000503030000020003"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0BDC36BE-2852-46A3-8A0C-67532AC194C7}"/>
              </a:ext>
            </a:extLst>
          </p:cNvPr>
          <p:cNvSpPr>
            <a:spLocks noGrp="1"/>
          </p:cNvSpPr>
          <p:nvPr>
            <p:ph sz="quarter" idx="4"/>
          </p:nvPr>
        </p:nvSpPr>
        <p:spPr>
          <a:xfrm>
            <a:off x="7543800" y="2505075"/>
            <a:ext cx="3811588" cy="3684588"/>
          </a:xfrm>
        </p:spPr>
        <p:txBody>
          <a:bodyPr/>
          <a:lstStyle>
            <a:lvl1pPr>
              <a:defRPr>
                <a:latin typeface="TT Norms Regular" panose="02000503030000020003" pitchFamily="50" charset="0"/>
              </a:defRPr>
            </a:lvl1pPr>
            <a:lvl2pPr>
              <a:defRPr>
                <a:latin typeface="TT Norms Regular" panose="02000503030000020003" pitchFamily="50" charset="0"/>
              </a:defRPr>
            </a:lvl2pPr>
            <a:lvl3pPr>
              <a:defRPr>
                <a:latin typeface="TT Norms Regular" panose="02000503030000020003" pitchFamily="50" charset="0"/>
              </a:defRPr>
            </a:lvl3pPr>
            <a:lvl4pPr>
              <a:defRPr>
                <a:latin typeface="TT Norms Regular" panose="02000503030000020003" pitchFamily="50" charset="0"/>
              </a:defRPr>
            </a:lvl4pPr>
            <a:lvl5pPr>
              <a:defRPr>
                <a:latin typeface="TT Norms Regular" panose="02000503030000020003"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a:extLst>
              <a:ext uri="{FF2B5EF4-FFF2-40B4-BE49-F238E27FC236}">
                <a16:creationId xmlns:a16="http://schemas.microsoft.com/office/drawing/2014/main" id="{001962AF-EF07-4432-BE02-606553CC5EB0}"/>
              </a:ext>
            </a:extLst>
          </p:cNvPr>
          <p:cNvSpPr>
            <a:spLocks noGrp="1"/>
          </p:cNvSpPr>
          <p:nvPr>
            <p:ph type="dt" sz="half" idx="10"/>
          </p:nvPr>
        </p:nvSpPr>
        <p:spPr/>
        <p:txBody>
          <a:bodyPr/>
          <a:lstStyle>
            <a:lvl1pPr>
              <a:defRPr>
                <a:latin typeface="TT Norms Light" panose="02000503020000020003" pitchFamily="50" charset="0"/>
              </a:defRPr>
            </a:lvl1pPr>
          </a:lstStyle>
          <a:p>
            <a:fld id="{4225FA18-D80D-47C3-9D28-28B369F67565}" type="datetime1">
              <a:rPr lang="fr-FR" smtClean="0"/>
              <a:t>16/12/2019</a:t>
            </a:fld>
            <a:endParaRPr lang="fr-FR"/>
          </a:p>
        </p:txBody>
      </p:sp>
      <p:sp>
        <p:nvSpPr>
          <p:cNvPr id="8" name="Espace réservé du pied de page 7">
            <a:extLst>
              <a:ext uri="{FF2B5EF4-FFF2-40B4-BE49-F238E27FC236}">
                <a16:creationId xmlns:a16="http://schemas.microsoft.com/office/drawing/2014/main" id="{9596558F-FE3C-47BB-9C9A-68B8EFFA93BB}"/>
              </a:ext>
            </a:extLst>
          </p:cNvPr>
          <p:cNvSpPr>
            <a:spLocks noGrp="1"/>
          </p:cNvSpPr>
          <p:nvPr>
            <p:ph type="ftr" sz="quarter" idx="11"/>
          </p:nvPr>
        </p:nvSpPr>
        <p:spPr>
          <a:xfrm>
            <a:off x="4038600" y="6356350"/>
            <a:ext cx="4114800" cy="365125"/>
          </a:xfrm>
          <a:prstGeom prst="rect">
            <a:avLst/>
          </a:prstGeom>
        </p:spPr>
        <p:txBody>
          <a:bodyPr/>
          <a:lstStyle>
            <a:lvl1pPr>
              <a:defRPr>
                <a:latin typeface="TT Norms Light" panose="02000503020000020003" pitchFamily="50" charset="0"/>
              </a:defRPr>
            </a:lvl1pPr>
          </a:lstStyle>
          <a:p>
            <a:endParaRPr lang="fr-FR"/>
          </a:p>
        </p:txBody>
      </p:sp>
      <p:sp>
        <p:nvSpPr>
          <p:cNvPr id="9" name="Espace réservé du numéro de diapositive 8">
            <a:extLst>
              <a:ext uri="{FF2B5EF4-FFF2-40B4-BE49-F238E27FC236}">
                <a16:creationId xmlns:a16="http://schemas.microsoft.com/office/drawing/2014/main" id="{AB95845C-98C0-4838-8C7C-CC93A2F6CD3D}"/>
              </a:ext>
            </a:extLst>
          </p:cNvPr>
          <p:cNvSpPr>
            <a:spLocks noGrp="1"/>
          </p:cNvSpPr>
          <p:nvPr>
            <p:ph type="sldNum" sz="quarter" idx="12"/>
          </p:nvPr>
        </p:nvSpPr>
        <p:spPr/>
        <p:txBody>
          <a:bodyPr/>
          <a:lstStyle>
            <a:lvl1pPr>
              <a:defRPr>
                <a:latin typeface="TT Norms Light" panose="02000503020000020003" pitchFamily="50" charset="0"/>
              </a:defRPr>
            </a:lvl1pPr>
          </a:lstStyle>
          <a:p>
            <a:fld id="{D5645730-E610-4B46-8690-6CAAB0DBBD09}" type="slidenum">
              <a:rPr lang="fr-FR" smtClean="0"/>
              <a:pPr/>
              <a:t>‹N°›</a:t>
            </a:fld>
            <a:endParaRPr lang="fr-FR"/>
          </a:p>
        </p:txBody>
      </p:sp>
    </p:spTree>
    <p:custDataLst>
      <p:tags r:id="rId1"/>
    </p:custDataLst>
    <p:extLst>
      <p:ext uri="{BB962C8B-B14F-4D97-AF65-F5344CB8AC3E}">
        <p14:creationId xmlns:p14="http://schemas.microsoft.com/office/powerpoint/2010/main" val="292609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74C477-A4B3-4463-8EE0-E0EC06BA6831}"/>
              </a:ext>
            </a:extLst>
          </p:cNvPr>
          <p:cNvSpPr>
            <a:spLocks noGrp="1"/>
          </p:cNvSpPr>
          <p:nvPr>
            <p:ph type="title"/>
          </p:nvPr>
        </p:nvSpPr>
        <p:spPr/>
        <p:txBody>
          <a:bodyPr/>
          <a:lstStyle>
            <a:lvl1pPr>
              <a:defRPr>
                <a:latin typeface="TT Norms Regular" panose="02000503030000020003" pitchFamily="50" charset="0"/>
              </a:defRPr>
            </a:lvl1pPr>
          </a:lstStyle>
          <a:p>
            <a:r>
              <a:rPr lang="fr-FR"/>
              <a:t>Modifiez le style du titre</a:t>
            </a:r>
          </a:p>
        </p:txBody>
      </p:sp>
      <p:sp>
        <p:nvSpPr>
          <p:cNvPr id="3" name="Espace réservé de la date 2">
            <a:extLst>
              <a:ext uri="{FF2B5EF4-FFF2-40B4-BE49-F238E27FC236}">
                <a16:creationId xmlns:a16="http://schemas.microsoft.com/office/drawing/2014/main" id="{9EC345C7-E66E-4C99-B59B-3BF3C0864A07}"/>
              </a:ext>
            </a:extLst>
          </p:cNvPr>
          <p:cNvSpPr>
            <a:spLocks noGrp="1"/>
          </p:cNvSpPr>
          <p:nvPr>
            <p:ph type="dt" sz="half" idx="10"/>
          </p:nvPr>
        </p:nvSpPr>
        <p:spPr/>
        <p:txBody>
          <a:bodyPr/>
          <a:lstStyle>
            <a:lvl1pPr>
              <a:defRPr>
                <a:latin typeface="TT Norms Light" panose="02000503020000020003" pitchFamily="50" charset="0"/>
              </a:defRPr>
            </a:lvl1pPr>
          </a:lstStyle>
          <a:p>
            <a:fld id="{1293ACE9-3A66-4C34-B166-DEE7DBE61E68}" type="datetime1">
              <a:rPr lang="fr-FR" smtClean="0"/>
              <a:t>16/12/2019</a:t>
            </a:fld>
            <a:endParaRPr lang="fr-FR"/>
          </a:p>
        </p:txBody>
      </p:sp>
      <p:sp>
        <p:nvSpPr>
          <p:cNvPr id="4" name="Espace réservé du pied de page 3">
            <a:extLst>
              <a:ext uri="{FF2B5EF4-FFF2-40B4-BE49-F238E27FC236}">
                <a16:creationId xmlns:a16="http://schemas.microsoft.com/office/drawing/2014/main" id="{A2B1436F-EB5E-49D0-9406-C9DF158A1FDB}"/>
              </a:ext>
            </a:extLst>
          </p:cNvPr>
          <p:cNvSpPr>
            <a:spLocks noGrp="1"/>
          </p:cNvSpPr>
          <p:nvPr>
            <p:ph type="ftr" sz="quarter" idx="11"/>
          </p:nvPr>
        </p:nvSpPr>
        <p:spPr>
          <a:xfrm>
            <a:off x="4038600" y="6356350"/>
            <a:ext cx="4114800" cy="365125"/>
          </a:xfrm>
          <a:prstGeom prst="rect">
            <a:avLst/>
          </a:prstGeom>
        </p:spPr>
        <p:txBody>
          <a:bodyPr/>
          <a:lstStyle>
            <a:lvl1pPr>
              <a:defRPr>
                <a:latin typeface="TT Norms Light" panose="02000503020000020003" pitchFamily="50" charset="0"/>
              </a:defRPr>
            </a:lvl1pPr>
          </a:lstStyle>
          <a:p>
            <a:endParaRPr lang="fr-FR"/>
          </a:p>
        </p:txBody>
      </p:sp>
      <p:sp>
        <p:nvSpPr>
          <p:cNvPr id="5" name="Espace réservé du numéro de diapositive 4">
            <a:extLst>
              <a:ext uri="{FF2B5EF4-FFF2-40B4-BE49-F238E27FC236}">
                <a16:creationId xmlns:a16="http://schemas.microsoft.com/office/drawing/2014/main" id="{7225C8C8-AFC0-4FC7-931F-06C0B1B80B20}"/>
              </a:ext>
            </a:extLst>
          </p:cNvPr>
          <p:cNvSpPr>
            <a:spLocks noGrp="1"/>
          </p:cNvSpPr>
          <p:nvPr>
            <p:ph type="sldNum" sz="quarter" idx="12"/>
          </p:nvPr>
        </p:nvSpPr>
        <p:spPr/>
        <p:txBody>
          <a:bodyPr/>
          <a:lstStyle>
            <a:lvl1pPr>
              <a:defRPr>
                <a:latin typeface="TT Norms Light" panose="02000503020000020003" pitchFamily="50" charset="0"/>
              </a:defRPr>
            </a:lvl1pPr>
          </a:lstStyle>
          <a:p>
            <a:fld id="{D5645730-E610-4B46-8690-6CAAB0DBBD09}" type="slidenum">
              <a:rPr lang="fr-FR" smtClean="0"/>
              <a:pPr/>
              <a:t>‹N°›</a:t>
            </a:fld>
            <a:endParaRPr lang="fr-FR"/>
          </a:p>
        </p:txBody>
      </p:sp>
    </p:spTree>
    <p:custDataLst>
      <p:tags r:id="rId1"/>
    </p:custDataLst>
    <p:extLst>
      <p:ext uri="{BB962C8B-B14F-4D97-AF65-F5344CB8AC3E}">
        <p14:creationId xmlns:p14="http://schemas.microsoft.com/office/powerpoint/2010/main" val="341588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9DE9AE0-2DFC-42F8-9137-D27F22B5EFB8}"/>
              </a:ext>
            </a:extLst>
          </p:cNvPr>
          <p:cNvSpPr>
            <a:spLocks noGrp="1"/>
          </p:cNvSpPr>
          <p:nvPr>
            <p:ph type="dt" sz="half" idx="10"/>
          </p:nvPr>
        </p:nvSpPr>
        <p:spPr/>
        <p:txBody>
          <a:bodyPr/>
          <a:lstStyle>
            <a:lvl1pPr>
              <a:defRPr>
                <a:latin typeface="TT Norms Light" panose="02000503020000020003" pitchFamily="50" charset="0"/>
              </a:defRPr>
            </a:lvl1pPr>
          </a:lstStyle>
          <a:p>
            <a:fld id="{40E5A536-1217-4138-B378-A4FB93F0046E}" type="datetime1">
              <a:rPr lang="fr-FR" smtClean="0"/>
              <a:t>16/12/2019</a:t>
            </a:fld>
            <a:endParaRPr lang="fr-FR"/>
          </a:p>
        </p:txBody>
      </p:sp>
      <p:sp>
        <p:nvSpPr>
          <p:cNvPr id="3" name="Espace réservé du pied de page 2">
            <a:extLst>
              <a:ext uri="{FF2B5EF4-FFF2-40B4-BE49-F238E27FC236}">
                <a16:creationId xmlns:a16="http://schemas.microsoft.com/office/drawing/2014/main" id="{771FD88B-77FE-4618-A0C4-C94DA92AD4C7}"/>
              </a:ext>
            </a:extLst>
          </p:cNvPr>
          <p:cNvSpPr>
            <a:spLocks noGrp="1"/>
          </p:cNvSpPr>
          <p:nvPr>
            <p:ph type="ftr" sz="quarter" idx="11"/>
          </p:nvPr>
        </p:nvSpPr>
        <p:spPr>
          <a:xfrm>
            <a:off x="4038600" y="6356350"/>
            <a:ext cx="4114800" cy="365125"/>
          </a:xfrm>
          <a:prstGeom prst="rect">
            <a:avLst/>
          </a:prstGeom>
        </p:spPr>
        <p:txBody>
          <a:bodyPr/>
          <a:lstStyle>
            <a:lvl1pPr>
              <a:defRPr>
                <a:latin typeface="TT Norms Light" panose="02000503020000020003" pitchFamily="50" charset="0"/>
              </a:defRPr>
            </a:lvl1pPr>
          </a:lstStyle>
          <a:p>
            <a:endParaRPr lang="fr-FR"/>
          </a:p>
        </p:txBody>
      </p:sp>
      <p:sp>
        <p:nvSpPr>
          <p:cNvPr id="4" name="Espace réservé du numéro de diapositive 3">
            <a:extLst>
              <a:ext uri="{FF2B5EF4-FFF2-40B4-BE49-F238E27FC236}">
                <a16:creationId xmlns:a16="http://schemas.microsoft.com/office/drawing/2014/main" id="{1791F932-215D-4CFF-B0E0-909DBA9DFCEA}"/>
              </a:ext>
            </a:extLst>
          </p:cNvPr>
          <p:cNvSpPr>
            <a:spLocks noGrp="1"/>
          </p:cNvSpPr>
          <p:nvPr>
            <p:ph type="sldNum" sz="quarter" idx="12"/>
          </p:nvPr>
        </p:nvSpPr>
        <p:spPr/>
        <p:txBody>
          <a:bodyPr/>
          <a:lstStyle>
            <a:lvl1pPr>
              <a:defRPr>
                <a:latin typeface="TT Norms Light" panose="02000503020000020003" pitchFamily="50" charset="0"/>
              </a:defRPr>
            </a:lvl1pPr>
          </a:lstStyle>
          <a:p>
            <a:fld id="{D5645730-E610-4B46-8690-6CAAB0DBBD09}" type="slidenum">
              <a:rPr lang="fr-FR" smtClean="0"/>
              <a:pPr/>
              <a:t>‹N°›</a:t>
            </a:fld>
            <a:endParaRPr lang="fr-FR"/>
          </a:p>
        </p:txBody>
      </p:sp>
    </p:spTree>
    <p:custDataLst>
      <p:tags r:id="rId1"/>
    </p:custDataLst>
    <p:extLst>
      <p:ext uri="{BB962C8B-B14F-4D97-AF65-F5344CB8AC3E}">
        <p14:creationId xmlns:p14="http://schemas.microsoft.com/office/powerpoint/2010/main" val="300379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738702-083B-4C13-B1D8-66A9AA18D37A}"/>
              </a:ext>
            </a:extLst>
          </p:cNvPr>
          <p:cNvSpPr>
            <a:spLocks noGrp="1"/>
          </p:cNvSpPr>
          <p:nvPr>
            <p:ph idx="1"/>
          </p:nvPr>
        </p:nvSpPr>
        <p:spPr>
          <a:xfrm>
            <a:off x="7674428" y="987425"/>
            <a:ext cx="3680959" cy="4873625"/>
          </a:xfrm>
        </p:spPr>
        <p:txBody>
          <a:bodyPr/>
          <a:lstStyle>
            <a:lvl1pPr>
              <a:defRPr sz="3200">
                <a:latin typeface="TT Norms Regular" panose="02000503030000020003" pitchFamily="50" charset="0"/>
              </a:defRPr>
            </a:lvl1pPr>
            <a:lvl2pPr>
              <a:defRPr sz="2800">
                <a:latin typeface="TT Norms Regular" panose="02000503030000020003" pitchFamily="50" charset="0"/>
              </a:defRPr>
            </a:lvl2pPr>
            <a:lvl3pPr>
              <a:defRPr sz="2400">
                <a:latin typeface="TT Norms Regular" panose="02000503030000020003" pitchFamily="50" charset="0"/>
              </a:defRPr>
            </a:lvl3pPr>
            <a:lvl4pPr>
              <a:defRPr sz="2000">
                <a:latin typeface="TT Norms Regular" panose="02000503030000020003" pitchFamily="50" charset="0"/>
              </a:defRPr>
            </a:lvl4pPr>
            <a:lvl5pPr>
              <a:defRPr sz="2000">
                <a:latin typeface="TT Norms Regular" panose="02000503030000020003" pitchFamily="50"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1C7E96BC-0C56-4024-BE90-1CF5BD68369F}"/>
              </a:ext>
            </a:extLst>
          </p:cNvPr>
          <p:cNvSpPr>
            <a:spLocks noGrp="1"/>
          </p:cNvSpPr>
          <p:nvPr>
            <p:ph type="dt" sz="half" idx="10"/>
          </p:nvPr>
        </p:nvSpPr>
        <p:spPr/>
        <p:txBody>
          <a:bodyPr/>
          <a:lstStyle>
            <a:lvl1pPr>
              <a:defRPr>
                <a:latin typeface="TT Norms Light" panose="02000503020000020003" pitchFamily="50" charset="0"/>
              </a:defRPr>
            </a:lvl1pPr>
          </a:lstStyle>
          <a:p>
            <a:fld id="{E0F5F66E-5043-4E13-969D-4155C554D0CA}" type="datetime1">
              <a:rPr lang="fr-FR" smtClean="0"/>
              <a:t>16/12/2019</a:t>
            </a:fld>
            <a:endParaRPr lang="fr-FR"/>
          </a:p>
        </p:txBody>
      </p:sp>
      <p:sp>
        <p:nvSpPr>
          <p:cNvPr id="6" name="Espace réservé du pied de page 5">
            <a:extLst>
              <a:ext uri="{FF2B5EF4-FFF2-40B4-BE49-F238E27FC236}">
                <a16:creationId xmlns:a16="http://schemas.microsoft.com/office/drawing/2014/main" id="{0613A144-ABF0-444B-8DA7-6439B8D87FAD}"/>
              </a:ext>
            </a:extLst>
          </p:cNvPr>
          <p:cNvSpPr>
            <a:spLocks noGrp="1"/>
          </p:cNvSpPr>
          <p:nvPr>
            <p:ph type="ftr" sz="quarter" idx="11"/>
          </p:nvPr>
        </p:nvSpPr>
        <p:spPr>
          <a:xfrm>
            <a:off x="4038600" y="6356350"/>
            <a:ext cx="4114800" cy="365125"/>
          </a:xfrm>
          <a:prstGeom prst="rect">
            <a:avLst/>
          </a:prstGeom>
        </p:spPr>
        <p:txBody>
          <a:bodyPr/>
          <a:lstStyle>
            <a:lvl1pPr>
              <a:defRPr>
                <a:latin typeface="TT Norms Light" panose="02000503020000020003" pitchFamily="50" charset="0"/>
              </a:defRPr>
            </a:lvl1pPr>
          </a:lstStyle>
          <a:p>
            <a:endParaRPr lang="fr-FR"/>
          </a:p>
        </p:txBody>
      </p:sp>
      <p:sp>
        <p:nvSpPr>
          <p:cNvPr id="7" name="Espace réservé du numéro de diapositive 6">
            <a:extLst>
              <a:ext uri="{FF2B5EF4-FFF2-40B4-BE49-F238E27FC236}">
                <a16:creationId xmlns:a16="http://schemas.microsoft.com/office/drawing/2014/main" id="{AEA87361-1186-4FC8-86AD-DD0D1A4784F8}"/>
              </a:ext>
            </a:extLst>
          </p:cNvPr>
          <p:cNvSpPr>
            <a:spLocks noGrp="1"/>
          </p:cNvSpPr>
          <p:nvPr>
            <p:ph type="sldNum" sz="quarter" idx="12"/>
          </p:nvPr>
        </p:nvSpPr>
        <p:spPr/>
        <p:txBody>
          <a:bodyPr/>
          <a:lstStyle>
            <a:lvl1pPr>
              <a:defRPr>
                <a:latin typeface="TT Norms Light" panose="02000503020000020003" pitchFamily="50" charset="0"/>
              </a:defRPr>
            </a:lvl1pPr>
          </a:lstStyle>
          <a:p>
            <a:fld id="{D5645730-E610-4B46-8690-6CAAB0DBBD09}" type="slidenum">
              <a:rPr lang="fr-FR" smtClean="0"/>
              <a:pPr/>
              <a:t>‹N°›</a:t>
            </a:fld>
            <a:endParaRPr lang="fr-FR"/>
          </a:p>
        </p:txBody>
      </p:sp>
      <p:sp>
        <p:nvSpPr>
          <p:cNvPr id="8" name="Titre 1">
            <a:extLst>
              <a:ext uri="{FF2B5EF4-FFF2-40B4-BE49-F238E27FC236}">
                <a16:creationId xmlns:a16="http://schemas.microsoft.com/office/drawing/2014/main" id="{7921F549-6DFA-46B2-8823-89A8D6E840C1}"/>
              </a:ext>
            </a:extLst>
          </p:cNvPr>
          <p:cNvSpPr txBox="1">
            <a:spLocks/>
          </p:cNvSpPr>
          <p:nvPr userDrawn="1"/>
        </p:nvSpPr>
        <p:spPr>
          <a:xfrm>
            <a:off x="3581400" y="449262"/>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285D7F"/>
                </a:solidFill>
                <a:latin typeface="TT Norms Regular" panose="02000503030000020003" pitchFamily="50" charset="0"/>
                <a:ea typeface="+mj-ea"/>
                <a:cs typeface="+mj-cs"/>
              </a:defRPr>
            </a:lvl1pPr>
          </a:lstStyle>
          <a:p>
            <a:r>
              <a:rPr lang="fr-FR"/>
              <a:t>Modifiez le style du titre</a:t>
            </a:r>
            <a:endParaRPr lang="fr-FR" dirty="0"/>
          </a:p>
        </p:txBody>
      </p:sp>
      <p:sp>
        <p:nvSpPr>
          <p:cNvPr id="9" name="Espace réservé du texte 3">
            <a:extLst>
              <a:ext uri="{FF2B5EF4-FFF2-40B4-BE49-F238E27FC236}">
                <a16:creationId xmlns:a16="http://schemas.microsoft.com/office/drawing/2014/main" id="{BA0B1EB1-3CBE-4981-8E71-BAC74EE1DD0D}"/>
              </a:ext>
            </a:extLst>
          </p:cNvPr>
          <p:cNvSpPr>
            <a:spLocks noGrp="1"/>
          </p:cNvSpPr>
          <p:nvPr>
            <p:ph type="body" sz="half" idx="13"/>
          </p:nvPr>
        </p:nvSpPr>
        <p:spPr>
          <a:xfrm>
            <a:off x="3581400" y="2049462"/>
            <a:ext cx="3932237" cy="3811588"/>
          </a:xfrm>
        </p:spPr>
        <p:txBody>
          <a:bodyPr/>
          <a:lstStyle>
            <a:lvl1pPr marL="0" indent="0">
              <a:buNone/>
              <a:defRPr sz="1600">
                <a:latin typeface="TT Norms Regular" panose="02000503030000020003"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custDataLst>
      <p:tags r:id="rId1"/>
    </p:custDataLst>
    <p:extLst>
      <p:ext uri="{BB962C8B-B14F-4D97-AF65-F5344CB8AC3E}">
        <p14:creationId xmlns:p14="http://schemas.microsoft.com/office/powerpoint/2010/main" val="277200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8F35B-C73C-4034-991F-DA24D84605F7}"/>
              </a:ext>
            </a:extLst>
          </p:cNvPr>
          <p:cNvSpPr>
            <a:spLocks noGrp="1"/>
          </p:cNvSpPr>
          <p:nvPr>
            <p:ph type="title"/>
          </p:nvPr>
        </p:nvSpPr>
        <p:spPr>
          <a:xfrm>
            <a:off x="2973388" y="449262"/>
            <a:ext cx="3932237" cy="1600200"/>
          </a:xfrm>
        </p:spPr>
        <p:txBody>
          <a:bodyPr anchor="b"/>
          <a:lstStyle>
            <a:lvl1pPr>
              <a:defRPr sz="3200">
                <a:latin typeface="TT Norms Regular" panose="02000503030000020003" pitchFamily="50" charset="0"/>
              </a:defRPr>
            </a:lvl1pPr>
          </a:lstStyle>
          <a:p>
            <a:r>
              <a:rPr lang="fr-FR" dirty="0"/>
              <a:t>Modifiez le style du titre</a:t>
            </a:r>
          </a:p>
        </p:txBody>
      </p:sp>
      <p:sp>
        <p:nvSpPr>
          <p:cNvPr id="3" name="Espace réservé pour une image  2">
            <a:extLst>
              <a:ext uri="{FF2B5EF4-FFF2-40B4-BE49-F238E27FC236}">
                <a16:creationId xmlns:a16="http://schemas.microsoft.com/office/drawing/2014/main" id="{9182034F-FDFC-4E0C-8BB6-72D26D806ECA}"/>
              </a:ext>
            </a:extLst>
          </p:cNvPr>
          <p:cNvSpPr>
            <a:spLocks noGrp="1"/>
          </p:cNvSpPr>
          <p:nvPr>
            <p:ph type="pic" idx="1"/>
          </p:nvPr>
        </p:nvSpPr>
        <p:spPr>
          <a:xfrm>
            <a:off x="7097486" y="740229"/>
            <a:ext cx="4257902" cy="5120821"/>
          </a:xfrm>
        </p:spPr>
        <p:txBody>
          <a:bodyPr/>
          <a:lstStyle>
            <a:lvl1pPr marL="0" indent="0">
              <a:buNone/>
              <a:defRPr sz="3200">
                <a:latin typeface="TT Norms Regular" panose="02000503030000020003"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C1EDF0D-E4C6-4159-973D-EA9A54B0D7E9}"/>
              </a:ext>
            </a:extLst>
          </p:cNvPr>
          <p:cNvSpPr>
            <a:spLocks noGrp="1"/>
          </p:cNvSpPr>
          <p:nvPr>
            <p:ph type="body" sz="half" idx="2"/>
          </p:nvPr>
        </p:nvSpPr>
        <p:spPr>
          <a:xfrm>
            <a:off x="2973388" y="2049462"/>
            <a:ext cx="3932237" cy="3811588"/>
          </a:xfrm>
        </p:spPr>
        <p:txBody>
          <a:bodyPr/>
          <a:lstStyle>
            <a:lvl1pPr marL="0" indent="0">
              <a:buNone/>
              <a:defRPr sz="1600">
                <a:latin typeface="TT Norms Regular" panose="02000503030000020003"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45100BC-4F4D-478A-BD71-15D818176698}"/>
              </a:ext>
            </a:extLst>
          </p:cNvPr>
          <p:cNvSpPr>
            <a:spLocks noGrp="1"/>
          </p:cNvSpPr>
          <p:nvPr>
            <p:ph type="dt" sz="half" idx="10"/>
          </p:nvPr>
        </p:nvSpPr>
        <p:spPr/>
        <p:txBody>
          <a:bodyPr/>
          <a:lstStyle>
            <a:lvl1pPr>
              <a:defRPr>
                <a:latin typeface="TT Norms Light" panose="02000503020000020003" pitchFamily="50" charset="0"/>
              </a:defRPr>
            </a:lvl1pPr>
          </a:lstStyle>
          <a:p>
            <a:fld id="{68BCEF2C-1D35-4EC3-9E8B-C51F994E18D1}" type="datetime1">
              <a:rPr lang="fr-FR" smtClean="0"/>
              <a:t>16/12/2019</a:t>
            </a:fld>
            <a:endParaRPr lang="fr-FR"/>
          </a:p>
        </p:txBody>
      </p:sp>
      <p:sp>
        <p:nvSpPr>
          <p:cNvPr id="6" name="Espace réservé du pied de page 5">
            <a:extLst>
              <a:ext uri="{FF2B5EF4-FFF2-40B4-BE49-F238E27FC236}">
                <a16:creationId xmlns:a16="http://schemas.microsoft.com/office/drawing/2014/main" id="{92FED107-E2D2-4F31-AAD2-AD9020B37531}"/>
              </a:ext>
            </a:extLst>
          </p:cNvPr>
          <p:cNvSpPr>
            <a:spLocks noGrp="1"/>
          </p:cNvSpPr>
          <p:nvPr>
            <p:ph type="ftr" sz="quarter" idx="11"/>
          </p:nvPr>
        </p:nvSpPr>
        <p:spPr>
          <a:xfrm>
            <a:off x="4038600" y="6356350"/>
            <a:ext cx="4114800" cy="365125"/>
          </a:xfrm>
          <a:prstGeom prst="rect">
            <a:avLst/>
          </a:prstGeom>
        </p:spPr>
        <p:txBody>
          <a:bodyPr/>
          <a:lstStyle>
            <a:lvl1pPr>
              <a:defRPr>
                <a:latin typeface="TT Norms Light" panose="02000503020000020003" pitchFamily="50" charset="0"/>
              </a:defRPr>
            </a:lvl1pPr>
          </a:lstStyle>
          <a:p>
            <a:endParaRPr lang="fr-FR"/>
          </a:p>
        </p:txBody>
      </p:sp>
      <p:sp>
        <p:nvSpPr>
          <p:cNvPr id="7" name="Espace réservé du numéro de diapositive 6">
            <a:extLst>
              <a:ext uri="{FF2B5EF4-FFF2-40B4-BE49-F238E27FC236}">
                <a16:creationId xmlns:a16="http://schemas.microsoft.com/office/drawing/2014/main" id="{426DF381-CF6B-4973-B203-85CA948A3476}"/>
              </a:ext>
            </a:extLst>
          </p:cNvPr>
          <p:cNvSpPr>
            <a:spLocks noGrp="1"/>
          </p:cNvSpPr>
          <p:nvPr>
            <p:ph type="sldNum" sz="quarter" idx="12"/>
          </p:nvPr>
        </p:nvSpPr>
        <p:spPr/>
        <p:txBody>
          <a:bodyPr/>
          <a:lstStyle>
            <a:lvl1pPr>
              <a:defRPr>
                <a:latin typeface="TT Norms Light" panose="02000503020000020003" pitchFamily="50" charset="0"/>
              </a:defRPr>
            </a:lvl1pPr>
          </a:lstStyle>
          <a:p>
            <a:fld id="{D5645730-E610-4B46-8690-6CAAB0DBBD09}" type="slidenum">
              <a:rPr lang="fr-FR" smtClean="0"/>
              <a:pPr/>
              <a:t>‹N°›</a:t>
            </a:fld>
            <a:endParaRPr lang="fr-FR"/>
          </a:p>
        </p:txBody>
      </p:sp>
    </p:spTree>
    <p:custDataLst>
      <p:tags r:id="rId1"/>
    </p:custDataLst>
    <p:extLst>
      <p:ext uri="{BB962C8B-B14F-4D97-AF65-F5344CB8AC3E}">
        <p14:creationId xmlns:p14="http://schemas.microsoft.com/office/powerpoint/2010/main" val="245420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25B7BD2-22F0-4C0A-BDB5-C1F752A84888}"/>
              </a:ext>
            </a:extLst>
          </p:cNvPr>
          <p:cNvSpPr>
            <a:spLocks noGrp="1"/>
          </p:cNvSpPr>
          <p:nvPr>
            <p:ph type="title"/>
          </p:nvPr>
        </p:nvSpPr>
        <p:spPr>
          <a:xfrm>
            <a:off x="688064" y="365125"/>
            <a:ext cx="10850924"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1AC09A59-478D-410C-9A9B-4C82E7214E43}"/>
              </a:ext>
            </a:extLst>
          </p:cNvPr>
          <p:cNvSpPr>
            <a:spLocks noGrp="1"/>
          </p:cNvSpPr>
          <p:nvPr>
            <p:ph type="body" idx="1"/>
          </p:nvPr>
        </p:nvSpPr>
        <p:spPr>
          <a:xfrm>
            <a:off x="688064" y="1825625"/>
            <a:ext cx="10850923"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DA33A2C-5C74-4C20-A46A-78060C262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4A7DA"/>
                </a:solidFill>
              </a:defRPr>
            </a:lvl1pPr>
          </a:lstStyle>
          <a:p>
            <a:fld id="{3A290D8A-0269-4F28-86A1-9568ACB9D855}" type="datetime1">
              <a:rPr lang="fr-FR" smtClean="0"/>
              <a:t>16/12/2019</a:t>
            </a:fld>
            <a:endParaRPr lang="fr-FR"/>
          </a:p>
        </p:txBody>
      </p:sp>
      <p:sp>
        <p:nvSpPr>
          <p:cNvPr id="6" name="Espace réservé du numéro de diapositive 5">
            <a:extLst>
              <a:ext uri="{FF2B5EF4-FFF2-40B4-BE49-F238E27FC236}">
                <a16:creationId xmlns:a16="http://schemas.microsoft.com/office/drawing/2014/main" id="{946E17D8-C530-4D23-933F-C72C4D5A22F5}"/>
              </a:ext>
            </a:extLst>
          </p:cNvPr>
          <p:cNvSpPr>
            <a:spLocks noGrp="1"/>
          </p:cNvSpPr>
          <p:nvPr>
            <p:ph type="sldNum" sz="quarter" idx="4"/>
          </p:nvPr>
        </p:nvSpPr>
        <p:spPr>
          <a:xfrm>
            <a:off x="9372600" y="6448425"/>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D5645730-E610-4B46-8690-6CAAB0DBBD09}" type="slidenum">
              <a:rPr lang="fr-FR" smtClean="0"/>
              <a:pPr/>
              <a:t>‹N°›</a:t>
            </a:fld>
            <a:endParaRPr lang="fr-FR"/>
          </a:p>
        </p:txBody>
      </p:sp>
    </p:spTree>
    <p:custDataLst>
      <p:tags r:id="rId11"/>
    </p:custDataLst>
    <p:extLst>
      <p:ext uri="{BB962C8B-B14F-4D97-AF65-F5344CB8AC3E}">
        <p14:creationId xmlns:p14="http://schemas.microsoft.com/office/powerpoint/2010/main" val="299851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4" r:id="rId6"/>
    <p:sldLayoutId id="2147483655" r:id="rId7"/>
    <p:sldLayoutId id="2147483656" r:id="rId8"/>
    <p:sldLayoutId id="2147483662" r:id="rId9"/>
  </p:sldLayoutIdLst>
  <p:hf hdr="0" ftr="0" dt="0"/>
  <p:txStyles>
    <p:titleStyle>
      <a:lvl1pPr algn="l" defTabSz="914400" rtl="0" eaLnBrk="1" latinLnBrk="0" hangingPunct="1">
        <a:lnSpc>
          <a:spcPct val="90000"/>
        </a:lnSpc>
        <a:spcBef>
          <a:spcPct val="0"/>
        </a:spcBef>
        <a:buNone/>
        <a:defRPr sz="4400" kern="1200">
          <a:solidFill>
            <a:srgbClr val="285D7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FA0EA7F1-F65C-304A-A5BE-BBF28A1609BD}" type="datetimeFigureOut">
              <a:rPr lang="fr-FR" smtClean="0">
                <a:solidFill>
                  <a:prstClr val="black">
                    <a:tint val="75000"/>
                  </a:prstClr>
                </a:solidFill>
              </a:rPr>
              <a:pPr defTabSz="914377"/>
              <a:t>16/12/2019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5DE4869A-86B0-7C46-919B-BA90002E6EA4}" type="slidenum">
              <a:rPr lang="fr-FR" smtClean="0">
                <a:solidFill>
                  <a:prstClr val="black">
                    <a:tint val="75000"/>
                  </a:prstClr>
                </a:solidFill>
              </a:rPr>
              <a:pPr defTabSz="914377"/>
              <a:t>‹N°›</a:t>
            </a:fld>
            <a:endParaRPr lang="fr-FR">
              <a:solidFill>
                <a:prstClr val="black">
                  <a:tint val="75000"/>
                </a:prstClr>
              </a:solidFill>
            </a:endParaRPr>
          </a:p>
        </p:txBody>
      </p:sp>
    </p:spTree>
    <p:extLst>
      <p:ext uri="{BB962C8B-B14F-4D97-AF65-F5344CB8AC3E}">
        <p14:creationId xmlns:p14="http://schemas.microsoft.com/office/powerpoint/2010/main" val="34069083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21.jpg"/><Relationship Id="rId2" Type="http://schemas.openxmlformats.org/officeDocument/2006/relationships/tags" Target="../tags/tag22.xml"/><Relationship Id="rId1" Type="http://schemas.openxmlformats.org/officeDocument/2006/relationships/themeOverride" Target="../theme/themeOverride3.xml"/><Relationship Id="rId6" Type="http://schemas.openxmlformats.org/officeDocument/2006/relationships/image" Target="../media/image20.jp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3.png"/><Relationship Id="rId2" Type="http://schemas.openxmlformats.org/officeDocument/2006/relationships/tags" Target="../tags/tag24.xml"/><Relationship Id="rId1" Type="http://schemas.openxmlformats.org/officeDocument/2006/relationships/themeOverride" Target="../theme/themeOverride4.xml"/><Relationship Id="rId6" Type="http://schemas.openxmlformats.org/officeDocument/2006/relationships/image" Target="../media/image3.jpeg"/><Relationship Id="rId5" Type="http://schemas.openxmlformats.org/officeDocument/2006/relationships/image" Target="../media/image4.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jpeg"/><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hyperlink" Target="http://2rdpj.r.ag.d.sendibm3.com/mk/cl/f/7I4RKj6Cd0ByjmWWLCOLqu254T_qJUldj6PNiMdxpAanZrRjLtJDEi9l04Er2avLd9oCrgpL1rQqpjkXVk1PogiAOHOZ2l2e9cMyHcXFzHAx_Fj_Gu1j-A5Qhi8xCa_pjTN1DvBxqcnlv8I4xm_HQ70bLPZlsqYR" TargetMode="External"/><Relationship Id="rId11" Type="http://schemas.openxmlformats.org/officeDocument/2006/relationships/image" Target="../media/image7.jpg"/><Relationship Id="rId5" Type="http://schemas.openxmlformats.org/officeDocument/2006/relationships/hyperlink" Target="http://2rdpj.r.ag.d.sendibm3.com/mk/cl/f/SNBLcsWwqxMRnSKwMl1QCxoYfkaiuT-afq-trb70vnESQogrOCAYshUhLsw2EOvJdGUoVIbVwvCYmVZ9cufQIcIKxmvW2gEhrN4HMnfIpvGm9A2GVNgvQKQfSc42UfobBmPqtDPDLNW1pnrDIn4vxVd1wRqFDWTNebygljdsLDvUAMLAjQ" TargetMode="External"/><Relationship Id="rId10" Type="http://schemas.openxmlformats.org/officeDocument/2006/relationships/image" Target="../media/image6.jpg"/><Relationship Id="rId4" Type="http://schemas.openxmlformats.org/officeDocument/2006/relationships/hyperlink" Target="https://www.collegeemployeur.org/"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14.tmp"/><Relationship Id="rId4" Type="http://schemas.openxmlformats.org/officeDocument/2006/relationships/image" Target="../media/image13.tmp"/></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tags" Target="../tags/tag16.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jpeg"/><Relationship Id="rId5" Type="http://schemas.openxmlformats.org/officeDocument/2006/relationships/image" Target="../media/image9.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tags" Target="../tags/tag18.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16.jp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jpeg"/><Relationship Id="rId5" Type="http://schemas.openxmlformats.org/officeDocument/2006/relationships/image" Target="../media/image9.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descr="Une image contenant personne, intérieur, table, portable&#10;&#10;Description générée automatiquement">
            <a:extLst>
              <a:ext uri="{FF2B5EF4-FFF2-40B4-BE49-F238E27FC236}">
                <a16:creationId xmlns:a16="http://schemas.microsoft.com/office/drawing/2014/main" id="{3E122B6A-D6FA-574A-97C5-019DCF4D3E01}"/>
              </a:ext>
            </a:extLst>
          </p:cNvPr>
          <p:cNvPicPr>
            <a:picLocks noChangeAspect="1"/>
          </p:cNvPicPr>
          <p:nvPr/>
        </p:nvPicPr>
        <p:blipFill rotWithShape="1">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srgbClr val="000000"/>
              </a:buClr>
              <a:buSzPct val="100000"/>
              <a:buFont typeface="Arial"/>
              <a:buNone/>
              <a:tabLst/>
              <a:defRPr/>
            </a:pPr>
            <a:endParaRPr kumimoji="0" lang="en-US" sz="1600" b="0" i="0" u="none" strike="noStrike" kern="1200" cap="all" spc="0" normalizeH="0" baseline="0" noProof="0">
              <a:ln>
                <a:noFill/>
              </a:ln>
              <a:solidFill>
                <a:srgbClr val="000000"/>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7782910" y="3231931"/>
            <a:ext cx="4330261" cy="1834056"/>
          </a:xfrm>
          <a:noFill/>
        </p:spPr>
        <p:txBody>
          <a:bodyPr anchor="ctr">
            <a:noAutofit/>
          </a:bodyPr>
          <a:lstStyle/>
          <a:p>
            <a:r>
              <a:rPr lang="fr-FR" sz="3200" b="1" dirty="0"/>
              <a:t>Chapitre #01 : </a:t>
            </a:r>
            <a:br>
              <a:rPr lang="fr-FR" sz="3200" b="1" dirty="0"/>
            </a:br>
            <a:r>
              <a:rPr lang="fr-FR" sz="3200" b="1" dirty="0"/>
              <a:t>13%, comment se mobiliser dès à présent ?</a:t>
            </a:r>
          </a:p>
        </p:txBody>
      </p:sp>
      <p:sp>
        <p:nvSpPr>
          <p:cNvPr id="3" name="Sous-titre 2"/>
          <p:cNvSpPr>
            <a:spLocks noGrp="1"/>
          </p:cNvSpPr>
          <p:nvPr>
            <p:ph type="subTitle" idx="1"/>
          </p:nvPr>
        </p:nvSpPr>
        <p:spPr>
          <a:xfrm>
            <a:off x="7782910" y="5242675"/>
            <a:ext cx="4330262" cy="777630"/>
          </a:xfrm>
        </p:spPr>
        <p:txBody>
          <a:bodyPr>
            <a:noAutofit/>
          </a:bodyPr>
          <a:lstStyle/>
          <a:p>
            <a:br>
              <a:rPr lang="fr-FR" sz="1400" i="1" dirty="0"/>
            </a:br>
            <a:r>
              <a:rPr lang="fr-FR" sz="1400" i="1" dirty="0"/>
              <a:t>16 décembre 2019</a:t>
            </a:r>
          </a:p>
        </p:txBody>
      </p:sp>
      <p:sp>
        <p:nvSpPr>
          <p:cNvPr id="7" name="Titre 1">
            <a:extLst>
              <a:ext uri="{FF2B5EF4-FFF2-40B4-BE49-F238E27FC236}">
                <a16:creationId xmlns:a16="http://schemas.microsoft.com/office/drawing/2014/main" id="{2BF3C8F1-E9B8-4A98-8D27-593D59A0F90C}"/>
              </a:ext>
            </a:extLst>
          </p:cNvPr>
          <p:cNvSpPr txBox="1">
            <a:spLocks/>
          </p:cNvSpPr>
          <p:nvPr/>
        </p:nvSpPr>
        <p:spPr>
          <a:xfrm>
            <a:off x="21" y="-1"/>
            <a:ext cx="12191979" cy="516835"/>
          </a:xfrm>
          <a:prstGeom prst="rect">
            <a:avLst/>
          </a:prstGeom>
          <a:solidFill>
            <a:srgbClr val="D12269">
              <a:alpha val="80000"/>
            </a:srgbClr>
          </a:solidFill>
          <a:ln w="38100" cap="flat" cmpd="sng" algn="ctr">
            <a:noFill/>
            <a:prstDash val="solid"/>
          </a:ln>
          <a:effectLst/>
        </p:spPr>
        <p:txBody>
          <a:bodyPr vert="horz" lIns="121920" tIns="60960" rIns="121920" bIns="60960" rtlCol="0" anchor="ctr">
            <a:noAutofit/>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panose="020F0502020204030204"/>
                <a:ea typeface="+mn-ea"/>
                <a:cs typeface="+mn-cs"/>
              </a:rPr>
              <a:t>LES RDV DE L’APPRENTISSAGE</a:t>
            </a:r>
          </a:p>
        </p:txBody>
      </p:sp>
    </p:spTree>
    <p:extLst>
      <p:ext uri="{BB962C8B-B14F-4D97-AF65-F5344CB8AC3E}">
        <p14:creationId xmlns:p14="http://schemas.microsoft.com/office/powerpoint/2010/main" val="1828771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E35AA-C167-4C04-954A-6B78837889AF}"/>
              </a:ext>
            </a:extLst>
          </p:cNvPr>
          <p:cNvSpPr>
            <a:spLocks noGrp="1"/>
          </p:cNvSpPr>
          <p:nvPr>
            <p:ph type="title"/>
          </p:nvPr>
        </p:nvSpPr>
        <p:spPr>
          <a:xfrm>
            <a:off x="1183364" y="1270388"/>
            <a:ext cx="7846336" cy="955675"/>
          </a:xfrm>
        </p:spPr>
        <p:txBody>
          <a:bodyPr/>
          <a:lstStyle/>
          <a:p>
            <a:r>
              <a:rPr lang="fr-FR" sz="2400" kern="0" dirty="0">
                <a:solidFill>
                  <a:srgbClr val="C40056"/>
                </a:solidFill>
                <a:latin typeface="Fira Sans Medium" panose="020B0503050000020004" pitchFamily="34" charset="0"/>
                <a:ea typeface="+mn-ea"/>
                <a:cs typeface="Arial"/>
              </a:rPr>
              <a:t>Imputation de la créance « alternants » sur le solde de 13%</a:t>
            </a:r>
          </a:p>
        </p:txBody>
      </p:sp>
      <p:sp>
        <p:nvSpPr>
          <p:cNvPr id="3" name="Espace réservé du contenu 2">
            <a:extLst>
              <a:ext uri="{FF2B5EF4-FFF2-40B4-BE49-F238E27FC236}">
                <a16:creationId xmlns:a16="http://schemas.microsoft.com/office/drawing/2014/main" id="{9FAF8815-A7DB-47D4-A4DB-8238AE9AAA0B}"/>
              </a:ext>
            </a:extLst>
          </p:cNvPr>
          <p:cNvSpPr>
            <a:spLocks noGrp="1"/>
          </p:cNvSpPr>
          <p:nvPr>
            <p:ph idx="1"/>
          </p:nvPr>
        </p:nvSpPr>
        <p:spPr>
          <a:xfrm>
            <a:off x="712372" y="2379906"/>
            <a:ext cx="10850923" cy="1139221"/>
          </a:xfrm>
        </p:spPr>
        <p:txBody>
          <a:bodyPr>
            <a:normAutofit/>
          </a:bodyPr>
          <a:lstStyle/>
          <a:p>
            <a:pPr marL="0" indent="0">
              <a:buNone/>
            </a:pPr>
            <a:r>
              <a:rPr lang="fr-FR" sz="1800" dirty="0">
                <a:solidFill>
                  <a:srgbClr val="434343"/>
                </a:solidFill>
                <a:latin typeface="Barlow" panose="020B0604020202020204"/>
              </a:rPr>
              <a:t>Les entreprises &gt; 250 salariés qui dépassent le seuil de 5% d’alternants dans leur effectif bénéficient d’une créance (dite créance « alternants ») qu’elles peuvent imputer sur le solde de 13% de la taxe d’apprentissage.</a:t>
            </a:r>
          </a:p>
          <a:p>
            <a:endParaRPr lang="fr-FR" sz="1800" dirty="0">
              <a:solidFill>
                <a:srgbClr val="434343"/>
              </a:solidFill>
              <a:latin typeface="Barlow" panose="020B0604020202020204"/>
            </a:endParaRPr>
          </a:p>
          <a:p>
            <a:endParaRPr lang="fr-FR" sz="1800" dirty="0">
              <a:solidFill>
                <a:srgbClr val="434343"/>
              </a:solidFill>
              <a:latin typeface="Barlow" panose="020B0604020202020204"/>
            </a:endParaRPr>
          </a:p>
          <a:p>
            <a:endParaRPr lang="fr-FR" sz="1800" dirty="0">
              <a:solidFill>
                <a:srgbClr val="434343"/>
              </a:solidFill>
              <a:latin typeface="Barlow" panose="020B0604020202020204"/>
            </a:endParaRPr>
          </a:p>
          <a:p>
            <a:pPr marL="0" indent="0">
              <a:buNone/>
            </a:pPr>
            <a:endParaRPr lang="fr-FR" sz="1800" dirty="0">
              <a:latin typeface="Barlow" panose="020B0604020202020204"/>
            </a:endParaRPr>
          </a:p>
          <a:p>
            <a:endParaRPr lang="fr-FR" sz="1800" dirty="0">
              <a:latin typeface="Barlow" panose="020B0604020202020204"/>
            </a:endParaRPr>
          </a:p>
          <a:p>
            <a:endParaRPr lang="fr-FR" sz="1800" dirty="0">
              <a:latin typeface="Barlow" panose="020B0604020202020204"/>
            </a:endParaRPr>
          </a:p>
        </p:txBody>
      </p:sp>
      <p:sp>
        <p:nvSpPr>
          <p:cNvPr id="4" name="Espace réservé du numéro de diapositive 3">
            <a:extLst>
              <a:ext uri="{FF2B5EF4-FFF2-40B4-BE49-F238E27FC236}">
                <a16:creationId xmlns:a16="http://schemas.microsoft.com/office/drawing/2014/main" id="{F3B15E8F-6BBC-4568-84D8-01FB15637EBF}"/>
              </a:ext>
            </a:extLst>
          </p:cNvPr>
          <p:cNvSpPr>
            <a:spLocks noGrp="1"/>
          </p:cNvSpPr>
          <p:nvPr>
            <p:ph type="sldNum" sz="quarter" idx="12"/>
          </p:nvPr>
        </p:nvSpPr>
        <p:spPr/>
        <p:txBody>
          <a:bodyPr/>
          <a:lstStyle/>
          <a:p>
            <a:fld id="{D5645730-E610-4B46-8690-6CAAB0DBBD09}" type="slidenum">
              <a:rPr lang="fr-FR" smtClean="0"/>
              <a:pPr/>
              <a:t>10</a:t>
            </a:fld>
            <a:endParaRPr lang="fr-FR"/>
          </a:p>
        </p:txBody>
      </p:sp>
      <p:pic>
        <p:nvPicPr>
          <p:cNvPr id="5" name="Image 4">
            <a:extLst>
              <a:ext uri="{FF2B5EF4-FFF2-40B4-BE49-F238E27FC236}">
                <a16:creationId xmlns:a16="http://schemas.microsoft.com/office/drawing/2014/main" id="{9B5BFCC0-8CD0-4C20-AE97-F5A94C0F834A}"/>
              </a:ext>
            </a:extLst>
          </p:cNvPr>
          <p:cNvPicPr>
            <a:picLocks noChangeAspect="1"/>
          </p:cNvPicPr>
          <p:nvPr/>
        </p:nvPicPr>
        <p:blipFill rotWithShape="1">
          <a:blip r:embed="rId3"/>
          <a:srcRect t="12406" r="10489"/>
          <a:stretch/>
        </p:blipFill>
        <p:spPr>
          <a:xfrm>
            <a:off x="2583288" y="5747907"/>
            <a:ext cx="957090" cy="839399"/>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D6DDB428-6212-4A85-850C-CDB15B5C9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564" y="5840129"/>
            <a:ext cx="864148" cy="607501"/>
          </a:xfrm>
          <a:prstGeom prst="rect">
            <a:avLst/>
          </a:prstGeom>
        </p:spPr>
      </p:pic>
      <p:pic>
        <p:nvPicPr>
          <p:cNvPr id="7" name="Image 6" descr="Une image contenant signe&#10;&#10;Description générée automatiquement">
            <a:extLst>
              <a:ext uri="{FF2B5EF4-FFF2-40B4-BE49-F238E27FC236}">
                <a16:creationId xmlns:a16="http://schemas.microsoft.com/office/drawing/2014/main" id="{D26001EA-77E7-4A4C-B275-E76844D2B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011" y="5715000"/>
            <a:ext cx="957091" cy="857760"/>
          </a:xfrm>
          <a:prstGeom prst="rect">
            <a:avLst/>
          </a:prstGeom>
        </p:spPr>
      </p:pic>
      <p:sp>
        <p:nvSpPr>
          <p:cNvPr id="10" name="Titre 1">
            <a:extLst>
              <a:ext uri="{FF2B5EF4-FFF2-40B4-BE49-F238E27FC236}">
                <a16:creationId xmlns:a16="http://schemas.microsoft.com/office/drawing/2014/main" id="{B25D50B3-E41E-4E51-9F3D-E97151F23323}"/>
              </a:ext>
            </a:extLst>
          </p:cNvPr>
          <p:cNvSpPr txBox="1">
            <a:spLocks/>
          </p:cNvSpPr>
          <p:nvPr/>
        </p:nvSpPr>
        <p:spPr>
          <a:xfrm>
            <a:off x="712372" y="330381"/>
            <a:ext cx="73648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85D7F"/>
                </a:solidFill>
                <a:latin typeface="TT Norms Regular" panose="02000503030000020003" pitchFamily="50" charset="0"/>
                <a:ea typeface="+mj-ea"/>
                <a:cs typeface="+mj-cs"/>
              </a:defRPr>
            </a:lvl1pPr>
          </a:lstStyle>
          <a:p>
            <a:r>
              <a:rPr lang="fr-FR" sz="2800" b="1" dirty="0">
                <a:solidFill>
                  <a:srgbClr val="6A88B2"/>
                </a:solidFill>
                <a:latin typeface="Barlow"/>
              </a:rPr>
              <a:t>3. Le versement de la taxe d’apprentissage</a:t>
            </a:r>
          </a:p>
        </p:txBody>
      </p:sp>
      <p:sp>
        <p:nvSpPr>
          <p:cNvPr id="11" name="Ellipse 10">
            <a:extLst>
              <a:ext uri="{FF2B5EF4-FFF2-40B4-BE49-F238E27FC236}">
                <a16:creationId xmlns:a16="http://schemas.microsoft.com/office/drawing/2014/main" id="{3FB78FD2-DFFF-4BAE-9AA8-083C952F7DB0}"/>
              </a:ext>
            </a:extLst>
          </p:cNvPr>
          <p:cNvSpPr>
            <a:spLocks noChangeAspect="1"/>
          </p:cNvSpPr>
          <p:nvPr/>
        </p:nvSpPr>
        <p:spPr>
          <a:xfrm>
            <a:off x="10243474" y="3069664"/>
            <a:ext cx="1476000" cy="1476000"/>
          </a:xfrm>
          <a:prstGeom prst="ellipse">
            <a:avLst/>
          </a:prstGeom>
          <a:solidFill>
            <a:srgbClr val="C4005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dirty="0">
                <a:solidFill>
                  <a:srgbClr val="FFFFFF"/>
                </a:solidFill>
                <a:latin typeface="Fira Sans" panose="020B0503050000020004" pitchFamily="34" charset="0"/>
              </a:rPr>
              <a:t>Art. L6241-4</a:t>
            </a:r>
          </a:p>
        </p:txBody>
      </p:sp>
      <p:sp>
        <p:nvSpPr>
          <p:cNvPr id="16" name="ZoneTexte 15">
            <a:extLst>
              <a:ext uri="{FF2B5EF4-FFF2-40B4-BE49-F238E27FC236}">
                <a16:creationId xmlns:a16="http://schemas.microsoft.com/office/drawing/2014/main" id="{F7E791B8-E354-41D9-96D1-FF11A41F56ED}"/>
              </a:ext>
            </a:extLst>
          </p:cNvPr>
          <p:cNvSpPr txBox="1"/>
          <p:nvPr/>
        </p:nvSpPr>
        <p:spPr>
          <a:xfrm>
            <a:off x="1993102" y="3643814"/>
            <a:ext cx="5753898" cy="646331"/>
          </a:xfrm>
          <a:prstGeom prst="rect">
            <a:avLst/>
          </a:prstGeom>
          <a:noFill/>
        </p:spPr>
        <p:txBody>
          <a:bodyPr wrap="square" rtlCol="0">
            <a:spAutoFit/>
          </a:bodyPr>
          <a:lstStyle/>
          <a:p>
            <a:r>
              <a:rPr lang="fr-FR" dirty="0">
                <a:solidFill>
                  <a:srgbClr val="434343"/>
                </a:solidFill>
                <a:latin typeface="Barlow"/>
              </a:rPr>
              <a:t>Ce mécanisme réduit les possibilités de versement direct aux établissements.</a:t>
            </a:r>
          </a:p>
        </p:txBody>
      </p:sp>
      <p:sp>
        <p:nvSpPr>
          <p:cNvPr id="17" name="Flèche : droite 16">
            <a:extLst>
              <a:ext uri="{FF2B5EF4-FFF2-40B4-BE49-F238E27FC236}">
                <a16:creationId xmlns:a16="http://schemas.microsoft.com/office/drawing/2014/main" id="{8611E650-4B8E-4BC7-8C7B-4AACFA46A79D}"/>
              </a:ext>
            </a:extLst>
          </p:cNvPr>
          <p:cNvSpPr/>
          <p:nvPr/>
        </p:nvSpPr>
        <p:spPr>
          <a:xfrm>
            <a:off x="1183364" y="3807664"/>
            <a:ext cx="393700" cy="317500"/>
          </a:xfrm>
          <a:prstGeom prst="rightArrow">
            <a:avLst/>
          </a:prstGeom>
          <a:solidFill>
            <a:srgbClr val="C40056"/>
          </a:solidFill>
          <a:ln>
            <a:solidFill>
              <a:srgbClr val="C40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600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B038605-8C1B-46FC-872E-75548158DCD6}"/>
              </a:ext>
            </a:extLst>
          </p:cNvPr>
          <p:cNvSpPr>
            <a:spLocks noGrp="1"/>
          </p:cNvSpPr>
          <p:nvPr>
            <p:ph idx="1"/>
          </p:nvPr>
        </p:nvSpPr>
        <p:spPr>
          <a:xfrm>
            <a:off x="305970" y="1762713"/>
            <a:ext cx="5849957" cy="4161470"/>
          </a:xfrm>
        </p:spPr>
        <p:txBody>
          <a:bodyPr>
            <a:noAutofit/>
          </a:bodyPr>
          <a:lstStyle/>
          <a:p>
            <a:pPr marL="0" indent="0" algn="just">
              <a:lnSpc>
                <a:spcPct val="100000"/>
              </a:lnSpc>
              <a:spcBef>
                <a:spcPts val="0"/>
              </a:spcBef>
              <a:buNone/>
            </a:pPr>
            <a:r>
              <a:rPr lang="fr-FR" sz="1800" dirty="0">
                <a:solidFill>
                  <a:srgbClr val="434343"/>
                </a:solidFill>
                <a:latin typeface="Barlow"/>
              </a:rPr>
              <a:t>Les établissements d'enseignement privés du second degré gérés par des organismes à but non lucratif et qui remplissent l'une des conditions suivantes :</a:t>
            </a:r>
          </a:p>
          <a:p>
            <a:pPr marL="800100" lvl="1" indent="-342900" algn="just">
              <a:lnSpc>
                <a:spcPct val="100000"/>
              </a:lnSpc>
              <a:spcBef>
                <a:spcPts val="0"/>
              </a:spcBef>
              <a:buAutoNum type="alphaLcParenR"/>
            </a:pPr>
            <a:r>
              <a:rPr lang="fr-FR" sz="1800" dirty="0">
                <a:solidFill>
                  <a:srgbClr val="434343"/>
                </a:solidFill>
                <a:latin typeface="Barlow"/>
              </a:rPr>
              <a:t>Être lié à l'Etat par l'un des contrats d'association mentionnés à l'article L. 442-5 du code de l'éducation ou à l'article L. 813-1 du code rural et de la pêche maritime ;</a:t>
            </a:r>
          </a:p>
          <a:p>
            <a:pPr marL="800100" lvl="1" indent="-342900" algn="just">
              <a:lnSpc>
                <a:spcPct val="100000"/>
              </a:lnSpc>
              <a:spcBef>
                <a:spcPts val="0"/>
              </a:spcBef>
              <a:buAutoNum type="alphaLcParenR"/>
            </a:pPr>
            <a:r>
              <a:rPr lang="fr-FR" sz="1800" dirty="0">
                <a:solidFill>
                  <a:srgbClr val="434343"/>
                </a:solidFill>
                <a:latin typeface="Barlow"/>
              </a:rPr>
              <a:t>Être habilité à recevoir des boursiers nationaux conformément aux procédures prévues à l'article L. 531-4 du code de l'éducation ;</a:t>
            </a:r>
          </a:p>
          <a:p>
            <a:pPr marL="800100" lvl="1" indent="-342900" algn="just">
              <a:lnSpc>
                <a:spcPct val="100000"/>
              </a:lnSpc>
              <a:spcBef>
                <a:spcPts val="0"/>
              </a:spcBef>
              <a:buAutoNum type="alphaLcParenR"/>
            </a:pPr>
            <a:r>
              <a:rPr lang="fr-FR" sz="1800" dirty="0">
                <a:solidFill>
                  <a:srgbClr val="434343"/>
                </a:solidFill>
                <a:latin typeface="Barlow"/>
              </a:rPr>
              <a:t>Être reconnu conformément à la procédure prévue à l'article L. 443-2 du même code ;</a:t>
            </a:r>
          </a:p>
          <a:p>
            <a:pPr marL="457200" lvl="1" indent="0" algn="just">
              <a:lnSpc>
                <a:spcPct val="100000"/>
              </a:lnSpc>
              <a:spcBef>
                <a:spcPts val="0"/>
              </a:spcBef>
              <a:buNone/>
            </a:pPr>
            <a:endParaRPr lang="fr-FR" sz="1800" dirty="0">
              <a:solidFill>
                <a:srgbClr val="434343"/>
              </a:solidFill>
              <a:latin typeface="Barlow"/>
            </a:endParaRPr>
          </a:p>
          <a:p>
            <a:pPr marL="0" indent="0" algn="just">
              <a:buNone/>
            </a:pPr>
            <a:r>
              <a:rPr lang="fr-FR" sz="1800" dirty="0">
                <a:solidFill>
                  <a:srgbClr val="434343"/>
                </a:solidFill>
                <a:latin typeface="Barlow"/>
              </a:rPr>
              <a:t>NB : y compris enseignement adapté (SEGPA)</a:t>
            </a:r>
          </a:p>
          <a:p>
            <a:pPr algn="just"/>
            <a:endParaRPr lang="fr-FR" sz="1800" dirty="0"/>
          </a:p>
        </p:txBody>
      </p:sp>
      <p:sp>
        <p:nvSpPr>
          <p:cNvPr id="9" name="Espace réservé du numéro de diapositive 8">
            <a:extLst>
              <a:ext uri="{FF2B5EF4-FFF2-40B4-BE49-F238E27FC236}">
                <a16:creationId xmlns:a16="http://schemas.microsoft.com/office/drawing/2014/main" id="{7EB2742B-4EAB-42A9-B461-7100E1AB8F75}"/>
              </a:ext>
            </a:extLst>
          </p:cNvPr>
          <p:cNvSpPr>
            <a:spLocks noGrp="1"/>
          </p:cNvSpPr>
          <p:nvPr>
            <p:ph type="sldNum" sz="quarter" idx="12"/>
          </p:nvPr>
        </p:nvSpPr>
        <p:spPr/>
        <p:txBody>
          <a:bodyPr/>
          <a:lstStyle/>
          <a:p>
            <a:fld id="{D5645730-E610-4B46-8690-6CAAB0DBBD09}" type="slidenum">
              <a:rPr lang="fr-FR" smtClean="0"/>
              <a:pPr/>
              <a:t>11</a:t>
            </a:fld>
            <a:endParaRPr lang="fr-FR"/>
          </a:p>
        </p:txBody>
      </p:sp>
      <p:sp>
        <p:nvSpPr>
          <p:cNvPr id="6" name="Titre 1">
            <a:extLst>
              <a:ext uri="{FF2B5EF4-FFF2-40B4-BE49-F238E27FC236}">
                <a16:creationId xmlns:a16="http://schemas.microsoft.com/office/drawing/2014/main" id="{5D49754B-0BBE-4BE8-A840-627761D08BAD}"/>
              </a:ext>
            </a:extLst>
          </p:cNvPr>
          <p:cNvSpPr txBox="1">
            <a:spLocks/>
          </p:cNvSpPr>
          <p:nvPr/>
        </p:nvSpPr>
        <p:spPr>
          <a:xfrm>
            <a:off x="600289" y="1254230"/>
            <a:ext cx="8887736" cy="51197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rgbClr val="285D7F"/>
                </a:solidFill>
                <a:latin typeface="TT Norms Regular" panose="02000503030000020003" pitchFamily="50" charset="0"/>
                <a:ea typeface="+mj-ea"/>
                <a:cs typeface="+mj-cs"/>
              </a:defRPr>
            </a:lvl1pPr>
          </a:lstStyle>
          <a:p>
            <a:r>
              <a:rPr lang="fr-FR" sz="2400" kern="0" dirty="0">
                <a:solidFill>
                  <a:srgbClr val="C40056"/>
                </a:solidFill>
                <a:latin typeface="Fira Sans Medium" panose="020B0503050000020004" pitchFamily="34" charset="0"/>
                <a:ea typeface="+mn-ea"/>
                <a:cs typeface="Arial"/>
              </a:rPr>
              <a:t>Quels sont les établissements habilités à percevoir le solde de 13% ?</a:t>
            </a:r>
          </a:p>
        </p:txBody>
      </p:sp>
      <p:sp>
        <p:nvSpPr>
          <p:cNvPr id="7" name="Titre 1">
            <a:extLst>
              <a:ext uri="{FF2B5EF4-FFF2-40B4-BE49-F238E27FC236}">
                <a16:creationId xmlns:a16="http://schemas.microsoft.com/office/drawing/2014/main" id="{148D2D26-0CE5-48C2-AE1D-BAF99D0DE9F3}"/>
              </a:ext>
            </a:extLst>
          </p:cNvPr>
          <p:cNvSpPr txBox="1">
            <a:spLocks/>
          </p:cNvSpPr>
          <p:nvPr/>
        </p:nvSpPr>
        <p:spPr>
          <a:xfrm>
            <a:off x="305970" y="285240"/>
            <a:ext cx="7364828" cy="867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85D7F"/>
                </a:solidFill>
                <a:latin typeface="TT Norms Regular" panose="02000503030000020003" pitchFamily="50" charset="0"/>
                <a:ea typeface="+mj-ea"/>
                <a:cs typeface="+mj-cs"/>
              </a:defRPr>
            </a:lvl1pPr>
          </a:lstStyle>
          <a:p>
            <a:r>
              <a:rPr lang="fr-FR" sz="2800" b="1" dirty="0">
                <a:solidFill>
                  <a:srgbClr val="6A88B2"/>
                </a:solidFill>
                <a:latin typeface="Barlow"/>
              </a:rPr>
              <a:t>3. Le versement de la taxe d’apprentissage</a:t>
            </a:r>
          </a:p>
        </p:txBody>
      </p:sp>
      <p:pic>
        <p:nvPicPr>
          <p:cNvPr id="10" name="Image 9">
            <a:extLst>
              <a:ext uri="{FF2B5EF4-FFF2-40B4-BE49-F238E27FC236}">
                <a16:creationId xmlns:a16="http://schemas.microsoft.com/office/drawing/2014/main" id="{33ED3A96-838F-4557-820B-DA9526F314E8}"/>
              </a:ext>
            </a:extLst>
          </p:cNvPr>
          <p:cNvPicPr>
            <a:picLocks noChangeAspect="1"/>
          </p:cNvPicPr>
          <p:nvPr/>
        </p:nvPicPr>
        <p:blipFill rotWithShape="1">
          <a:blip r:embed="rId4"/>
          <a:srcRect t="12406" r="10489"/>
          <a:stretch/>
        </p:blipFill>
        <p:spPr>
          <a:xfrm>
            <a:off x="2583288" y="5747907"/>
            <a:ext cx="957090" cy="839399"/>
          </a:xfrm>
          <a:prstGeom prst="rect">
            <a:avLst/>
          </a:prstGeom>
        </p:spPr>
      </p:pic>
      <p:pic>
        <p:nvPicPr>
          <p:cNvPr id="11" name="Image 10" descr="Une image contenant dessin&#10;&#10;Description générée automatiquement">
            <a:extLst>
              <a:ext uri="{FF2B5EF4-FFF2-40B4-BE49-F238E27FC236}">
                <a16:creationId xmlns:a16="http://schemas.microsoft.com/office/drawing/2014/main" id="{81EC6145-4492-4506-9AA2-34647FC2CC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0564" y="5840129"/>
            <a:ext cx="864148" cy="607501"/>
          </a:xfrm>
          <a:prstGeom prst="rect">
            <a:avLst/>
          </a:prstGeom>
        </p:spPr>
      </p:pic>
      <p:pic>
        <p:nvPicPr>
          <p:cNvPr id="12" name="Image 11" descr="Une image contenant signe&#10;&#10;Description générée automatiquement">
            <a:extLst>
              <a:ext uri="{FF2B5EF4-FFF2-40B4-BE49-F238E27FC236}">
                <a16:creationId xmlns:a16="http://schemas.microsoft.com/office/drawing/2014/main" id="{EBBFF584-69C5-4F56-A226-032D8CF89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011" y="5715000"/>
            <a:ext cx="957091" cy="857760"/>
          </a:xfrm>
          <a:prstGeom prst="rect">
            <a:avLst/>
          </a:prstGeom>
        </p:spPr>
      </p:pic>
      <p:sp>
        <p:nvSpPr>
          <p:cNvPr id="14" name="Ellipse 13">
            <a:extLst>
              <a:ext uri="{FF2B5EF4-FFF2-40B4-BE49-F238E27FC236}">
                <a16:creationId xmlns:a16="http://schemas.microsoft.com/office/drawing/2014/main" id="{AF957B6D-913C-4149-828A-9B7CF3434490}"/>
              </a:ext>
            </a:extLst>
          </p:cNvPr>
          <p:cNvSpPr>
            <a:spLocks noChangeAspect="1"/>
          </p:cNvSpPr>
          <p:nvPr/>
        </p:nvSpPr>
        <p:spPr>
          <a:xfrm>
            <a:off x="10134600" y="105800"/>
            <a:ext cx="1440000" cy="1440000"/>
          </a:xfrm>
          <a:prstGeom prst="ellipse">
            <a:avLst/>
          </a:prstGeom>
          <a:solidFill>
            <a:srgbClr val="C4005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600" dirty="0">
                <a:solidFill>
                  <a:srgbClr val="FFFFFF"/>
                </a:solidFill>
                <a:latin typeface="Fira Sans" panose="020B0503050000020004" pitchFamily="34" charset="0"/>
              </a:rPr>
              <a:t>Art. L6241-5</a:t>
            </a:r>
            <a:endParaRPr kumimoji="0" lang="fr-FR" sz="1400" i="0" u="none" strike="noStrike" kern="0" cap="none" spc="0" normalizeH="0" baseline="0" noProof="0" dirty="0">
              <a:ln>
                <a:noFill/>
              </a:ln>
              <a:solidFill>
                <a:srgbClr val="FFFFFF"/>
              </a:solidFill>
              <a:effectLst/>
              <a:uLnTx/>
              <a:uFillTx/>
              <a:latin typeface="Fira Sans" panose="020B0503050000020004" pitchFamily="34" charset="0"/>
              <a:ea typeface="+mn-ea"/>
              <a:cs typeface="+mn-cs"/>
              <a:sym typeface="Arial"/>
            </a:endParaRPr>
          </a:p>
        </p:txBody>
      </p:sp>
      <p:pic>
        <p:nvPicPr>
          <p:cNvPr id="4" name="Image 3" descr="Une image contenant appareil, table, homme, debout&#10;&#10;Description générée automatiquement">
            <a:extLst>
              <a:ext uri="{FF2B5EF4-FFF2-40B4-BE49-F238E27FC236}">
                <a16:creationId xmlns:a16="http://schemas.microsoft.com/office/drawing/2014/main" id="{6D510E7F-FD88-4547-9DEF-BD83D949AF50}"/>
              </a:ext>
            </a:extLst>
          </p:cNvPr>
          <p:cNvPicPr>
            <a:picLocks noChangeAspect="1"/>
          </p:cNvPicPr>
          <p:nvPr/>
        </p:nvPicPr>
        <p:blipFill rotWithShape="1">
          <a:blip r:embed="rId7">
            <a:extLst>
              <a:ext uri="{28A0092B-C50C-407E-A947-70E740481C1C}">
                <a14:useLocalDpi xmlns:a14="http://schemas.microsoft.com/office/drawing/2010/main" val="0"/>
              </a:ext>
            </a:extLst>
          </a:blip>
          <a:srcRect l="14923" r="10950"/>
          <a:stretch/>
        </p:blipFill>
        <p:spPr>
          <a:xfrm>
            <a:off x="6450246" y="1762713"/>
            <a:ext cx="5271796" cy="4747166"/>
          </a:xfrm>
          <a:prstGeom prst="rect">
            <a:avLst/>
          </a:prstGeom>
        </p:spPr>
      </p:pic>
    </p:spTree>
    <p:custDataLst>
      <p:tags r:id="rId1"/>
    </p:custDataLst>
    <p:extLst>
      <p:ext uri="{BB962C8B-B14F-4D97-AF65-F5344CB8AC3E}">
        <p14:creationId xmlns:p14="http://schemas.microsoft.com/office/powerpoint/2010/main" val="187288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F864E-9E4C-4B14-9AAE-19501286A59A}"/>
              </a:ext>
            </a:extLst>
          </p:cNvPr>
          <p:cNvSpPr>
            <a:spLocks noGrp="1"/>
          </p:cNvSpPr>
          <p:nvPr>
            <p:ph type="title"/>
          </p:nvPr>
        </p:nvSpPr>
        <p:spPr>
          <a:xfrm>
            <a:off x="434064" y="207548"/>
            <a:ext cx="6957336" cy="1325563"/>
          </a:xfrm>
        </p:spPr>
        <p:txBody>
          <a:bodyPr>
            <a:normAutofit/>
          </a:bodyPr>
          <a:lstStyle/>
          <a:p>
            <a:r>
              <a:rPr lang="fr-FR" sz="2800" b="1" dirty="0">
                <a:solidFill>
                  <a:srgbClr val="6A88B2"/>
                </a:solidFill>
                <a:latin typeface="Barlow"/>
              </a:rPr>
              <a:t>4. La communication auprès des entreprises</a:t>
            </a:r>
          </a:p>
        </p:txBody>
      </p:sp>
      <p:sp>
        <p:nvSpPr>
          <p:cNvPr id="11" name="Espace réservé du numéro de diapositive 10">
            <a:extLst>
              <a:ext uri="{FF2B5EF4-FFF2-40B4-BE49-F238E27FC236}">
                <a16:creationId xmlns:a16="http://schemas.microsoft.com/office/drawing/2014/main" id="{89762D3F-5DD7-4FEC-B450-439B32CE8F58}"/>
              </a:ext>
            </a:extLst>
          </p:cNvPr>
          <p:cNvSpPr>
            <a:spLocks noGrp="1"/>
          </p:cNvSpPr>
          <p:nvPr>
            <p:ph type="sldNum" sz="quarter" idx="12"/>
          </p:nvPr>
        </p:nvSpPr>
        <p:spPr/>
        <p:txBody>
          <a:bodyPr/>
          <a:lstStyle/>
          <a:p>
            <a:fld id="{D5645730-E610-4B46-8690-6CAAB0DBBD09}" type="slidenum">
              <a:rPr lang="fr-FR" smtClean="0"/>
              <a:pPr/>
              <a:t>12</a:t>
            </a:fld>
            <a:endParaRPr lang="fr-FR"/>
          </a:p>
        </p:txBody>
      </p:sp>
      <p:sp>
        <p:nvSpPr>
          <p:cNvPr id="4" name="Rectangle 3">
            <a:extLst>
              <a:ext uri="{FF2B5EF4-FFF2-40B4-BE49-F238E27FC236}">
                <a16:creationId xmlns:a16="http://schemas.microsoft.com/office/drawing/2014/main" id="{FB3F49ED-89FF-4188-A9DD-F2895D5F3CC4}"/>
              </a:ext>
            </a:extLst>
          </p:cNvPr>
          <p:cNvSpPr/>
          <p:nvPr/>
        </p:nvSpPr>
        <p:spPr>
          <a:xfrm>
            <a:off x="4268724" y="1287200"/>
            <a:ext cx="7097776" cy="2062103"/>
          </a:xfrm>
          <a:prstGeom prst="rect">
            <a:avLst/>
          </a:prstGeom>
        </p:spPr>
        <p:txBody>
          <a:bodyPr wrap="square">
            <a:spAutoFit/>
          </a:bodyPr>
          <a:lstStyle/>
          <a:p>
            <a:pPr algn="just"/>
            <a:r>
              <a:rPr lang="fr-FR" sz="1600" dirty="0">
                <a:solidFill>
                  <a:srgbClr val="434343"/>
                </a:solidFill>
                <a:latin typeface="Barlow" panose="020B0604020202020204"/>
              </a:rPr>
              <a:t>Le 13 % doit favoriser les relations entre les entreprises et le monde de l’enseignement secondaire et supérieur : « lien financier à la discrétion des entreprises qui leur permet d’aider les établissements d’enseignement supérieur (universités et écoles notamment), leur politique de formation professionnelle et les associations. Outre l’importante contribution financière que représente cette taxe, elle permet, bien au-delà, d’</a:t>
            </a:r>
            <a:r>
              <a:rPr lang="fr-FR" sz="1600" b="1" dirty="0">
                <a:solidFill>
                  <a:srgbClr val="434343"/>
                </a:solidFill>
                <a:latin typeface="Barlow" panose="020B0604020202020204"/>
              </a:rPr>
              <a:t>encourager les échanges et le dialogue constant entre les établissements de formation et les futurs employeurs</a:t>
            </a:r>
            <a:r>
              <a:rPr lang="fr-FR" sz="1600" dirty="0">
                <a:solidFill>
                  <a:srgbClr val="434343"/>
                </a:solidFill>
                <a:latin typeface="Barlow" panose="020B0604020202020204"/>
              </a:rPr>
              <a:t>, garantissant ainsi la pertinence des formations proposées ».</a:t>
            </a:r>
          </a:p>
        </p:txBody>
      </p:sp>
      <p:sp>
        <p:nvSpPr>
          <p:cNvPr id="5" name="Rectangle 4">
            <a:extLst>
              <a:ext uri="{FF2B5EF4-FFF2-40B4-BE49-F238E27FC236}">
                <a16:creationId xmlns:a16="http://schemas.microsoft.com/office/drawing/2014/main" id="{C3A8339F-9ED8-45B8-A8DF-CA6036FE1021}"/>
              </a:ext>
            </a:extLst>
          </p:cNvPr>
          <p:cNvSpPr/>
          <p:nvPr/>
        </p:nvSpPr>
        <p:spPr>
          <a:xfrm>
            <a:off x="4268724" y="3652077"/>
            <a:ext cx="7296912" cy="1754326"/>
          </a:xfrm>
          <a:prstGeom prst="rect">
            <a:avLst/>
          </a:prstGeom>
        </p:spPr>
        <p:txBody>
          <a:bodyPr wrap="square">
            <a:spAutoFit/>
          </a:bodyPr>
          <a:lstStyle/>
          <a:p>
            <a:pPr marL="285750" indent="-285750" algn="just">
              <a:buFont typeface="Arial" panose="020B0604020202020204" pitchFamily="34" charset="0"/>
              <a:buChar char="•"/>
            </a:pPr>
            <a:r>
              <a:rPr lang="fr-FR" dirty="0">
                <a:latin typeface="Barlow" panose="020B0604020202020204"/>
                <a:ea typeface="Calibri" panose="020F0502020204030204" pitchFamily="34" charset="0"/>
              </a:rPr>
              <a:t>Un contexte de </a:t>
            </a:r>
            <a:r>
              <a:rPr lang="fr-FR" sz="2400" kern="0" dirty="0">
                <a:solidFill>
                  <a:srgbClr val="C40056"/>
                </a:solidFill>
                <a:latin typeface="Fira Sans Medium" panose="020B0503050000020004" pitchFamily="34" charset="0"/>
                <a:cs typeface="Arial"/>
              </a:rPr>
              <a:t>libéralisation du marché de l’apprentissage</a:t>
            </a:r>
          </a:p>
          <a:p>
            <a:pPr marL="285750" indent="-285750" algn="just">
              <a:buFont typeface="Arial" panose="020B0604020202020204" pitchFamily="34" charset="0"/>
              <a:buChar char="•"/>
            </a:pPr>
            <a:endParaRPr lang="fr-FR" dirty="0">
              <a:latin typeface="Barlow" panose="020B0604020202020204"/>
              <a:ea typeface="Calibri" panose="020F0502020204030204" pitchFamily="34" charset="0"/>
            </a:endParaRPr>
          </a:p>
          <a:p>
            <a:pPr marL="285750" indent="-285750" algn="just">
              <a:buFont typeface="Arial" panose="020B0604020202020204" pitchFamily="34" charset="0"/>
              <a:buChar char="•"/>
            </a:pPr>
            <a:r>
              <a:rPr lang="fr-FR" dirty="0">
                <a:latin typeface="Barlow" panose="020B0604020202020204"/>
                <a:ea typeface="Calibri" panose="020F0502020204030204" pitchFamily="34" charset="0"/>
              </a:rPr>
              <a:t>Nouvelle logique de </a:t>
            </a:r>
            <a:r>
              <a:rPr lang="fr-FR" sz="2400" kern="0" dirty="0">
                <a:solidFill>
                  <a:srgbClr val="C40056"/>
                </a:solidFill>
                <a:latin typeface="Fira Sans Medium" panose="020B0503050000020004" pitchFamily="34" charset="0"/>
                <a:cs typeface="Arial"/>
              </a:rPr>
              <a:t>partenariat direct</a:t>
            </a:r>
          </a:p>
          <a:p>
            <a:pPr marL="285750" indent="-285750" algn="just">
              <a:buFont typeface="Arial" panose="020B0604020202020204" pitchFamily="34" charset="0"/>
              <a:buChar char="•"/>
            </a:pPr>
            <a:endParaRPr lang="fr-FR" dirty="0">
              <a:latin typeface="Barlow" panose="020B0604020202020204"/>
              <a:ea typeface="Calibri" panose="020F0502020204030204" pitchFamily="34" charset="0"/>
            </a:endParaRPr>
          </a:p>
          <a:p>
            <a:pPr marL="285750" indent="-285750" algn="just">
              <a:buFont typeface="Arial" panose="020B0604020202020204" pitchFamily="34" charset="0"/>
              <a:buChar char="•"/>
            </a:pPr>
            <a:r>
              <a:rPr lang="fr-FR" dirty="0">
                <a:latin typeface="Barlow" panose="020B0604020202020204"/>
                <a:ea typeface="Calibri" panose="020F0502020204030204" pitchFamily="34" charset="0"/>
              </a:rPr>
              <a:t>Une </a:t>
            </a:r>
            <a:r>
              <a:rPr lang="fr-FR" sz="2400" kern="0" dirty="0">
                <a:solidFill>
                  <a:srgbClr val="C40056"/>
                </a:solidFill>
                <a:latin typeface="Fira Sans Medium" panose="020B0503050000020004" pitchFamily="34" charset="0"/>
                <a:cs typeface="Arial"/>
              </a:rPr>
              <a:t>écoute des besoins des entreprises</a:t>
            </a:r>
          </a:p>
        </p:txBody>
      </p:sp>
      <p:sp>
        <p:nvSpPr>
          <p:cNvPr id="7" name="ZoneTexte 6">
            <a:extLst>
              <a:ext uri="{FF2B5EF4-FFF2-40B4-BE49-F238E27FC236}">
                <a16:creationId xmlns:a16="http://schemas.microsoft.com/office/drawing/2014/main" id="{7D67FEA5-8047-4D50-A4C5-F5BEF63F1734}"/>
              </a:ext>
            </a:extLst>
          </p:cNvPr>
          <p:cNvSpPr txBox="1"/>
          <p:nvPr/>
        </p:nvSpPr>
        <p:spPr>
          <a:xfrm>
            <a:off x="661532" y="1348495"/>
            <a:ext cx="3251200" cy="830997"/>
          </a:xfrm>
          <a:prstGeom prst="rect">
            <a:avLst/>
          </a:prstGeom>
          <a:noFill/>
        </p:spPr>
        <p:txBody>
          <a:bodyPr wrap="square" rtlCol="0">
            <a:spAutoFit/>
          </a:bodyPr>
          <a:lstStyle/>
          <a:p>
            <a:pPr algn="ctr"/>
            <a:r>
              <a:rPr lang="fr-FR" sz="2400" kern="0" dirty="0">
                <a:solidFill>
                  <a:srgbClr val="C40056"/>
                </a:solidFill>
                <a:latin typeface="Fira Sans Medium" panose="020B0503050000020004" pitchFamily="34" charset="0"/>
                <a:cs typeface="Arial"/>
              </a:rPr>
              <a:t>Reconsidérer la relation école entreprise</a:t>
            </a:r>
          </a:p>
        </p:txBody>
      </p:sp>
      <p:pic>
        <p:nvPicPr>
          <p:cNvPr id="9" name="Image 8">
            <a:extLst>
              <a:ext uri="{FF2B5EF4-FFF2-40B4-BE49-F238E27FC236}">
                <a16:creationId xmlns:a16="http://schemas.microsoft.com/office/drawing/2014/main" id="{8FD411C9-5881-456A-9F0F-3AD4131EDA0B}"/>
              </a:ext>
            </a:extLst>
          </p:cNvPr>
          <p:cNvPicPr>
            <a:picLocks noChangeAspect="1"/>
          </p:cNvPicPr>
          <p:nvPr/>
        </p:nvPicPr>
        <p:blipFill rotWithShape="1">
          <a:blip r:embed="rId3"/>
          <a:srcRect t="12406" r="10489"/>
          <a:stretch/>
        </p:blipFill>
        <p:spPr>
          <a:xfrm>
            <a:off x="7211552" y="5811053"/>
            <a:ext cx="957090" cy="839399"/>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F3A1118B-BEE5-4CDA-A1A0-849A4AB53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828" y="5903275"/>
            <a:ext cx="864148" cy="607501"/>
          </a:xfrm>
          <a:prstGeom prst="rect">
            <a:avLst/>
          </a:prstGeom>
        </p:spPr>
      </p:pic>
      <p:pic>
        <p:nvPicPr>
          <p:cNvPr id="12" name="Image 11" descr="Une image contenant signe&#10;&#10;Description générée automatiquement">
            <a:extLst>
              <a:ext uri="{FF2B5EF4-FFF2-40B4-BE49-F238E27FC236}">
                <a16:creationId xmlns:a16="http://schemas.microsoft.com/office/drawing/2014/main" id="{BC9E1EB7-0105-4DAC-99D8-CC3F2993A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4275" y="5778146"/>
            <a:ext cx="957091" cy="857760"/>
          </a:xfrm>
          <a:prstGeom prst="rect">
            <a:avLst/>
          </a:prstGeom>
        </p:spPr>
      </p:pic>
      <p:pic>
        <p:nvPicPr>
          <p:cNvPr id="14" name="Image 13" descr="Une image contenant neige, extérieur, nature, skiant&#10;&#10;Description générée automatiquement">
            <a:extLst>
              <a:ext uri="{FF2B5EF4-FFF2-40B4-BE49-F238E27FC236}">
                <a16:creationId xmlns:a16="http://schemas.microsoft.com/office/drawing/2014/main" id="{07882E28-BB72-4A91-9FA5-03AB866F4554}"/>
              </a:ext>
            </a:extLst>
          </p:cNvPr>
          <p:cNvPicPr>
            <a:picLocks noChangeAspect="1"/>
          </p:cNvPicPr>
          <p:nvPr/>
        </p:nvPicPr>
        <p:blipFill rotWithShape="1">
          <a:blip r:embed="rId6">
            <a:extLst>
              <a:ext uri="{28A0092B-C50C-407E-A947-70E740481C1C}">
                <a14:useLocalDpi xmlns:a14="http://schemas.microsoft.com/office/drawing/2010/main" val="0"/>
              </a:ext>
            </a:extLst>
          </a:blip>
          <a:srcRect l="18430" r="16216"/>
          <a:stretch/>
        </p:blipFill>
        <p:spPr>
          <a:xfrm>
            <a:off x="0" y="2846447"/>
            <a:ext cx="3931030" cy="4009965"/>
          </a:xfrm>
          <a:prstGeom prst="rect">
            <a:avLst/>
          </a:prstGeom>
        </p:spPr>
      </p:pic>
    </p:spTree>
    <p:custDataLst>
      <p:tags r:id="rId1"/>
    </p:custDataLst>
    <p:extLst>
      <p:ext uri="{BB962C8B-B14F-4D97-AF65-F5344CB8AC3E}">
        <p14:creationId xmlns:p14="http://schemas.microsoft.com/office/powerpoint/2010/main" val="194264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FD681-1FAB-4D2B-B521-06CA91BF78C8}"/>
              </a:ext>
            </a:extLst>
          </p:cNvPr>
          <p:cNvSpPr>
            <a:spLocks noGrp="1"/>
          </p:cNvSpPr>
          <p:nvPr>
            <p:ph type="title"/>
          </p:nvPr>
        </p:nvSpPr>
        <p:spPr>
          <a:xfrm>
            <a:off x="430350" y="122736"/>
            <a:ext cx="10850924" cy="1325563"/>
          </a:xfrm>
        </p:spPr>
        <p:txBody>
          <a:bodyPr>
            <a:normAutofit/>
          </a:bodyPr>
          <a:lstStyle/>
          <a:p>
            <a:r>
              <a:rPr lang="fr-FR" sz="2800" b="1" dirty="0">
                <a:solidFill>
                  <a:srgbClr val="6A88B2"/>
                </a:solidFill>
                <a:latin typeface="Barlow"/>
              </a:rPr>
              <a:t>4. La communication auprès des entreprises</a:t>
            </a:r>
          </a:p>
        </p:txBody>
      </p:sp>
      <p:sp>
        <p:nvSpPr>
          <p:cNvPr id="3" name="Espace réservé du contenu 2">
            <a:extLst>
              <a:ext uri="{FF2B5EF4-FFF2-40B4-BE49-F238E27FC236}">
                <a16:creationId xmlns:a16="http://schemas.microsoft.com/office/drawing/2014/main" id="{890352C3-CEB2-4304-997D-0D1C6D537C6B}"/>
              </a:ext>
            </a:extLst>
          </p:cNvPr>
          <p:cNvSpPr>
            <a:spLocks noGrp="1"/>
          </p:cNvSpPr>
          <p:nvPr>
            <p:ph idx="1"/>
          </p:nvPr>
        </p:nvSpPr>
        <p:spPr>
          <a:xfrm>
            <a:off x="2932781" y="2147219"/>
            <a:ext cx="7976212" cy="3863421"/>
          </a:xfrm>
        </p:spPr>
        <p:txBody>
          <a:bodyPr>
            <a:normAutofit/>
          </a:bodyPr>
          <a:lstStyle/>
          <a:p>
            <a:pPr>
              <a:buFont typeface="Wingdings" panose="05000000000000000000" pitchFamily="2" charset="2"/>
              <a:buChar char="§"/>
            </a:pPr>
            <a:endParaRPr lang="fr-FR" sz="2400" dirty="0"/>
          </a:p>
          <a:p>
            <a:pPr>
              <a:buFont typeface="Wingdings" panose="05000000000000000000" pitchFamily="2" charset="2"/>
              <a:buChar char="§"/>
            </a:pPr>
            <a:r>
              <a:rPr lang="fr-FR" sz="2400" dirty="0">
                <a:solidFill>
                  <a:srgbClr val="434343"/>
                </a:solidFill>
                <a:latin typeface="Barlow"/>
              </a:rPr>
              <a:t>Présenter votre établissement et votre offre de formation </a:t>
            </a:r>
          </a:p>
          <a:p>
            <a:pPr>
              <a:buFont typeface="Wingdings" panose="05000000000000000000" pitchFamily="2" charset="2"/>
              <a:buChar char="§"/>
            </a:pPr>
            <a:endParaRPr lang="fr-FR" sz="2400" dirty="0">
              <a:solidFill>
                <a:srgbClr val="434343"/>
              </a:solidFill>
              <a:latin typeface="Barlow"/>
            </a:endParaRPr>
          </a:p>
          <a:p>
            <a:pPr>
              <a:buFont typeface="Wingdings" panose="05000000000000000000" pitchFamily="2" charset="2"/>
              <a:buChar char="§"/>
            </a:pPr>
            <a:r>
              <a:rPr lang="fr-FR" sz="2400" dirty="0">
                <a:solidFill>
                  <a:srgbClr val="434343"/>
                </a:solidFill>
                <a:latin typeface="Barlow"/>
              </a:rPr>
              <a:t>Expliquer les projets que vous pourrez réaliser grâce au versement de la taxe d’apprentissage </a:t>
            </a:r>
          </a:p>
          <a:p>
            <a:pPr>
              <a:buFont typeface="Wingdings" panose="05000000000000000000" pitchFamily="2" charset="2"/>
              <a:buChar char="§"/>
            </a:pPr>
            <a:endParaRPr lang="fr-FR" sz="2400" dirty="0">
              <a:solidFill>
                <a:srgbClr val="434343"/>
              </a:solidFill>
              <a:latin typeface="Barlow"/>
            </a:endParaRPr>
          </a:p>
          <a:p>
            <a:pPr>
              <a:buFont typeface="Wingdings" panose="05000000000000000000" pitchFamily="2" charset="2"/>
              <a:buChar char="§"/>
            </a:pPr>
            <a:r>
              <a:rPr lang="fr-FR" sz="2400" dirty="0">
                <a:solidFill>
                  <a:srgbClr val="434343"/>
                </a:solidFill>
                <a:latin typeface="Barlow"/>
              </a:rPr>
              <a:t>Développer des partenariats avec les entreprises pour renforcer le lien entre les formations et leurs besoins en compétences</a:t>
            </a:r>
          </a:p>
          <a:p>
            <a:pPr>
              <a:buFontTx/>
              <a:buChar char="-"/>
            </a:pPr>
            <a:endParaRPr lang="fr-FR" sz="2400" dirty="0"/>
          </a:p>
          <a:p>
            <a:endParaRPr lang="fr-FR" sz="2400" dirty="0"/>
          </a:p>
        </p:txBody>
      </p:sp>
      <p:sp>
        <p:nvSpPr>
          <p:cNvPr id="13" name="Espace réservé du numéro de diapositive 12">
            <a:extLst>
              <a:ext uri="{FF2B5EF4-FFF2-40B4-BE49-F238E27FC236}">
                <a16:creationId xmlns:a16="http://schemas.microsoft.com/office/drawing/2014/main" id="{092CA797-0FE5-4292-B921-46FED41866AC}"/>
              </a:ext>
            </a:extLst>
          </p:cNvPr>
          <p:cNvSpPr>
            <a:spLocks noGrp="1"/>
          </p:cNvSpPr>
          <p:nvPr>
            <p:ph type="sldNum" sz="quarter" idx="12"/>
          </p:nvPr>
        </p:nvSpPr>
        <p:spPr/>
        <p:txBody>
          <a:bodyPr/>
          <a:lstStyle/>
          <a:p>
            <a:fld id="{D5645730-E610-4B46-8690-6CAAB0DBBD09}" type="slidenum">
              <a:rPr lang="fr-FR" smtClean="0"/>
              <a:pPr/>
              <a:t>13</a:t>
            </a:fld>
            <a:endParaRPr lang="fr-FR"/>
          </a:p>
        </p:txBody>
      </p:sp>
      <p:pic>
        <p:nvPicPr>
          <p:cNvPr id="4" name="Image 3" descr="Une image contenant personne, table, intérieur, assis&#10;&#10;Description générée automatiquement">
            <a:extLst>
              <a:ext uri="{FF2B5EF4-FFF2-40B4-BE49-F238E27FC236}">
                <a16:creationId xmlns:a16="http://schemas.microsoft.com/office/drawing/2014/main" id="{19064EF6-348A-42FA-9556-16BC706FA82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7048" y="4784119"/>
            <a:ext cx="1823783" cy="1226521"/>
          </a:xfrm>
          <a:prstGeom prst="rect">
            <a:avLst/>
          </a:prstGeom>
        </p:spPr>
      </p:pic>
      <p:pic>
        <p:nvPicPr>
          <p:cNvPr id="6" name="Image 5" descr="Une image contenant bâtiment, intérieur, plafond, vieux&#10;&#10;Description générée automatiquement">
            <a:extLst>
              <a:ext uri="{FF2B5EF4-FFF2-40B4-BE49-F238E27FC236}">
                <a16:creationId xmlns:a16="http://schemas.microsoft.com/office/drawing/2014/main" id="{4EEFE32F-2FE5-41E4-9375-ECD70B7E99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048" y="2209061"/>
            <a:ext cx="1823783" cy="1214639"/>
          </a:xfrm>
          <a:prstGeom prst="rect">
            <a:avLst/>
          </a:prstGeom>
        </p:spPr>
      </p:pic>
      <p:pic>
        <p:nvPicPr>
          <p:cNvPr id="8" name="Image 7" descr="Une image contenant magasin&#10;&#10;Description générée automatiquement">
            <a:extLst>
              <a:ext uri="{FF2B5EF4-FFF2-40B4-BE49-F238E27FC236}">
                <a16:creationId xmlns:a16="http://schemas.microsoft.com/office/drawing/2014/main" id="{6A262391-EF50-44F3-8A37-369224321B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048" y="3494766"/>
            <a:ext cx="1823783" cy="1218287"/>
          </a:xfrm>
          <a:prstGeom prst="rect">
            <a:avLst/>
          </a:prstGeom>
        </p:spPr>
      </p:pic>
      <p:sp>
        <p:nvSpPr>
          <p:cNvPr id="9" name="Rectangle 8">
            <a:extLst>
              <a:ext uri="{FF2B5EF4-FFF2-40B4-BE49-F238E27FC236}">
                <a16:creationId xmlns:a16="http://schemas.microsoft.com/office/drawing/2014/main" id="{312E50A4-1086-407E-BA60-4A432FA18C39}"/>
              </a:ext>
            </a:extLst>
          </p:cNvPr>
          <p:cNvSpPr/>
          <p:nvPr/>
        </p:nvSpPr>
        <p:spPr>
          <a:xfrm>
            <a:off x="430350" y="1264072"/>
            <a:ext cx="11005158" cy="502766"/>
          </a:xfrm>
          <a:prstGeom prst="rect">
            <a:avLst/>
          </a:prstGeom>
        </p:spPr>
        <p:txBody>
          <a:bodyPr wrap="square">
            <a:spAutoFit/>
          </a:bodyPr>
          <a:lstStyle/>
          <a:p>
            <a:r>
              <a:rPr lang="fr-FR" sz="2400" dirty="0">
                <a:solidFill>
                  <a:srgbClr val="434343"/>
                </a:solidFill>
                <a:latin typeface="Barlow"/>
              </a:rPr>
              <a:t>…il est important de </a:t>
            </a:r>
            <a:r>
              <a:rPr lang="fr-FR" sz="2667" kern="0" dirty="0">
                <a:solidFill>
                  <a:srgbClr val="C40056"/>
                </a:solidFill>
                <a:latin typeface="Fira Sans Medium" panose="020B0503050000020004" pitchFamily="34" charset="0"/>
                <a:cs typeface="Arial"/>
              </a:rPr>
              <a:t>mobiliser ses entreprises partenaires pour collecter le 13% :</a:t>
            </a:r>
          </a:p>
        </p:txBody>
      </p:sp>
      <p:pic>
        <p:nvPicPr>
          <p:cNvPr id="11" name="Image 10">
            <a:extLst>
              <a:ext uri="{FF2B5EF4-FFF2-40B4-BE49-F238E27FC236}">
                <a16:creationId xmlns:a16="http://schemas.microsoft.com/office/drawing/2014/main" id="{B4BB3B8B-7F57-46E7-90C8-90D51DECBE61}"/>
              </a:ext>
            </a:extLst>
          </p:cNvPr>
          <p:cNvPicPr>
            <a:picLocks noChangeAspect="1"/>
          </p:cNvPicPr>
          <p:nvPr/>
        </p:nvPicPr>
        <p:blipFill rotWithShape="1">
          <a:blip r:embed="rId8"/>
          <a:srcRect t="12406" r="10489"/>
          <a:stretch/>
        </p:blipFill>
        <p:spPr>
          <a:xfrm>
            <a:off x="7211552" y="5811053"/>
            <a:ext cx="957090" cy="839399"/>
          </a:xfrm>
          <a:prstGeom prst="rect">
            <a:avLst/>
          </a:prstGeom>
        </p:spPr>
      </p:pic>
      <p:pic>
        <p:nvPicPr>
          <p:cNvPr id="12" name="Image 11" descr="Une image contenant dessin&#10;&#10;Description générée automatiquement">
            <a:extLst>
              <a:ext uri="{FF2B5EF4-FFF2-40B4-BE49-F238E27FC236}">
                <a16:creationId xmlns:a16="http://schemas.microsoft.com/office/drawing/2014/main" id="{4B8E4578-212D-44D9-B684-9CB0089A63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58828" y="5903275"/>
            <a:ext cx="864148" cy="607501"/>
          </a:xfrm>
          <a:prstGeom prst="rect">
            <a:avLst/>
          </a:prstGeom>
        </p:spPr>
      </p:pic>
      <p:pic>
        <p:nvPicPr>
          <p:cNvPr id="14" name="Image 13" descr="Une image contenant signe&#10;&#10;Description générée automatiquement">
            <a:extLst>
              <a:ext uri="{FF2B5EF4-FFF2-40B4-BE49-F238E27FC236}">
                <a16:creationId xmlns:a16="http://schemas.microsoft.com/office/drawing/2014/main" id="{0BA03ADF-6206-4D5D-BA0C-4BA3B7DAE4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64275" y="5778146"/>
            <a:ext cx="957091" cy="857760"/>
          </a:xfrm>
          <a:prstGeom prst="rect">
            <a:avLst/>
          </a:prstGeom>
        </p:spPr>
      </p:pic>
      <p:sp>
        <p:nvSpPr>
          <p:cNvPr id="15" name="Rectangle 14">
            <a:extLst>
              <a:ext uri="{FF2B5EF4-FFF2-40B4-BE49-F238E27FC236}">
                <a16:creationId xmlns:a16="http://schemas.microsoft.com/office/drawing/2014/main" id="{6CB72846-A71D-4A81-85B2-563CF5C3F879}"/>
              </a:ext>
            </a:extLst>
          </p:cNvPr>
          <p:cNvSpPr/>
          <p:nvPr/>
        </p:nvSpPr>
        <p:spPr>
          <a:xfrm>
            <a:off x="9469560" y="460404"/>
            <a:ext cx="1969249" cy="584775"/>
          </a:xfrm>
          <a:prstGeom prst="rect">
            <a:avLst/>
          </a:prstGeom>
          <a:ln>
            <a:solidFill>
              <a:srgbClr val="C40056"/>
            </a:solidFill>
          </a:ln>
        </p:spPr>
        <p:txBody>
          <a:bodyPr wrap="square">
            <a:spAutoFit/>
          </a:bodyPr>
          <a:lstStyle/>
          <a:p>
            <a:r>
              <a:rPr lang="fr-FR" sz="3200" dirty="0">
                <a:solidFill>
                  <a:srgbClr val="C40056"/>
                </a:solidFill>
                <a:latin typeface="TT Norms Regular" panose="02000503030000020003" pitchFamily="50" charset="0"/>
                <a:ea typeface="Calibri" panose="020F0502020204030204" pitchFamily="34" charset="0"/>
              </a:rPr>
              <a:t>en 2020…</a:t>
            </a:r>
            <a:endParaRPr lang="fr-FR" sz="3200" dirty="0">
              <a:solidFill>
                <a:srgbClr val="C40056"/>
              </a:solidFill>
              <a:latin typeface="TT Norms Regular" panose="02000503030000020003" pitchFamily="50" charset="0"/>
            </a:endParaRPr>
          </a:p>
        </p:txBody>
      </p:sp>
    </p:spTree>
    <p:custDataLst>
      <p:tags r:id="rId2"/>
    </p:custDataLst>
    <p:extLst>
      <p:ext uri="{BB962C8B-B14F-4D97-AF65-F5344CB8AC3E}">
        <p14:creationId xmlns:p14="http://schemas.microsoft.com/office/powerpoint/2010/main" val="192741865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43FD681-1FAB-4D2B-B521-06CA91BF78C8}"/>
              </a:ext>
            </a:extLst>
          </p:cNvPr>
          <p:cNvSpPr>
            <a:spLocks noGrp="1"/>
          </p:cNvSpPr>
          <p:nvPr>
            <p:ph type="title"/>
          </p:nvPr>
        </p:nvSpPr>
        <p:spPr>
          <a:xfrm>
            <a:off x="821516" y="640263"/>
            <a:ext cx="6204984" cy="1344975"/>
          </a:xfrm>
        </p:spPr>
        <p:txBody>
          <a:bodyPr>
            <a:normAutofit/>
          </a:bodyPr>
          <a:lstStyle/>
          <a:p>
            <a:pPr algn="ctr"/>
            <a:r>
              <a:rPr lang="fr-FR" sz="2800" b="1" dirty="0">
                <a:solidFill>
                  <a:srgbClr val="6A88B2"/>
                </a:solidFill>
                <a:latin typeface="Barlow"/>
              </a:rPr>
              <a:t>En 2020…</a:t>
            </a:r>
          </a:p>
        </p:txBody>
      </p:sp>
      <p:sp>
        <p:nvSpPr>
          <p:cNvPr id="3" name="Espace réservé du contenu 2">
            <a:extLst>
              <a:ext uri="{FF2B5EF4-FFF2-40B4-BE49-F238E27FC236}">
                <a16:creationId xmlns:a16="http://schemas.microsoft.com/office/drawing/2014/main" id="{890352C3-CEB2-4304-997D-0D1C6D537C6B}"/>
              </a:ext>
            </a:extLst>
          </p:cNvPr>
          <p:cNvSpPr>
            <a:spLocks noGrp="1"/>
          </p:cNvSpPr>
          <p:nvPr>
            <p:ph idx="1"/>
          </p:nvPr>
        </p:nvSpPr>
        <p:spPr>
          <a:xfrm>
            <a:off x="821514" y="2271669"/>
            <a:ext cx="6204984" cy="2250519"/>
          </a:xfrm>
        </p:spPr>
        <p:txBody>
          <a:bodyPr>
            <a:normAutofit/>
          </a:bodyPr>
          <a:lstStyle/>
          <a:p>
            <a:pPr marL="0" indent="0" algn="ctr">
              <a:buNone/>
            </a:pPr>
            <a:r>
              <a:rPr lang="fr-FR" sz="2400" dirty="0">
                <a:solidFill>
                  <a:srgbClr val="434343"/>
                </a:solidFill>
                <a:latin typeface="Barlow"/>
              </a:rPr>
              <a:t>L’Agence Excellence Pro </a:t>
            </a:r>
            <a:br>
              <a:rPr lang="fr-FR" sz="2400" dirty="0">
                <a:solidFill>
                  <a:srgbClr val="434343"/>
                </a:solidFill>
                <a:latin typeface="Barlow"/>
              </a:rPr>
            </a:br>
            <a:r>
              <a:rPr lang="fr-FR" sz="2400" dirty="0">
                <a:solidFill>
                  <a:srgbClr val="434343"/>
                </a:solidFill>
                <a:latin typeface="Barlow"/>
              </a:rPr>
              <a:t>mettra à votre disposition une</a:t>
            </a:r>
            <a:br>
              <a:rPr lang="fr-FR" sz="2400" dirty="0">
                <a:solidFill>
                  <a:srgbClr val="434343"/>
                </a:solidFill>
                <a:latin typeface="Barlow"/>
              </a:rPr>
            </a:br>
            <a:r>
              <a:rPr lang="fr-FR" sz="2667" kern="0" dirty="0">
                <a:solidFill>
                  <a:srgbClr val="C40056"/>
                </a:solidFill>
                <a:latin typeface="Fira Sans Medium" panose="020B0503050000020004" pitchFamily="34" charset="0"/>
                <a:cs typeface="Arial"/>
              </a:rPr>
              <a:t>plateforme de valorisation des établissements et organismes de formation </a:t>
            </a:r>
            <a:r>
              <a:rPr lang="fr-FR" sz="2400" dirty="0">
                <a:solidFill>
                  <a:srgbClr val="434343"/>
                </a:solidFill>
                <a:latin typeface="Barlow"/>
              </a:rPr>
              <a:t>pour favoriser notre visibilité </a:t>
            </a:r>
            <a:br>
              <a:rPr lang="fr-FR" sz="2400" dirty="0">
                <a:solidFill>
                  <a:srgbClr val="434343"/>
                </a:solidFill>
                <a:latin typeface="Barlow"/>
              </a:rPr>
            </a:br>
            <a:r>
              <a:rPr lang="fr-FR" sz="2400" dirty="0">
                <a:solidFill>
                  <a:srgbClr val="434343"/>
                </a:solidFill>
                <a:latin typeface="Barlow"/>
              </a:rPr>
              <a:t>et le versement de la taxe d’apprentissage.</a:t>
            </a:r>
          </a:p>
        </p:txBody>
      </p:sp>
      <p:pic>
        <p:nvPicPr>
          <p:cNvPr id="7" name="Image 6" descr="Une image contenant dessin&#10;&#10;Description générée automatiquement">
            <a:extLst>
              <a:ext uri="{FF2B5EF4-FFF2-40B4-BE49-F238E27FC236}">
                <a16:creationId xmlns:a16="http://schemas.microsoft.com/office/drawing/2014/main" id="{1B76D8AE-9106-4228-9C92-8B0526E6D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695" y="640081"/>
            <a:ext cx="2019010" cy="1418353"/>
          </a:xfrm>
          <a:prstGeom prst="rect">
            <a:avLst/>
          </a:prstGeom>
        </p:spPr>
      </p:pic>
      <p:pic>
        <p:nvPicPr>
          <p:cNvPr id="5" name="Image 4" descr="Une image contenant intérieur, table, assis, blanc&#10;&#10;Description générée automatiquement">
            <a:extLst>
              <a:ext uri="{FF2B5EF4-FFF2-40B4-BE49-F238E27FC236}">
                <a16:creationId xmlns:a16="http://schemas.microsoft.com/office/drawing/2014/main" id="{CCFD7CC1-7462-45F0-AEAC-6FF3D04C2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125" y="2271669"/>
            <a:ext cx="2634121" cy="3946250"/>
          </a:xfrm>
          <a:prstGeom prst="rect">
            <a:avLst/>
          </a:prstGeom>
        </p:spPr>
      </p:pic>
      <p:sp>
        <p:nvSpPr>
          <p:cNvPr id="6" name="Espace réservé du numéro de diapositive 5">
            <a:extLst>
              <a:ext uri="{FF2B5EF4-FFF2-40B4-BE49-F238E27FC236}">
                <a16:creationId xmlns:a16="http://schemas.microsoft.com/office/drawing/2014/main" id="{4AE0E16D-1EAB-4A4D-B08F-988F6A28D3D8}"/>
              </a:ext>
            </a:extLst>
          </p:cNvPr>
          <p:cNvSpPr>
            <a:spLocks noGrp="1"/>
          </p:cNvSpPr>
          <p:nvPr>
            <p:ph type="sldNum" sz="quarter" idx="12"/>
          </p:nvPr>
        </p:nvSpPr>
        <p:spPr>
          <a:xfrm>
            <a:off x="8610600" y="6356350"/>
            <a:ext cx="2743200" cy="365125"/>
          </a:xfrm>
        </p:spPr>
        <p:txBody>
          <a:bodyPr>
            <a:normAutofit/>
          </a:bodyPr>
          <a:lstStyle/>
          <a:p>
            <a:pPr>
              <a:spcAft>
                <a:spcPts val="600"/>
              </a:spcAft>
            </a:pPr>
            <a:fld id="{D5645730-E610-4B46-8690-6CAAB0DBBD09}" type="slidenum">
              <a:rPr lang="fr-FR" smtClean="0"/>
              <a:pPr>
                <a:spcAft>
                  <a:spcPts val="600"/>
                </a:spcAft>
              </a:pPr>
              <a:t>14</a:t>
            </a:fld>
            <a:endParaRPr lang="fr-FR"/>
          </a:p>
        </p:txBody>
      </p:sp>
    </p:spTree>
    <p:custDataLst>
      <p:tags r:id="rId1"/>
    </p:custDataLst>
    <p:extLst>
      <p:ext uri="{BB962C8B-B14F-4D97-AF65-F5344CB8AC3E}">
        <p14:creationId xmlns:p14="http://schemas.microsoft.com/office/powerpoint/2010/main" val="391251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4D428-206F-4A51-9C41-543A1845E314}"/>
              </a:ext>
            </a:extLst>
          </p:cNvPr>
          <p:cNvSpPr>
            <a:spLocks noGrp="1"/>
          </p:cNvSpPr>
          <p:nvPr>
            <p:ph type="title"/>
          </p:nvPr>
        </p:nvSpPr>
        <p:spPr>
          <a:xfrm>
            <a:off x="688064" y="365125"/>
            <a:ext cx="10850924" cy="963463"/>
          </a:xfrm>
        </p:spPr>
        <p:txBody>
          <a:bodyPr/>
          <a:lstStyle/>
          <a:p>
            <a:r>
              <a:rPr lang="fr-FR" sz="2800" b="1" dirty="0">
                <a:solidFill>
                  <a:srgbClr val="6A88B2"/>
                </a:solidFill>
                <a:latin typeface="Barlow"/>
              </a:rPr>
              <a:t>5. Utilisation du solde de 13% de la taxe d’apprentissage</a:t>
            </a:r>
          </a:p>
        </p:txBody>
      </p:sp>
      <p:sp>
        <p:nvSpPr>
          <p:cNvPr id="3" name="Espace réservé du contenu 2">
            <a:extLst>
              <a:ext uri="{FF2B5EF4-FFF2-40B4-BE49-F238E27FC236}">
                <a16:creationId xmlns:a16="http://schemas.microsoft.com/office/drawing/2014/main" id="{D7C89BA6-2F8B-41F9-BE2D-AAD41F349860}"/>
              </a:ext>
            </a:extLst>
          </p:cNvPr>
          <p:cNvSpPr>
            <a:spLocks noGrp="1"/>
          </p:cNvSpPr>
          <p:nvPr>
            <p:ph idx="1"/>
          </p:nvPr>
        </p:nvSpPr>
        <p:spPr>
          <a:xfrm>
            <a:off x="722541" y="2190751"/>
            <a:ext cx="10850923" cy="2279650"/>
          </a:xfrm>
        </p:spPr>
        <p:txBody>
          <a:bodyPr>
            <a:normAutofit/>
          </a:bodyPr>
          <a:lstStyle/>
          <a:p>
            <a:r>
              <a:rPr lang="fr-FR" sz="2000" dirty="0">
                <a:solidFill>
                  <a:srgbClr val="434343"/>
                </a:solidFill>
                <a:latin typeface="Barlow" panose="020B0604020202020204"/>
              </a:rPr>
              <a:t>Art. L6241-4 : « […] dont les frais de premier équipement, de renouvellement de matériel existant et d'équipement complémentaire » </a:t>
            </a:r>
          </a:p>
          <a:p>
            <a:r>
              <a:rPr lang="fr-FR" sz="2000" dirty="0">
                <a:solidFill>
                  <a:srgbClr val="434343"/>
                </a:solidFill>
                <a:latin typeface="Barlow" panose="020B0604020202020204"/>
              </a:rPr>
              <a:t>Objectif : améliorer l'outil pédagogique des établissements dispensant des formations initiales à caractère technologique et professionnel</a:t>
            </a:r>
          </a:p>
          <a:p>
            <a:r>
              <a:rPr lang="fr-FR" sz="2000" dirty="0">
                <a:solidFill>
                  <a:srgbClr val="434343"/>
                </a:solidFill>
                <a:latin typeface="Barlow" panose="020B0604020202020204"/>
              </a:rPr>
              <a:t>Investissements pédagogiques (centrés sur les élèves) et professionnels (concernant directement et spécifiquement les formations habilitées : matériels, agencements spécifiques type ateliers, labos…)</a:t>
            </a:r>
          </a:p>
          <a:p>
            <a:endParaRPr lang="fr-FR" sz="1400" dirty="0">
              <a:solidFill>
                <a:srgbClr val="434343"/>
              </a:solidFill>
              <a:latin typeface="Barlow" panose="020B0604020202020204"/>
              <a:sym typeface="Barlow"/>
            </a:endParaRPr>
          </a:p>
        </p:txBody>
      </p:sp>
      <p:sp>
        <p:nvSpPr>
          <p:cNvPr id="4" name="Espace réservé du numéro de diapositive 3">
            <a:extLst>
              <a:ext uri="{FF2B5EF4-FFF2-40B4-BE49-F238E27FC236}">
                <a16:creationId xmlns:a16="http://schemas.microsoft.com/office/drawing/2014/main" id="{D6DF67FB-696D-4A24-AF87-306559A08A86}"/>
              </a:ext>
            </a:extLst>
          </p:cNvPr>
          <p:cNvSpPr>
            <a:spLocks noGrp="1"/>
          </p:cNvSpPr>
          <p:nvPr>
            <p:ph type="sldNum" sz="quarter" idx="12"/>
          </p:nvPr>
        </p:nvSpPr>
        <p:spPr/>
        <p:txBody>
          <a:bodyPr/>
          <a:lstStyle/>
          <a:p>
            <a:fld id="{D5645730-E610-4B46-8690-6CAAB0DBBD09}" type="slidenum">
              <a:rPr lang="fr-FR" smtClean="0"/>
              <a:pPr/>
              <a:t>15</a:t>
            </a:fld>
            <a:endParaRPr lang="fr-FR"/>
          </a:p>
        </p:txBody>
      </p:sp>
      <p:pic>
        <p:nvPicPr>
          <p:cNvPr id="5" name="Image 4">
            <a:extLst>
              <a:ext uri="{FF2B5EF4-FFF2-40B4-BE49-F238E27FC236}">
                <a16:creationId xmlns:a16="http://schemas.microsoft.com/office/drawing/2014/main" id="{DC295FC0-0D39-4A82-AC11-0166CC89B733}"/>
              </a:ext>
            </a:extLst>
          </p:cNvPr>
          <p:cNvPicPr>
            <a:picLocks noChangeAspect="1"/>
          </p:cNvPicPr>
          <p:nvPr/>
        </p:nvPicPr>
        <p:blipFill rotWithShape="1">
          <a:blip r:embed="rId3"/>
          <a:srcRect t="12406" r="10489"/>
          <a:stretch/>
        </p:blipFill>
        <p:spPr>
          <a:xfrm>
            <a:off x="2588752" y="5668022"/>
            <a:ext cx="957090" cy="839399"/>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A405EF08-BBA5-46FA-9AC2-7CE2ECA82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028" y="5760244"/>
            <a:ext cx="864148" cy="607501"/>
          </a:xfrm>
          <a:prstGeom prst="rect">
            <a:avLst/>
          </a:prstGeom>
        </p:spPr>
      </p:pic>
      <p:pic>
        <p:nvPicPr>
          <p:cNvPr id="7" name="Image 6" descr="Une image contenant signe&#10;&#10;Description générée automatiquement">
            <a:extLst>
              <a:ext uri="{FF2B5EF4-FFF2-40B4-BE49-F238E27FC236}">
                <a16:creationId xmlns:a16="http://schemas.microsoft.com/office/drawing/2014/main" id="{01FE664D-58A7-45EF-8B07-FD0292F3E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475" y="5635115"/>
            <a:ext cx="957091" cy="857760"/>
          </a:xfrm>
          <a:prstGeom prst="rect">
            <a:avLst/>
          </a:prstGeom>
        </p:spPr>
      </p:pic>
      <p:sp>
        <p:nvSpPr>
          <p:cNvPr id="9" name="ZoneTexte 8">
            <a:extLst>
              <a:ext uri="{FF2B5EF4-FFF2-40B4-BE49-F238E27FC236}">
                <a16:creationId xmlns:a16="http://schemas.microsoft.com/office/drawing/2014/main" id="{AEF3DD6A-8524-4389-9A05-F41229F519CC}"/>
              </a:ext>
            </a:extLst>
          </p:cNvPr>
          <p:cNvSpPr txBox="1"/>
          <p:nvPr/>
        </p:nvSpPr>
        <p:spPr>
          <a:xfrm>
            <a:off x="688064" y="1385574"/>
            <a:ext cx="9505370" cy="461665"/>
          </a:xfrm>
          <a:prstGeom prst="rect">
            <a:avLst/>
          </a:prstGeom>
          <a:noFill/>
        </p:spPr>
        <p:txBody>
          <a:bodyPr wrap="square" rtlCol="0">
            <a:spAutoFit/>
          </a:bodyPr>
          <a:lstStyle/>
          <a:p>
            <a:r>
              <a:rPr lang="fr-FR" sz="2400" kern="0" dirty="0">
                <a:solidFill>
                  <a:srgbClr val="C40056"/>
                </a:solidFill>
                <a:latin typeface="Fira Sans Medium" panose="020B0503050000020004" pitchFamily="34" charset="0"/>
                <a:cs typeface="Arial"/>
              </a:rPr>
              <a:t>Utilisation privilégiée : le financement des investissements pédagogiques</a:t>
            </a:r>
          </a:p>
        </p:txBody>
      </p:sp>
      <p:sp>
        <p:nvSpPr>
          <p:cNvPr id="10" name="ZoneTexte 9">
            <a:extLst>
              <a:ext uri="{FF2B5EF4-FFF2-40B4-BE49-F238E27FC236}">
                <a16:creationId xmlns:a16="http://schemas.microsoft.com/office/drawing/2014/main" id="{44628FDA-EC36-4A13-BCA6-227F4E19CF0A}"/>
              </a:ext>
            </a:extLst>
          </p:cNvPr>
          <p:cNvSpPr txBox="1"/>
          <p:nvPr/>
        </p:nvSpPr>
        <p:spPr>
          <a:xfrm>
            <a:off x="683959" y="4461416"/>
            <a:ext cx="9505370" cy="461665"/>
          </a:xfrm>
          <a:prstGeom prst="rect">
            <a:avLst/>
          </a:prstGeom>
          <a:noFill/>
        </p:spPr>
        <p:txBody>
          <a:bodyPr wrap="square" rtlCol="0">
            <a:spAutoFit/>
          </a:bodyPr>
          <a:lstStyle/>
          <a:p>
            <a:r>
              <a:rPr lang="fr-FR" sz="2400" kern="0" dirty="0">
                <a:solidFill>
                  <a:srgbClr val="C40056"/>
                </a:solidFill>
                <a:latin typeface="Fira Sans Medium" panose="020B0503050000020004" pitchFamily="34" charset="0"/>
                <a:cs typeface="Arial"/>
              </a:rPr>
              <a:t>Utilisation accessoire : certaines dépenses de fonctionnement</a:t>
            </a:r>
          </a:p>
        </p:txBody>
      </p:sp>
      <p:sp>
        <p:nvSpPr>
          <p:cNvPr id="11" name="Espace réservé du contenu 2">
            <a:extLst>
              <a:ext uri="{FF2B5EF4-FFF2-40B4-BE49-F238E27FC236}">
                <a16:creationId xmlns:a16="http://schemas.microsoft.com/office/drawing/2014/main" id="{01EC85AE-88FA-4032-B522-77F279DABA0F}"/>
              </a:ext>
            </a:extLst>
          </p:cNvPr>
          <p:cNvSpPr txBox="1">
            <a:spLocks/>
          </p:cNvSpPr>
          <p:nvPr/>
        </p:nvSpPr>
        <p:spPr>
          <a:xfrm>
            <a:off x="722541" y="4910989"/>
            <a:ext cx="10850923" cy="801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T Norms Regular" panose="02000503030000020003"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T Norms Regular" panose="02000503030000020003"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T Norms Regular" panose="02000503030000020003"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T Norms Regular" panose="02000503030000020003"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solidFill>
                  <a:srgbClr val="434343"/>
                </a:solidFill>
                <a:latin typeface="Barlow" panose="020B0604020202020204"/>
                <a:sym typeface="Barlow"/>
              </a:rPr>
              <a:t>en rapport avec les besoins spécifiques des formations technologiques et professionnelles</a:t>
            </a:r>
          </a:p>
          <a:p>
            <a:pPr>
              <a:lnSpc>
                <a:spcPct val="100000"/>
              </a:lnSpc>
              <a:spcBef>
                <a:spcPts val="0"/>
              </a:spcBef>
            </a:pPr>
            <a:r>
              <a:rPr lang="fr-FR" sz="2000" dirty="0">
                <a:solidFill>
                  <a:srgbClr val="434343"/>
                </a:solidFill>
                <a:latin typeface="Barlow" panose="020B0604020202020204"/>
                <a:sym typeface="Barlow"/>
              </a:rPr>
              <a:t>Cf. circulaire du Ministère de l’Education nationale n°2007-031 du 5-2-2007</a:t>
            </a:r>
            <a:endParaRPr lang="fr-FR" sz="1200" dirty="0">
              <a:solidFill>
                <a:srgbClr val="434343"/>
              </a:solidFill>
              <a:latin typeface="Barlow"/>
              <a:sym typeface="Barlow"/>
            </a:endParaRPr>
          </a:p>
          <a:p>
            <a:endParaRPr lang="fr-FR" sz="2000" dirty="0">
              <a:latin typeface="Barlow" panose="020B0604020202020204"/>
              <a:sym typeface="Barlow"/>
            </a:endParaRPr>
          </a:p>
        </p:txBody>
      </p:sp>
    </p:spTree>
    <p:extLst>
      <p:ext uri="{BB962C8B-B14F-4D97-AF65-F5344CB8AC3E}">
        <p14:creationId xmlns:p14="http://schemas.microsoft.com/office/powerpoint/2010/main" val="320744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A6B4A9-048A-42D9-95A6-956967CC712E}"/>
              </a:ext>
            </a:extLst>
          </p:cNvPr>
          <p:cNvSpPr>
            <a:spLocks noGrp="1"/>
          </p:cNvSpPr>
          <p:nvPr>
            <p:ph type="title"/>
          </p:nvPr>
        </p:nvSpPr>
        <p:spPr>
          <a:xfrm>
            <a:off x="796412" y="365125"/>
            <a:ext cx="10742575" cy="1325563"/>
          </a:xfrm>
        </p:spPr>
        <p:txBody>
          <a:bodyPr/>
          <a:lstStyle/>
          <a:p>
            <a:r>
              <a:rPr lang="fr-FR" sz="2800" b="1" dirty="0">
                <a:solidFill>
                  <a:srgbClr val="6A88B2"/>
                </a:solidFill>
                <a:latin typeface="Barlow"/>
                <a:sym typeface="Barlow"/>
              </a:rPr>
              <a:t>6. Comptabilisation du solde de 13% de la taxe d’apprentissage</a:t>
            </a:r>
          </a:p>
        </p:txBody>
      </p:sp>
      <p:sp>
        <p:nvSpPr>
          <p:cNvPr id="3" name="Espace réservé du contenu 2">
            <a:extLst>
              <a:ext uri="{FF2B5EF4-FFF2-40B4-BE49-F238E27FC236}">
                <a16:creationId xmlns:a16="http://schemas.microsoft.com/office/drawing/2014/main" id="{8FF62048-8788-4D56-9929-F9CBAC2CD5E0}"/>
              </a:ext>
            </a:extLst>
          </p:cNvPr>
          <p:cNvSpPr>
            <a:spLocks noGrp="1"/>
          </p:cNvSpPr>
          <p:nvPr>
            <p:ph idx="1"/>
          </p:nvPr>
        </p:nvSpPr>
        <p:spPr>
          <a:xfrm>
            <a:off x="1226295" y="1713910"/>
            <a:ext cx="9111023" cy="4807499"/>
          </a:xfrm>
          <a:effectLst/>
        </p:spPr>
        <p:txBody>
          <a:bodyPr>
            <a:normAutofit lnSpcReduction="10000"/>
          </a:bodyPr>
          <a:lstStyle/>
          <a:p>
            <a:pPr marL="0" indent="0">
              <a:buNone/>
            </a:pPr>
            <a:r>
              <a:rPr lang="fr-FR" sz="2400" kern="0" dirty="0">
                <a:solidFill>
                  <a:srgbClr val="C40056"/>
                </a:solidFill>
                <a:latin typeface="Fira Sans Medium" panose="020B0503050000020004" pitchFamily="34" charset="0"/>
                <a:cs typeface="Arial"/>
                <a:sym typeface="Arial"/>
              </a:rPr>
              <a:t>Taxe d’apprentissage affectée au fonctionnement (lycées pro/techno) :</a:t>
            </a:r>
          </a:p>
          <a:p>
            <a:pPr marL="228600" lvl="1">
              <a:spcBef>
                <a:spcPts val="1000"/>
              </a:spcBef>
            </a:pPr>
            <a:r>
              <a:rPr lang="fr-FR" sz="2000" dirty="0">
                <a:solidFill>
                  <a:srgbClr val="434343"/>
                </a:solidFill>
                <a:latin typeface="Barlow" panose="020B0604020202020204"/>
              </a:rPr>
              <a:t>Traitement comptable actuel (dernier exercice concerné : 2019-2020) :</a:t>
            </a:r>
          </a:p>
          <a:p>
            <a:pPr marL="457200" lvl="2" indent="0">
              <a:spcBef>
                <a:spcPts val="1000"/>
              </a:spcBef>
              <a:buNone/>
            </a:pPr>
            <a:r>
              <a:rPr lang="fr-FR" sz="1800" dirty="0">
                <a:solidFill>
                  <a:srgbClr val="434343"/>
                </a:solidFill>
                <a:latin typeface="Barlow" panose="020B0604020202020204"/>
              </a:rPr>
              <a:t>74. Subventions d’exploitation</a:t>
            </a:r>
          </a:p>
          <a:p>
            <a:pPr marL="914400" lvl="3" indent="0">
              <a:spcBef>
                <a:spcPts val="1000"/>
              </a:spcBef>
              <a:buNone/>
            </a:pPr>
            <a:r>
              <a:rPr lang="fr-FR" dirty="0">
                <a:solidFill>
                  <a:srgbClr val="434343"/>
                </a:solidFill>
                <a:latin typeface="Barlow" panose="020B0604020202020204"/>
              </a:rPr>
              <a:t>74822. Hors quota taxe d'apprentissage</a:t>
            </a:r>
          </a:p>
          <a:p>
            <a:pPr marL="228600" lvl="1">
              <a:spcBef>
                <a:spcPts val="1000"/>
              </a:spcBef>
            </a:pPr>
            <a:r>
              <a:rPr lang="fr-FR" sz="2000" dirty="0">
                <a:solidFill>
                  <a:srgbClr val="434343"/>
                </a:solidFill>
                <a:effectLst>
                  <a:outerShdw blurRad="38100" dist="38100" dir="2700000" algn="tl">
                    <a:srgbClr val="000000">
                      <a:alpha val="43137"/>
                    </a:srgbClr>
                  </a:outerShdw>
                </a:effectLst>
                <a:latin typeface="Barlow" panose="020B0604020202020204"/>
              </a:rPr>
              <a:t>Nouveau traitement comptable à partir de 2020 (1er exercice : 2020-2021) :</a:t>
            </a:r>
          </a:p>
          <a:p>
            <a:pPr marL="457200" lvl="2" indent="0">
              <a:spcBef>
                <a:spcPts val="1000"/>
              </a:spcBef>
              <a:buNone/>
            </a:pPr>
            <a:r>
              <a:rPr lang="fr-FR" sz="1800" dirty="0">
                <a:solidFill>
                  <a:srgbClr val="434343"/>
                </a:solidFill>
                <a:latin typeface="Barlow" panose="020B0604020202020204"/>
              </a:rPr>
              <a:t>73. Concours publics</a:t>
            </a:r>
          </a:p>
          <a:p>
            <a:pPr marL="914400" lvl="3" indent="0">
              <a:spcBef>
                <a:spcPts val="1000"/>
              </a:spcBef>
              <a:buNone/>
            </a:pPr>
            <a:r>
              <a:rPr lang="fr-FR" dirty="0">
                <a:solidFill>
                  <a:srgbClr val="434343"/>
                </a:solidFill>
                <a:latin typeface="Barlow" panose="020B0604020202020204"/>
              </a:rPr>
              <a:t>7331. Solde de la taxe d'apprentissage </a:t>
            </a:r>
          </a:p>
          <a:p>
            <a:pPr marL="228600" lvl="1">
              <a:spcBef>
                <a:spcPts val="1000"/>
              </a:spcBef>
            </a:pPr>
            <a:endParaRPr lang="fr-FR" sz="1700" dirty="0">
              <a:solidFill>
                <a:srgbClr val="434343"/>
              </a:solidFill>
              <a:latin typeface="Barlow"/>
            </a:endParaRPr>
          </a:p>
          <a:p>
            <a:pPr marL="0" lvl="1" indent="0">
              <a:spcBef>
                <a:spcPts val="1000"/>
              </a:spcBef>
              <a:buNone/>
            </a:pPr>
            <a:r>
              <a:rPr lang="fr-FR" sz="2000" dirty="0">
                <a:solidFill>
                  <a:srgbClr val="434343"/>
                </a:solidFill>
                <a:effectLst>
                  <a:outerShdw blurRad="38100" dist="38100" dir="2700000" algn="tl">
                    <a:srgbClr val="000000">
                      <a:alpha val="43137"/>
                    </a:srgbClr>
                  </a:outerShdw>
                </a:effectLst>
                <a:latin typeface="Barlow"/>
              </a:rPr>
              <a:t>Règlement ANC 2018-06 du 5 décembre 2018 :</a:t>
            </a:r>
          </a:p>
          <a:p>
            <a:pPr marL="0" lvl="1" indent="0">
              <a:spcBef>
                <a:spcPts val="1000"/>
              </a:spcBef>
              <a:buNone/>
            </a:pPr>
            <a:r>
              <a:rPr lang="fr-FR" sz="1800" dirty="0">
                <a:solidFill>
                  <a:srgbClr val="434343"/>
                </a:solidFill>
                <a:latin typeface="Barlow"/>
              </a:rPr>
              <a:t>Art. 142-9 Les concours publics comprennent :</a:t>
            </a:r>
          </a:p>
          <a:p>
            <a:pPr marL="285750" lvl="1" indent="-285750">
              <a:spcBef>
                <a:spcPts val="1000"/>
              </a:spcBef>
              <a:buFont typeface="Wingdings" panose="05000000000000000000" pitchFamily="2" charset="2"/>
              <a:buChar char="ü"/>
            </a:pPr>
            <a:r>
              <a:rPr lang="fr-FR" sz="1800" dirty="0">
                <a:solidFill>
                  <a:srgbClr val="434343"/>
                </a:solidFill>
                <a:latin typeface="Barlow"/>
              </a:rPr>
              <a:t>les contributions financières d’une autorité administrative qui ne sont pas des subventions ;</a:t>
            </a:r>
          </a:p>
          <a:p>
            <a:pPr marL="285750" lvl="1" indent="-285750">
              <a:spcBef>
                <a:spcPts val="1000"/>
              </a:spcBef>
              <a:buFont typeface="Wingdings" panose="05000000000000000000" pitchFamily="2" charset="2"/>
              <a:buChar char="ü"/>
            </a:pPr>
            <a:r>
              <a:rPr lang="fr-FR" sz="1800" dirty="0">
                <a:solidFill>
                  <a:srgbClr val="434343"/>
                </a:solidFill>
                <a:latin typeface="Barlow"/>
              </a:rPr>
              <a:t>les reversements de participations, contributions ou taxes par un organisme collecteur.</a:t>
            </a:r>
          </a:p>
          <a:p>
            <a:pPr marL="914400" lvl="2" indent="0">
              <a:buNone/>
            </a:pPr>
            <a:endParaRPr lang="fr-FR" dirty="0"/>
          </a:p>
        </p:txBody>
      </p:sp>
      <p:sp>
        <p:nvSpPr>
          <p:cNvPr id="4" name="Espace réservé du numéro de diapositive 3">
            <a:extLst>
              <a:ext uri="{FF2B5EF4-FFF2-40B4-BE49-F238E27FC236}">
                <a16:creationId xmlns:a16="http://schemas.microsoft.com/office/drawing/2014/main" id="{F78FF681-A4E5-41CC-B337-E324C994A199}"/>
              </a:ext>
            </a:extLst>
          </p:cNvPr>
          <p:cNvSpPr>
            <a:spLocks noGrp="1"/>
          </p:cNvSpPr>
          <p:nvPr>
            <p:ph type="sldNum" sz="quarter" idx="12"/>
          </p:nvPr>
        </p:nvSpPr>
        <p:spPr>
          <a:xfrm>
            <a:off x="9372600" y="6448425"/>
            <a:ext cx="2743200" cy="365125"/>
          </a:xfrm>
        </p:spPr>
        <p:txBody>
          <a:bodyPr/>
          <a:lstStyle/>
          <a:p>
            <a:fld id="{D5645730-E610-4B46-8690-6CAAB0DBBD09}" type="slidenum">
              <a:rPr lang="fr-FR" smtClean="0"/>
              <a:pPr/>
              <a:t>16</a:t>
            </a:fld>
            <a:endParaRPr lang="fr-FR"/>
          </a:p>
        </p:txBody>
      </p:sp>
      <p:pic>
        <p:nvPicPr>
          <p:cNvPr id="11" name="Image 10" descr="Une image contenant signe&#10;&#10;Description générée automatiquement">
            <a:extLst>
              <a:ext uri="{FF2B5EF4-FFF2-40B4-BE49-F238E27FC236}">
                <a16:creationId xmlns:a16="http://schemas.microsoft.com/office/drawing/2014/main" id="{441F2CC8-EA62-4C7D-ACB7-BCAE42C52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5681" y="5589267"/>
            <a:ext cx="1006994" cy="902484"/>
          </a:xfrm>
          <a:prstGeom prst="rect">
            <a:avLst/>
          </a:prstGeom>
        </p:spPr>
      </p:pic>
    </p:spTree>
    <p:extLst>
      <p:ext uri="{BB962C8B-B14F-4D97-AF65-F5344CB8AC3E}">
        <p14:creationId xmlns:p14="http://schemas.microsoft.com/office/powerpoint/2010/main" val="2268171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FF62048-8788-4D56-9929-F9CBAC2CD5E0}"/>
              </a:ext>
            </a:extLst>
          </p:cNvPr>
          <p:cNvSpPr>
            <a:spLocks noGrp="1"/>
          </p:cNvSpPr>
          <p:nvPr>
            <p:ph idx="1"/>
          </p:nvPr>
        </p:nvSpPr>
        <p:spPr>
          <a:xfrm>
            <a:off x="1245586" y="1566173"/>
            <a:ext cx="9619023" cy="4923245"/>
          </a:xfrm>
        </p:spPr>
        <p:txBody>
          <a:bodyPr>
            <a:normAutofit fontScale="85000" lnSpcReduction="10000"/>
          </a:bodyPr>
          <a:lstStyle/>
          <a:p>
            <a:pPr marL="0" indent="0" defTabSz="1219170">
              <a:lnSpc>
                <a:spcPct val="110000"/>
              </a:lnSpc>
              <a:spcBef>
                <a:spcPts val="0"/>
              </a:spcBef>
              <a:buClr>
                <a:srgbClr val="000000"/>
              </a:buClr>
              <a:buNone/>
              <a:defRPr/>
            </a:pPr>
            <a:r>
              <a:rPr lang="fr-FR" sz="2667" kern="0" dirty="0">
                <a:solidFill>
                  <a:srgbClr val="C40056"/>
                </a:solidFill>
                <a:latin typeface="Fira Sans Medium" panose="020B0503050000020004" pitchFamily="34" charset="0"/>
                <a:cs typeface="Arial"/>
                <a:sym typeface="Arial"/>
              </a:rPr>
              <a:t>Taxe d’apprentissage affectée aux équipements (lycées pro/techno) :</a:t>
            </a:r>
          </a:p>
          <a:p>
            <a:pPr marL="228600" lvl="1">
              <a:lnSpc>
                <a:spcPct val="100000"/>
              </a:lnSpc>
              <a:spcBef>
                <a:spcPts val="1000"/>
              </a:spcBef>
            </a:pPr>
            <a:r>
              <a:rPr lang="fr-FR" sz="2200" dirty="0">
                <a:solidFill>
                  <a:srgbClr val="434343"/>
                </a:solidFill>
                <a:latin typeface="Barlow"/>
              </a:rPr>
              <a:t>Traitement comptable actuel :</a:t>
            </a:r>
          </a:p>
          <a:p>
            <a:pPr marL="457200" lvl="2" indent="0">
              <a:lnSpc>
                <a:spcPct val="110000"/>
              </a:lnSpc>
              <a:spcBef>
                <a:spcPts val="1000"/>
              </a:spcBef>
              <a:buNone/>
            </a:pPr>
            <a:r>
              <a:rPr lang="fr-FR" sz="1900" dirty="0">
                <a:solidFill>
                  <a:srgbClr val="434343"/>
                </a:solidFill>
                <a:latin typeface="Barlow"/>
              </a:rPr>
              <a:t>13. Subventions d’investissement</a:t>
            </a:r>
          </a:p>
          <a:p>
            <a:pPr marL="914400" lvl="3" indent="0">
              <a:lnSpc>
                <a:spcPct val="110000"/>
              </a:lnSpc>
              <a:spcBef>
                <a:spcPts val="1000"/>
              </a:spcBef>
              <a:buNone/>
            </a:pPr>
            <a:r>
              <a:rPr lang="fr-FR" sz="1900" b="1" dirty="0">
                <a:solidFill>
                  <a:srgbClr val="434343"/>
                </a:solidFill>
                <a:latin typeface="Barlow"/>
              </a:rPr>
              <a:t>13181. Taxe d'apprentissage affectée aux équipements scolaires</a:t>
            </a:r>
          </a:p>
          <a:p>
            <a:pPr marL="228600" lvl="1">
              <a:lnSpc>
                <a:spcPct val="100000"/>
              </a:lnSpc>
              <a:spcBef>
                <a:spcPts val="1000"/>
              </a:spcBef>
            </a:pPr>
            <a:r>
              <a:rPr lang="fr-FR" sz="2200" dirty="0">
                <a:solidFill>
                  <a:srgbClr val="434343"/>
                </a:solidFill>
                <a:latin typeface="Barlow"/>
              </a:rPr>
              <a:t>Pas de changement de traitement comptable prévu à partir de 2020</a:t>
            </a:r>
          </a:p>
          <a:p>
            <a:pPr>
              <a:lnSpc>
                <a:spcPct val="100000"/>
              </a:lnSpc>
            </a:pPr>
            <a:endParaRPr lang="fr-FR" sz="1800" dirty="0">
              <a:solidFill>
                <a:srgbClr val="434343"/>
              </a:solidFill>
              <a:latin typeface="Barlow"/>
            </a:endParaRPr>
          </a:p>
          <a:p>
            <a:pPr marL="0" indent="0">
              <a:buNone/>
            </a:pPr>
            <a:r>
              <a:rPr lang="fr-FR" sz="2667" kern="0" dirty="0">
                <a:solidFill>
                  <a:srgbClr val="C40056"/>
                </a:solidFill>
                <a:latin typeface="Fira Sans Medium" panose="020B0503050000020004" pitchFamily="34" charset="0"/>
                <a:cs typeface="Arial"/>
              </a:rPr>
              <a:t>Cas particulier des « subventions » versées aux CFA sous forme d'équipements et de matériels :</a:t>
            </a:r>
          </a:p>
          <a:p>
            <a:pPr marL="228600" lvl="1">
              <a:lnSpc>
                <a:spcPct val="100000"/>
              </a:lnSpc>
              <a:spcBef>
                <a:spcPts val="1000"/>
              </a:spcBef>
            </a:pPr>
            <a:r>
              <a:rPr lang="fr-FR" sz="2200" dirty="0">
                <a:solidFill>
                  <a:srgbClr val="434343"/>
                </a:solidFill>
                <a:latin typeface="Barlow"/>
              </a:rPr>
              <a:t>Analyse : le CFA reçoit des immobilisations à titre gratuit dans le cadre du solde de 13% de la taxe d’apprentissage</a:t>
            </a:r>
          </a:p>
          <a:p>
            <a:pPr marL="228600" lvl="1">
              <a:lnSpc>
                <a:spcPct val="100000"/>
              </a:lnSpc>
              <a:spcBef>
                <a:spcPts val="1000"/>
              </a:spcBef>
            </a:pPr>
            <a:r>
              <a:rPr lang="fr-FR" sz="2200" dirty="0">
                <a:solidFill>
                  <a:srgbClr val="434343"/>
                </a:solidFill>
                <a:latin typeface="Barlow"/>
              </a:rPr>
              <a:t>Traitement comptable :</a:t>
            </a:r>
          </a:p>
          <a:p>
            <a:pPr marL="457200" lvl="2" indent="0">
              <a:lnSpc>
                <a:spcPct val="110000"/>
              </a:lnSpc>
              <a:spcBef>
                <a:spcPts val="1000"/>
              </a:spcBef>
              <a:buNone/>
            </a:pPr>
            <a:r>
              <a:rPr lang="fr-FR" sz="1900" dirty="0">
                <a:solidFill>
                  <a:srgbClr val="434343"/>
                </a:solidFill>
                <a:latin typeface="Barlow"/>
              </a:rPr>
              <a:t>Les </a:t>
            </a:r>
            <a:r>
              <a:rPr lang="fr-FR" sz="1900" b="1" dirty="0">
                <a:solidFill>
                  <a:srgbClr val="434343"/>
                </a:solidFill>
                <a:latin typeface="Barlow"/>
              </a:rPr>
              <a:t>immobilisations enregistrées à l’actif </a:t>
            </a:r>
            <a:r>
              <a:rPr lang="fr-FR" sz="1900" dirty="0">
                <a:solidFill>
                  <a:srgbClr val="434343"/>
                </a:solidFill>
                <a:latin typeface="Barlow"/>
              </a:rPr>
              <a:t>ont pour </a:t>
            </a:r>
            <a:r>
              <a:rPr lang="fr-FR" sz="1900" b="1" dirty="0">
                <a:solidFill>
                  <a:srgbClr val="434343"/>
                </a:solidFill>
                <a:latin typeface="Barlow"/>
              </a:rPr>
              <a:t>contrepartie</a:t>
            </a:r>
            <a:r>
              <a:rPr lang="fr-FR" sz="1900" dirty="0">
                <a:solidFill>
                  <a:srgbClr val="434343"/>
                </a:solidFill>
                <a:latin typeface="Barlow"/>
              </a:rPr>
              <a:t> le compte :</a:t>
            </a:r>
          </a:p>
          <a:p>
            <a:pPr marL="914400" lvl="3" indent="0">
              <a:lnSpc>
                <a:spcPct val="110000"/>
              </a:lnSpc>
              <a:spcBef>
                <a:spcPts val="1000"/>
              </a:spcBef>
              <a:buNone/>
            </a:pPr>
            <a:r>
              <a:rPr lang="fr-FR" sz="1900" b="1" dirty="0">
                <a:solidFill>
                  <a:srgbClr val="434343"/>
                </a:solidFill>
                <a:latin typeface="Barlow"/>
              </a:rPr>
              <a:t>13181. Taxe d’apprentissage affectée aux équipements scolaires</a:t>
            </a:r>
          </a:p>
        </p:txBody>
      </p:sp>
      <p:sp>
        <p:nvSpPr>
          <p:cNvPr id="4" name="Espace réservé du numéro de diapositive 3">
            <a:extLst>
              <a:ext uri="{FF2B5EF4-FFF2-40B4-BE49-F238E27FC236}">
                <a16:creationId xmlns:a16="http://schemas.microsoft.com/office/drawing/2014/main" id="{F78FF681-A4E5-41CC-B337-E324C994A199}"/>
              </a:ext>
            </a:extLst>
          </p:cNvPr>
          <p:cNvSpPr>
            <a:spLocks noGrp="1"/>
          </p:cNvSpPr>
          <p:nvPr>
            <p:ph type="sldNum" sz="quarter" idx="12"/>
          </p:nvPr>
        </p:nvSpPr>
        <p:spPr/>
        <p:txBody>
          <a:bodyPr/>
          <a:lstStyle/>
          <a:p>
            <a:fld id="{D5645730-E610-4B46-8690-6CAAB0DBBD09}" type="slidenum">
              <a:rPr lang="fr-FR" smtClean="0"/>
              <a:pPr/>
              <a:t>17</a:t>
            </a:fld>
            <a:endParaRPr lang="fr-FR"/>
          </a:p>
        </p:txBody>
      </p:sp>
      <p:sp>
        <p:nvSpPr>
          <p:cNvPr id="6" name="Titre 1">
            <a:extLst>
              <a:ext uri="{FF2B5EF4-FFF2-40B4-BE49-F238E27FC236}">
                <a16:creationId xmlns:a16="http://schemas.microsoft.com/office/drawing/2014/main" id="{9DB99C94-5F0D-47B5-9D2E-72056CDFAE46}"/>
              </a:ext>
            </a:extLst>
          </p:cNvPr>
          <p:cNvSpPr txBox="1">
            <a:spLocks/>
          </p:cNvSpPr>
          <p:nvPr/>
        </p:nvSpPr>
        <p:spPr>
          <a:xfrm>
            <a:off x="761360" y="264772"/>
            <a:ext cx="107425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85D7F"/>
                </a:solidFill>
                <a:latin typeface="TT Norms Regular" panose="02000503030000020003" pitchFamily="50" charset="0"/>
                <a:ea typeface="+mj-ea"/>
                <a:cs typeface="+mj-cs"/>
              </a:defRPr>
            </a:lvl1pPr>
          </a:lstStyle>
          <a:p>
            <a:r>
              <a:rPr lang="fr-FR" sz="2800" b="1" dirty="0">
                <a:solidFill>
                  <a:srgbClr val="6A88B2"/>
                </a:solidFill>
                <a:latin typeface="Barlow"/>
                <a:sym typeface="Barlow"/>
              </a:rPr>
              <a:t>6. Comptabilisation du solde de 13% de la taxe d’apprentissage</a:t>
            </a:r>
          </a:p>
        </p:txBody>
      </p:sp>
      <p:pic>
        <p:nvPicPr>
          <p:cNvPr id="9" name="Image 8" descr="Une image contenant signe&#10;&#10;Description générée automatiquement">
            <a:extLst>
              <a:ext uri="{FF2B5EF4-FFF2-40B4-BE49-F238E27FC236}">
                <a16:creationId xmlns:a16="http://schemas.microsoft.com/office/drawing/2014/main" id="{C41B163F-3CBC-4799-A43E-3FDE42BBC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5681" y="5589267"/>
            <a:ext cx="1006994" cy="902484"/>
          </a:xfrm>
          <a:prstGeom prst="rect">
            <a:avLst/>
          </a:prstGeom>
        </p:spPr>
      </p:pic>
    </p:spTree>
    <p:extLst>
      <p:ext uri="{BB962C8B-B14F-4D97-AF65-F5344CB8AC3E}">
        <p14:creationId xmlns:p14="http://schemas.microsoft.com/office/powerpoint/2010/main" val="34414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0F5F9-88F9-41A8-8DC9-B35A8E8D47D4}"/>
              </a:ext>
            </a:extLst>
          </p:cNvPr>
          <p:cNvSpPr>
            <a:spLocks noGrp="1"/>
          </p:cNvSpPr>
          <p:nvPr>
            <p:ph type="title"/>
          </p:nvPr>
        </p:nvSpPr>
        <p:spPr>
          <a:xfrm>
            <a:off x="4922862" y="1518912"/>
            <a:ext cx="6918669" cy="1133475"/>
          </a:xfrm>
        </p:spPr>
        <p:txBody>
          <a:bodyPr>
            <a:normAutofit/>
          </a:bodyPr>
          <a:lstStyle/>
          <a:p>
            <a:pPr algn="ctr"/>
            <a:r>
              <a:rPr lang="fr-FR" sz="2800" b="1" dirty="0">
                <a:solidFill>
                  <a:srgbClr val="6A88B2"/>
                </a:solidFill>
                <a:latin typeface="Barlow"/>
              </a:rPr>
              <a:t>Questions</a:t>
            </a:r>
          </a:p>
        </p:txBody>
      </p:sp>
      <p:sp>
        <p:nvSpPr>
          <p:cNvPr id="8" name="Espace réservé du numéro de diapositive 7">
            <a:extLst>
              <a:ext uri="{FF2B5EF4-FFF2-40B4-BE49-F238E27FC236}">
                <a16:creationId xmlns:a16="http://schemas.microsoft.com/office/drawing/2014/main" id="{777F75F3-23C4-4A1A-BF73-B986F850CD58}"/>
              </a:ext>
            </a:extLst>
          </p:cNvPr>
          <p:cNvSpPr>
            <a:spLocks noGrp="1"/>
          </p:cNvSpPr>
          <p:nvPr>
            <p:ph type="sldNum" sz="quarter" idx="12"/>
          </p:nvPr>
        </p:nvSpPr>
        <p:spPr/>
        <p:txBody>
          <a:bodyPr/>
          <a:lstStyle/>
          <a:p>
            <a:fld id="{D5645730-E610-4B46-8690-6CAAB0DBBD09}" type="slidenum">
              <a:rPr lang="fr-FR" smtClean="0"/>
              <a:pPr/>
              <a:t>18</a:t>
            </a:fld>
            <a:endParaRPr lang="fr-FR" dirty="0"/>
          </a:p>
        </p:txBody>
      </p:sp>
      <p:pic>
        <p:nvPicPr>
          <p:cNvPr id="5" name="Image 4" descr="Une image contenant signe&#10;&#10;Description générée automatiquement">
            <a:extLst>
              <a:ext uri="{FF2B5EF4-FFF2-40B4-BE49-F238E27FC236}">
                <a16:creationId xmlns:a16="http://schemas.microsoft.com/office/drawing/2014/main" id="{B2E0965E-8A86-48CB-87B2-F9F037778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1844" y="5053667"/>
            <a:ext cx="1627142" cy="1458271"/>
          </a:xfrm>
          <a:prstGeom prst="rect">
            <a:avLst/>
          </a:prstGeom>
        </p:spPr>
      </p:pic>
      <p:pic>
        <p:nvPicPr>
          <p:cNvPr id="6" name="Image 5">
            <a:extLst>
              <a:ext uri="{FF2B5EF4-FFF2-40B4-BE49-F238E27FC236}">
                <a16:creationId xmlns:a16="http://schemas.microsoft.com/office/drawing/2014/main" id="{8162B905-1317-4AF8-B186-0F380C492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5593" y="5053667"/>
            <a:ext cx="1573209" cy="1573209"/>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A4DE611D-89BD-4AD7-BB01-84E403136D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5169" y="5307105"/>
            <a:ext cx="1513449" cy="1063963"/>
          </a:xfrm>
          <a:prstGeom prst="rect">
            <a:avLst/>
          </a:prstGeom>
        </p:spPr>
      </p:pic>
      <p:pic>
        <p:nvPicPr>
          <p:cNvPr id="9" name="Image 8" descr="Une image contenant assis, table, alimentation&#10;&#10;Description générée automatiquement">
            <a:extLst>
              <a:ext uri="{FF2B5EF4-FFF2-40B4-BE49-F238E27FC236}">
                <a16:creationId xmlns:a16="http://schemas.microsoft.com/office/drawing/2014/main" id="{95B17037-7D26-466C-9538-B6E379594E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73579"/>
            <a:ext cx="3658667" cy="7805157"/>
          </a:xfrm>
          <a:prstGeom prst="rect">
            <a:avLst/>
          </a:prstGeom>
        </p:spPr>
      </p:pic>
    </p:spTree>
    <p:custDataLst>
      <p:tags r:id="rId2"/>
    </p:custDataLst>
    <p:extLst>
      <p:ext uri="{BB962C8B-B14F-4D97-AF65-F5344CB8AC3E}">
        <p14:creationId xmlns:p14="http://schemas.microsoft.com/office/powerpoint/2010/main" val="51666623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44A56E-C25F-4D62-8125-E87C94473C8F}"/>
              </a:ext>
            </a:extLst>
          </p:cNvPr>
          <p:cNvSpPr>
            <a:spLocks noGrp="1"/>
          </p:cNvSpPr>
          <p:nvPr>
            <p:ph type="title"/>
          </p:nvPr>
        </p:nvSpPr>
        <p:spPr>
          <a:xfrm>
            <a:off x="5201301" y="1364105"/>
            <a:ext cx="6361792" cy="1218094"/>
          </a:xfrm>
        </p:spPr>
        <p:txBody>
          <a:bodyPr>
            <a:normAutofit/>
          </a:bodyPr>
          <a:lstStyle/>
          <a:p>
            <a:pPr algn="ctr"/>
            <a:r>
              <a:rPr lang="fr-FR" sz="2800" b="1" dirty="0">
                <a:solidFill>
                  <a:srgbClr val="6A88B2"/>
                </a:solidFill>
                <a:latin typeface="Barlow"/>
              </a:rPr>
              <a:t>Merci pour votre attention !</a:t>
            </a:r>
          </a:p>
        </p:txBody>
      </p:sp>
      <p:pic>
        <p:nvPicPr>
          <p:cNvPr id="4" name="Image 3" descr="Une image contenant banc, extérieur, assis, parc&#10;&#10;Description générée automatiquement">
            <a:extLst>
              <a:ext uri="{FF2B5EF4-FFF2-40B4-BE49-F238E27FC236}">
                <a16:creationId xmlns:a16="http://schemas.microsoft.com/office/drawing/2014/main" id="{C22EB30D-89BB-46DE-9B61-A5129E45A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74" y="0"/>
            <a:ext cx="4572000" cy="6858000"/>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B77EB502-CF38-422E-850E-97EBE11DA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5169" y="5307105"/>
            <a:ext cx="1513449" cy="1063963"/>
          </a:xfrm>
          <a:prstGeom prst="rect">
            <a:avLst/>
          </a:prstGeom>
        </p:spPr>
      </p:pic>
      <p:sp>
        <p:nvSpPr>
          <p:cNvPr id="5" name="Espace réservé du numéro de diapositive 4">
            <a:extLst>
              <a:ext uri="{FF2B5EF4-FFF2-40B4-BE49-F238E27FC236}">
                <a16:creationId xmlns:a16="http://schemas.microsoft.com/office/drawing/2014/main" id="{AFAC78BD-3AE6-4440-84CA-5D341C7D55A0}"/>
              </a:ext>
            </a:extLst>
          </p:cNvPr>
          <p:cNvSpPr>
            <a:spLocks noGrp="1"/>
          </p:cNvSpPr>
          <p:nvPr>
            <p:ph type="sldNum" sz="quarter" idx="12"/>
          </p:nvPr>
        </p:nvSpPr>
        <p:spPr/>
        <p:txBody>
          <a:bodyPr/>
          <a:lstStyle/>
          <a:p>
            <a:fld id="{D5645730-E610-4B46-8690-6CAAB0DBBD09}" type="slidenum">
              <a:rPr lang="fr-FR" smtClean="0"/>
              <a:pPr/>
              <a:t>19</a:t>
            </a:fld>
            <a:endParaRPr lang="fr-FR"/>
          </a:p>
        </p:txBody>
      </p:sp>
      <p:pic>
        <p:nvPicPr>
          <p:cNvPr id="10" name="Image 9">
            <a:extLst>
              <a:ext uri="{FF2B5EF4-FFF2-40B4-BE49-F238E27FC236}">
                <a16:creationId xmlns:a16="http://schemas.microsoft.com/office/drawing/2014/main" id="{F63E94DB-5A3E-49BA-8196-CE81BE865A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5593" y="5053667"/>
            <a:ext cx="1573209" cy="1573209"/>
          </a:xfrm>
          <a:prstGeom prst="rect">
            <a:avLst/>
          </a:prstGeom>
        </p:spPr>
      </p:pic>
      <p:pic>
        <p:nvPicPr>
          <p:cNvPr id="8" name="Image 7" descr="Une image contenant signe&#10;&#10;Description générée automatiquement">
            <a:extLst>
              <a:ext uri="{FF2B5EF4-FFF2-40B4-BE49-F238E27FC236}">
                <a16:creationId xmlns:a16="http://schemas.microsoft.com/office/drawing/2014/main" id="{A2C802F1-596B-432B-92F8-2DE5A2931C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1844" y="5053667"/>
            <a:ext cx="1627142" cy="1458271"/>
          </a:xfrm>
          <a:prstGeom prst="rect">
            <a:avLst/>
          </a:prstGeom>
        </p:spPr>
      </p:pic>
    </p:spTree>
    <p:custDataLst>
      <p:tags r:id="rId1"/>
    </p:custDataLst>
    <p:extLst>
      <p:ext uri="{BB962C8B-B14F-4D97-AF65-F5344CB8AC3E}">
        <p14:creationId xmlns:p14="http://schemas.microsoft.com/office/powerpoint/2010/main" val="306443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36EAC05-90A2-4258-9C66-B7BBCBE28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851" y="2689651"/>
            <a:ext cx="2292322" cy="2221252"/>
          </a:xfrm>
          <a:prstGeom prst="rect">
            <a:avLst/>
          </a:prstGeom>
        </p:spPr>
      </p:pic>
      <p:sp>
        <p:nvSpPr>
          <p:cNvPr id="8" name="Rectangle 7">
            <a:extLst>
              <a:ext uri="{FF2B5EF4-FFF2-40B4-BE49-F238E27FC236}">
                <a16:creationId xmlns:a16="http://schemas.microsoft.com/office/drawing/2014/main" id="{BDCD8072-5A0D-4670-BDE9-68CC69486B4C}"/>
              </a:ext>
            </a:extLst>
          </p:cNvPr>
          <p:cNvSpPr/>
          <p:nvPr/>
        </p:nvSpPr>
        <p:spPr>
          <a:xfrm>
            <a:off x="681027" y="4910906"/>
            <a:ext cx="2730490" cy="353943"/>
          </a:xfrm>
          <a:prstGeom prst="rect">
            <a:avLst/>
          </a:prstGeom>
        </p:spPr>
        <p:txBody>
          <a:bodyPr wrap="square">
            <a:spAutoFit/>
          </a:bodyPr>
          <a:lstStyle/>
          <a:p>
            <a:pPr algn="ctr"/>
            <a:r>
              <a:rPr lang="fr-FR" sz="1700" b="1" dirty="0">
                <a:solidFill>
                  <a:srgbClr val="434343"/>
                </a:solidFill>
                <a:latin typeface="Barlow"/>
              </a:rPr>
              <a:t>Aurélie </a:t>
            </a:r>
            <a:r>
              <a:rPr lang="fr-FR" sz="1700" b="1" dirty="0" err="1">
                <a:solidFill>
                  <a:srgbClr val="434343"/>
                </a:solidFill>
                <a:latin typeface="Barlow"/>
              </a:rPr>
              <a:t>Delgove</a:t>
            </a:r>
            <a:endParaRPr lang="fr-FR" sz="1700" b="1" dirty="0">
              <a:solidFill>
                <a:srgbClr val="434343"/>
              </a:solidFill>
              <a:latin typeface="Barlow"/>
            </a:endParaRPr>
          </a:p>
        </p:txBody>
      </p:sp>
      <p:sp>
        <p:nvSpPr>
          <p:cNvPr id="9" name="Rectangle 8">
            <a:extLst>
              <a:ext uri="{FF2B5EF4-FFF2-40B4-BE49-F238E27FC236}">
                <a16:creationId xmlns:a16="http://schemas.microsoft.com/office/drawing/2014/main" id="{F1DEB508-AC53-4EA6-9D01-387A900948F0}"/>
              </a:ext>
            </a:extLst>
          </p:cNvPr>
          <p:cNvSpPr/>
          <p:nvPr/>
        </p:nvSpPr>
        <p:spPr>
          <a:xfrm>
            <a:off x="688064" y="5264849"/>
            <a:ext cx="2730489" cy="877163"/>
          </a:xfrm>
          <a:prstGeom prst="rect">
            <a:avLst/>
          </a:prstGeom>
        </p:spPr>
        <p:txBody>
          <a:bodyPr wrap="square">
            <a:spAutoFit/>
          </a:bodyPr>
          <a:lstStyle/>
          <a:p>
            <a:pPr algn="ctr"/>
            <a:r>
              <a:rPr lang="fr-FR" sz="1700" dirty="0">
                <a:solidFill>
                  <a:srgbClr val="434343"/>
                </a:solidFill>
                <a:latin typeface="Barlow"/>
              </a:rPr>
              <a:t>Coordinatrice </a:t>
            </a:r>
            <a:br>
              <a:rPr lang="fr-FR" sz="1700" dirty="0">
                <a:solidFill>
                  <a:srgbClr val="434343"/>
                </a:solidFill>
                <a:latin typeface="Barlow"/>
              </a:rPr>
            </a:br>
            <a:r>
              <a:rPr lang="fr-FR" sz="1700" dirty="0">
                <a:solidFill>
                  <a:srgbClr val="434343"/>
                </a:solidFill>
                <a:latin typeface="Barlow"/>
              </a:rPr>
              <a:t>formation et compétences </a:t>
            </a:r>
          </a:p>
          <a:p>
            <a:pPr algn="ctr"/>
            <a:r>
              <a:rPr lang="fr-FR" sz="1700" dirty="0">
                <a:solidFill>
                  <a:srgbClr val="434343"/>
                </a:solidFill>
                <a:latin typeface="Barlow"/>
              </a:rPr>
              <a:t>pour le </a:t>
            </a:r>
            <a:r>
              <a:rPr lang="fr-FR" sz="1700" dirty="0">
                <a:solidFill>
                  <a:srgbClr val="434343"/>
                </a:solidFill>
                <a:latin typeface="Barlow"/>
                <a:hlinkClick r:id="rId4">
                  <a:extLst>
                    <a:ext uri="{A12FA001-AC4F-418D-AE19-62706E023703}">
                      <ahyp:hlinkClr xmlns:ahyp="http://schemas.microsoft.com/office/drawing/2018/hyperlinkcolor" val="tx"/>
                    </a:ext>
                  </a:extLst>
                </a:hlinkClick>
              </a:rPr>
              <a:t>Collège Employeur</a:t>
            </a:r>
            <a:endParaRPr lang="fr-FR" sz="1700" dirty="0">
              <a:solidFill>
                <a:srgbClr val="434343"/>
              </a:solidFill>
              <a:latin typeface="Barlow"/>
            </a:endParaRPr>
          </a:p>
        </p:txBody>
      </p:sp>
      <p:sp>
        <p:nvSpPr>
          <p:cNvPr id="10" name="Rectangle 9">
            <a:extLst>
              <a:ext uri="{FF2B5EF4-FFF2-40B4-BE49-F238E27FC236}">
                <a16:creationId xmlns:a16="http://schemas.microsoft.com/office/drawing/2014/main" id="{56BB2996-66D6-4779-8DC7-47CEBFE225EC}"/>
              </a:ext>
            </a:extLst>
          </p:cNvPr>
          <p:cNvSpPr/>
          <p:nvPr/>
        </p:nvSpPr>
        <p:spPr>
          <a:xfrm>
            <a:off x="9051889" y="5264850"/>
            <a:ext cx="2160000" cy="877163"/>
          </a:xfrm>
          <a:prstGeom prst="rect">
            <a:avLst/>
          </a:prstGeom>
        </p:spPr>
        <p:txBody>
          <a:bodyPr wrap="square">
            <a:spAutoFit/>
          </a:bodyPr>
          <a:lstStyle/>
          <a:p>
            <a:pPr algn="ctr"/>
            <a:r>
              <a:rPr lang="fr-FR" sz="1700" dirty="0">
                <a:solidFill>
                  <a:srgbClr val="434343"/>
                </a:solidFill>
                <a:latin typeface="Barlow"/>
              </a:rPr>
              <a:t>Directrice </a:t>
            </a:r>
          </a:p>
          <a:p>
            <a:pPr algn="ctr"/>
            <a:r>
              <a:rPr lang="fr-FR" sz="1700" dirty="0">
                <a:solidFill>
                  <a:srgbClr val="434343"/>
                </a:solidFill>
                <a:latin typeface="Barlow"/>
                <a:hlinkClick r:id="rId5">
                  <a:extLst>
                    <a:ext uri="{A12FA001-AC4F-418D-AE19-62706E023703}">
                      <ahyp:hlinkClr xmlns:ahyp="http://schemas.microsoft.com/office/drawing/2018/hyperlinkcolor" val="tx"/>
                    </a:ext>
                  </a:extLst>
                </a:hlinkClick>
              </a:rPr>
              <a:t>Agence Nationale Excellence Pro</a:t>
            </a:r>
            <a:endParaRPr lang="fr-FR" sz="1700" dirty="0">
              <a:solidFill>
                <a:srgbClr val="434343"/>
              </a:solidFill>
              <a:latin typeface="Barlow"/>
            </a:endParaRPr>
          </a:p>
        </p:txBody>
      </p:sp>
      <p:sp>
        <p:nvSpPr>
          <p:cNvPr id="12" name="Rectangle 11">
            <a:extLst>
              <a:ext uri="{FF2B5EF4-FFF2-40B4-BE49-F238E27FC236}">
                <a16:creationId xmlns:a16="http://schemas.microsoft.com/office/drawing/2014/main" id="{0D9C8666-589F-4377-B3CF-A0BCA99F38DA}"/>
              </a:ext>
            </a:extLst>
          </p:cNvPr>
          <p:cNvSpPr/>
          <p:nvPr/>
        </p:nvSpPr>
        <p:spPr>
          <a:xfrm>
            <a:off x="9051888" y="4910905"/>
            <a:ext cx="2152963" cy="353943"/>
          </a:xfrm>
          <a:prstGeom prst="rect">
            <a:avLst/>
          </a:prstGeom>
        </p:spPr>
        <p:txBody>
          <a:bodyPr wrap="square">
            <a:spAutoFit/>
          </a:bodyPr>
          <a:lstStyle/>
          <a:p>
            <a:pPr algn="ctr"/>
            <a:r>
              <a:rPr lang="fr-FR" sz="1700" b="1" dirty="0">
                <a:solidFill>
                  <a:srgbClr val="434343"/>
                </a:solidFill>
                <a:latin typeface="Barlow"/>
              </a:rPr>
              <a:t>Emilie Julien</a:t>
            </a:r>
          </a:p>
        </p:txBody>
      </p:sp>
      <p:sp>
        <p:nvSpPr>
          <p:cNvPr id="11" name="Rectangle 10">
            <a:extLst>
              <a:ext uri="{FF2B5EF4-FFF2-40B4-BE49-F238E27FC236}">
                <a16:creationId xmlns:a16="http://schemas.microsoft.com/office/drawing/2014/main" id="{5B459D9D-CFC4-4BC0-A991-D93609AE26C5}"/>
              </a:ext>
            </a:extLst>
          </p:cNvPr>
          <p:cNvSpPr/>
          <p:nvPr/>
        </p:nvSpPr>
        <p:spPr>
          <a:xfrm>
            <a:off x="4877014" y="4910906"/>
            <a:ext cx="2730490" cy="353943"/>
          </a:xfrm>
          <a:prstGeom prst="rect">
            <a:avLst/>
          </a:prstGeom>
        </p:spPr>
        <p:txBody>
          <a:bodyPr wrap="square">
            <a:spAutoFit/>
          </a:bodyPr>
          <a:lstStyle/>
          <a:p>
            <a:pPr algn="ctr"/>
            <a:r>
              <a:rPr lang="fr-FR" sz="1700" b="1" dirty="0">
                <a:solidFill>
                  <a:srgbClr val="434343"/>
                </a:solidFill>
                <a:latin typeface="Barlow"/>
              </a:rPr>
              <a:t>Caroline </a:t>
            </a:r>
            <a:r>
              <a:rPr lang="fr-FR" sz="1700" b="1" dirty="0" err="1">
                <a:solidFill>
                  <a:srgbClr val="434343"/>
                </a:solidFill>
                <a:latin typeface="Barlow"/>
              </a:rPr>
              <a:t>Vanlerberghe</a:t>
            </a:r>
            <a:endParaRPr lang="fr-FR" sz="1700" b="1" dirty="0">
              <a:solidFill>
                <a:srgbClr val="434343"/>
              </a:solidFill>
              <a:latin typeface="Barlow"/>
            </a:endParaRPr>
          </a:p>
        </p:txBody>
      </p:sp>
      <p:sp>
        <p:nvSpPr>
          <p:cNvPr id="13" name="Rectangle 12">
            <a:extLst>
              <a:ext uri="{FF2B5EF4-FFF2-40B4-BE49-F238E27FC236}">
                <a16:creationId xmlns:a16="http://schemas.microsoft.com/office/drawing/2014/main" id="{E4F678ED-2507-4E58-9D4F-D29F388F8FF8}"/>
              </a:ext>
            </a:extLst>
          </p:cNvPr>
          <p:cNvSpPr/>
          <p:nvPr/>
        </p:nvSpPr>
        <p:spPr>
          <a:xfrm>
            <a:off x="4734839" y="5264849"/>
            <a:ext cx="2869146" cy="877163"/>
          </a:xfrm>
          <a:prstGeom prst="rect">
            <a:avLst/>
          </a:prstGeom>
        </p:spPr>
        <p:txBody>
          <a:bodyPr wrap="square">
            <a:spAutoFit/>
          </a:bodyPr>
          <a:lstStyle/>
          <a:p>
            <a:pPr algn="ctr"/>
            <a:r>
              <a:rPr lang="fr-FR" sz="1700" dirty="0">
                <a:solidFill>
                  <a:srgbClr val="434343"/>
                </a:solidFill>
                <a:latin typeface="Barlow"/>
              </a:rPr>
              <a:t>Directrice </a:t>
            </a:r>
          </a:p>
          <a:p>
            <a:pPr algn="ctr"/>
            <a:r>
              <a:rPr lang="fr-FR" sz="1700" dirty="0">
                <a:solidFill>
                  <a:srgbClr val="434343"/>
                </a:solidFill>
                <a:latin typeface="Barlow"/>
              </a:rPr>
              <a:t>Pôle Économie-gestion </a:t>
            </a:r>
            <a:br>
              <a:rPr lang="fr-FR" sz="1700" dirty="0">
                <a:solidFill>
                  <a:srgbClr val="434343"/>
                </a:solidFill>
                <a:latin typeface="Barlow"/>
              </a:rPr>
            </a:br>
            <a:r>
              <a:rPr lang="fr-FR" sz="1700" dirty="0">
                <a:solidFill>
                  <a:srgbClr val="434343"/>
                </a:solidFill>
                <a:latin typeface="Barlow"/>
              </a:rPr>
              <a:t>de la </a:t>
            </a:r>
            <a:r>
              <a:rPr lang="fr-FR" sz="1700" dirty="0">
                <a:solidFill>
                  <a:srgbClr val="434343"/>
                </a:solidFill>
                <a:latin typeface="Barlow"/>
                <a:hlinkClick r:id="rId6">
                  <a:extLst>
                    <a:ext uri="{A12FA001-AC4F-418D-AE19-62706E023703}">
                      <ahyp:hlinkClr xmlns:ahyp="http://schemas.microsoft.com/office/drawing/2018/hyperlinkcolor" val="tx"/>
                    </a:ext>
                  </a:extLst>
                </a:hlinkClick>
              </a:rPr>
              <a:t>Fédération des Ogec</a:t>
            </a:r>
            <a:endParaRPr lang="fr-FR" sz="1700" dirty="0">
              <a:solidFill>
                <a:srgbClr val="434343"/>
              </a:solidFill>
              <a:latin typeface="Barlow"/>
            </a:endParaRPr>
          </a:p>
        </p:txBody>
      </p:sp>
      <p:sp>
        <p:nvSpPr>
          <p:cNvPr id="14" name="Titre 1">
            <a:extLst>
              <a:ext uri="{FF2B5EF4-FFF2-40B4-BE49-F238E27FC236}">
                <a16:creationId xmlns:a16="http://schemas.microsoft.com/office/drawing/2014/main" id="{B0018F06-31F1-46E6-8EA1-347CC89CF0A0}"/>
              </a:ext>
            </a:extLst>
          </p:cNvPr>
          <p:cNvSpPr txBox="1">
            <a:spLocks/>
          </p:cNvSpPr>
          <p:nvPr/>
        </p:nvSpPr>
        <p:spPr>
          <a:xfrm>
            <a:off x="688064" y="365125"/>
            <a:ext cx="10850924" cy="938741"/>
          </a:xfrm>
          <a:prstGeom prst="rect">
            <a:avLst/>
          </a:prstGeom>
        </p:spPr>
        <p:txBody>
          <a:bodyPr anchor="ctr"/>
          <a:lstStyle>
            <a:lvl1pPr algn="l" defTabSz="914400" rtl="0" eaLnBrk="1" latinLnBrk="0" hangingPunct="1">
              <a:lnSpc>
                <a:spcPct val="90000"/>
              </a:lnSpc>
              <a:spcBef>
                <a:spcPct val="0"/>
              </a:spcBef>
              <a:buNone/>
              <a:defRPr sz="4400" kern="1200">
                <a:solidFill>
                  <a:srgbClr val="285D7F"/>
                </a:solidFill>
                <a:latin typeface="+mj-lt"/>
                <a:ea typeface="+mj-ea"/>
                <a:cs typeface="+mj-cs"/>
              </a:defRPr>
            </a:lvl1pPr>
          </a:lstStyle>
          <a:p>
            <a:r>
              <a:rPr lang="fr-FR" sz="2800" b="1" dirty="0">
                <a:solidFill>
                  <a:srgbClr val="6A88B2"/>
                </a:solidFill>
                <a:latin typeface="Barlow"/>
              </a:rPr>
              <a:t>Les intervenantes </a:t>
            </a:r>
          </a:p>
        </p:txBody>
      </p:sp>
      <p:pic>
        <p:nvPicPr>
          <p:cNvPr id="17" name="Image 16" descr="Une image contenant dessin&#10;&#10;Description générée automatiquement">
            <a:extLst>
              <a:ext uri="{FF2B5EF4-FFF2-40B4-BE49-F238E27FC236}">
                <a16:creationId xmlns:a16="http://schemas.microsoft.com/office/drawing/2014/main" id="{8303B372-47BC-4671-BA46-0B8E00D442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4663" y="1642311"/>
            <a:ext cx="1307414" cy="919119"/>
          </a:xfrm>
          <a:prstGeom prst="rect">
            <a:avLst/>
          </a:prstGeom>
        </p:spPr>
      </p:pic>
      <p:sp>
        <p:nvSpPr>
          <p:cNvPr id="2" name="Espace réservé du numéro de diapositive 1">
            <a:extLst>
              <a:ext uri="{FF2B5EF4-FFF2-40B4-BE49-F238E27FC236}">
                <a16:creationId xmlns:a16="http://schemas.microsoft.com/office/drawing/2014/main" id="{D26BF763-A0C1-4B5C-9529-61BB795F1584}"/>
              </a:ext>
            </a:extLst>
          </p:cNvPr>
          <p:cNvSpPr>
            <a:spLocks noGrp="1"/>
          </p:cNvSpPr>
          <p:nvPr>
            <p:ph type="sldNum" sz="quarter" idx="12"/>
          </p:nvPr>
        </p:nvSpPr>
        <p:spPr>
          <a:xfrm>
            <a:off x="9395708" y="6408761"/>
            <a:ext cx="2743200" cy="365125"/>
          </a:xfrm>
        </p:spPr>
        <p:txBody>
          <a:bodyPr/>
          <a:lstStyle/>
          <a:p>
            <a:fld id="{D5645730-E610-4B46-8690-6CAAB0DBBD09}" type="slidenum">
              <a:rPr lang="fr-FR" smtClean="0"/>
              <a:pPr/>
              <a:t>2</a:t>
            </a:fld>
            <a:endParaRPr lang="fr-FR"/>
          </a:p>
        </p:txBody>
      </p:sp>
      <p:pic>
        <p:nvPicPr>
          <p:cNvPr id="21" name="Image 20">
            <a:extLst>
              <a:ext uri="{FF2B5EF4-FFF2-40B4-BE49-F238E27FC236}">
                <a16:creationId xmlns:a16="http://schemas.microsoft.com/office/drawing/2014/main" id="{92A66E05-6275-4B30-B1E9-626C15B5F8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2566" y="1311723"/>
            <a:ext cx="1307414" cy="1307414"/>
          </a:xfrm>
          <a:prstGeom prst="rect">
            <a:avLst/>
          </a:prstGeom>
        </p:spPr>
      </p:pic>
      <p:pic>
        <p:nvPicPr>
          <p:cNvPr id="6" name="Image 5" descr="Une image contenant signe&#10;&#10;Description générée automatiquement">
            <a:extLst>
              <a:ext uri="{FF2B5EF4-FFF2-40B4-BE49-F238E27FC236}">
                <a16:creationId xmlns:a16="http://schemas.microsoft.com/office/drawing/2014/main" id="{CCA4DC2D-823E-4D7C-9B96-26EC9FC59D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3887" y="1298031"/>
            <a:ext cx="1409703" cy="1263399"/>
          </a:xfrm>
          <a:prstGeom prst="rect">
            <a:avLst/>
          </a:prstGeom>
        </p:spPr>
      </p:pic>
      <p:pic>
        <p:nvPicPr>
          <p:cNvPr id="16" name="Image 15" descr="Une image contenant personne, intérieur, femme, habits&#10;&#10;Description générée automatiquement">
            <a:extLst>
              <a:ext uri="{FF2B5EF4-FFF2-40B4-BE49-F238E27FC236}">
                <a16:creationId xmlns:a16="http://schemas.microsoft.com/office/drawing/2014/main" id="{8B7A6E87-4C6E-4B6E-863F-620BA716E18B}"/>
              </a:ext>
            </a:extLst>
          </p:cNvPr>
          <p:cNvPicPr>
            <a:picLocks noChangeAspect="1"/>
          </p:cNvPicPr>
          <p:nvPr/>
        </p:nvPicPr>
        <p:blipFill rotWithShape="1">
          <a:blip r:embed="rId10">
            <a:extLst>
              <a:ext uri="{28A0092B-C50C-407E-A947-70E740481C1C}">
                <a14:useLocalDpi xmlns:a14="http://schemas.microsoft.com/office/drawing/2010/main" val="0"/>
              </a:ext>
            </a:extLst>
          </a:blip>
          <a:srcRect b="42346"/>
          <a:stretch/>
        </p:blipFill>
        <p:spPr>
          <a:xfrm>
            <a:off x="796183" y="2766570"/>
            <a:ext cx="2514253" cy="2174900"/>
          </a:xfrm>
          <a:prstGeom prst="rect">
            <a:avLst/>
          </a:prstGeom>
        </p:spPr>
      </p:pic>
      <p:pic>
        <p:nvPicPr>
          <p:cNvPr id="22" name="Image 21" descr="Une image contenant personne, intérieur, habits, femme&#10;&#10;Description générée automatiquement">
            <a:extLst>
              <a:ext uri="{FF2B5EF4-FFF2-40B4-BE49-F238E27FC236}">
                <a16:creationId xmlns:a16="http://schemas.microsoft.com/office/drawing/2014/main" id="{CDCF9DF7-4AD1-4B83-BA13-EE24A7CE820D}"/>
              </a:ext>
            </a:extLst>
          </p:cNvPr>
          <p:cNvPicPr>
            <a:picLocks noChangeAspect="1"/>
          </p:cNvPicPr>
          <p:nvPr/>
        </p:nvPicPr>
        <p:blipFill rotWithShape="1">
          <a:blip r:embed="rId11">
            <a:extLst>
              <a:ext uri="{28A0092B-C50C-407E-A947-70E740481C1C}">
                <a14:useLocalDpi xmlns:a14="http://schemas.microsoft.com/office/drawing/2010/main" val="0"/>
              </a:ext>
            </a:extLst>
          </a:blip>
          <a:srcRect b="32278"/>
          <a:stretch/>
        </p:blipFill>
        <p:spPr>
          <a:xfrm>
            <a:off x="5154785" y="2690213"/>
            <a:ext cx="2215601" cy="2251257"/>
          </a:xfrm>
          <a:prstGeom prst="rect">
            <a:avLst/>
          </a:prstGeom>
        </p:spPr>
      </p:pic>
    </p:spTree>
    <p:custDataLst>
      <p:tags r:id="rId1"/>
    </p:custDataLst>
    <p:extLst>
      <p:ext uri="{BB962C8B-B14F-4D97-AF65-F5344CB8AC3E}">
        <p14:creationId xmlns:p14="http://schemas.microsoft.com/office/powerpoint/2010/main" val="97586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intérieur, tenant, main&#10;&#10;Description générée automatiquement">
            <a:extLst>
              <a:ext uri="{FF2B5EF4-FFF2-40B4-BE49-F238E27FC236}">
                <a16:creationId xmlns:a16="http://schemas.microsoft.com/office/drawing/2014/main" id="{573B40D2-CF14-4B8E-9109-250C1E8F484C}"/>
              </a:ext>
            </a:extLst>
          </p:cNvPr>
          <p:cNvPicPr>
            <a:picLocks noChangeAspect="1"/>
          </p:cNvPicPr>
          <p:nvPr/>
        </p:nvPicPr>
        <p:blipFill rotWithShape="1">
          <a:blip r:embed="rId3">
            <a:extLst>
              <a:ext uri="{28A0092B-C50C-407E-A947-70E740481C1C}">
                <a14:useLocalDpi xmlns:a14="http://schemas.microsoft.com/office/drawing/2010/main" val="0"/>
              </a:ext>
            </a:extLst>
          </a:blip>
          <a:srcRect l="12564" t="330" r="5730" b="-330"/>
          <a:stretch/>
        </p:blipFill>
        <p:spPr>
          <a:xfrm>
            <a:off x="6248400" y="0"/>
            <a:ext cx="5943600" cy="6892921"/>
          </a:xfrm>
          <a:prstGeom prst="rect">
            <a:avLst/>
          </a:prstGeom>
        </p:spPr>
      </p:pic>
      <p:sp>
        <p:nvSpPr>
          <p:cNvPr id="2" name="Titre 1">
            <a:extLst>
              <a:ext uri="{FF2B5EF4-FFF2-40B4-BE49-F238E27FC236}">
                <a16:creationId xmlns:a16="http://schemas.microsoft.com/office/drawing/2014/main" id="{A4A615CE-BA28-4843-9016-312C26C5EBC5}"/>
              </a:ext>
            </a:extLst>
          </p:cNvPr>
          <p:cNvSpPr>
            <a:spLocks noGrp="1"/>
          </p:cNvSpPr>
          <p:nvPr>
            <p:ph type="title"/>
          </p:nvPr>
        </p:nvSpPr>
        <p:spPr>
          <a:xfrm>
            <a:off x="434457" y="141044"/>
            <a:ext cx="5254752" cy="784906"/>
          </a:xfrm>
        </p:spPr>
        <p:txBody>
          <a:bodyPr>
            <a:normAutofit/>
          </a:bodyPr>
          <a:lstStyle/>
          <a:p>
            <a:r>
              <a:rPr lang="fr-FR" sz="2800" b="1" dirty="0">
                <a:solidFill>
                  <a:srgbClr val="6A88B2"/>
                </a:solidFill>
                <a:latin typeface="Barlow"/>
              </a:rPr>
              <a:t>Sommaire</a:t>
            </a:r>
          </a:p>
        </p:txBody>
      </p:sp>
      <p:sp>
        <p:nvSpPr>
          <p:cNvPr id="3" name="Espace réservé du texte 2">
            <a:extLst>
              <a:ext uri="{FF2B5EF4-FFF2-40B4-BE49-F238E27FC236}">
                <a16:creationId xmlns:a16="http://schemas.microsoft.com/office/drawing/2014/main" id="{E3B1E86C-0690-48FD-96E4-2E12AF1E8212}"/>
              </a:ext>
            </a:extLst>
          </p:cNvPr>
          <p:cNvSpPr>
            <a:spLocks noGrp="1"/>
          </p:cNvSpPr>
          <p:nvPr>
            <p:ph type="body" idx="1"/>
          </p:nvPr>
        </p:nvSpPr>
        <p:spPr>
          <a:xfrm>
            <a:off x="434457" y="1084386"/>
            <a:ext cx="5318760" cy="3154426"/>
          </a:xfrm>
        </p:spPr>
        <p:txBody>
          <a:bodyPr>
            <a:noAutofit/>
          </a:bodyPr>
          <a:lstStyle/>
          <a:p>
            <a:pPr marL="342900" indent="-342900">
              <a:buAutoNum type="arabicPeriod"/>
            </a:pPr>
            <a:r>
              <a:rPr lang="fr-FR" sz="2000" dirty="0">
                <a:solidFill>
                  <a:srgbClr val="434343"/>
                </a:solidFill>
                <a:latin typeface="Barlow" panose="020B0604020202020204" charset="0"/>
              </a:rPr>
              <a:t>Les impacts de la réforme</a:t>
            </a:r>
          </a:p>
          <a:p>
            <a:pPr marL="342900" indent="-342900">
              <a:buAutoNum type="arabicPeriod"/>
            </a:pPr>
            <a:endParaRPr lang="fr-FR" sz="2000" dirty="0">
              <a:solidFill>
                <a:srgbClr val="434343"/>
              </a:solidFill>
              <a:latin typeface="Barlow" panose="020B0604020202020204" charset="0"/>
            </a:endParaRPr>
          </a:p>
          <a:p>
            <a:pPr marL="342900" indent="-342900">
              <a:buAutoNum type="arabicPeriod"/>
            </a:pPr>
            <a:r>
              <a:rPr lang="fr-FR" sz="2000" dirty="0">
                <a:solidFill>
                  <a:srgbClr val="434343"/>
                </a:solidFill>
                <a:latin typeface="Barlow" panose="020B0604020202020204" charset="0"/>
              </a:rPr>
              <a:t>La taxe d’apprentissage en 2020</a:t>
            </a:r>
          </a:p>
          <a:p>
            <a:pPr marL="342900" indent="-342900">
              <a:buAutoNum type="arabicPeriod"/>
            </a:pPr>
            <a:endParaRPr lang="fr-FR" sz="2000" dirty="0">
              <a:solidFill>
                <a:srgbClr val="434343"/>
              </a:solidFill>
              <a:latin typeface="Barlow" panose="020B0604020202020204" charset="0"/>
            </a:endParaRPr>
          </a:p>
          <a:p>
            <a:pPr marL="342900" indent="-342900">
              <a:buAutoNum type="arabicPeriod"/>
            </a:pPr>
            <a:r>
              <a:rPr lang="fr-FR" sz="2000" dirty="0">
                <a:solidFill>
                  <a:srgbClr val="434343"/>
                </a:solidFill>
                <a:latin typeface="Barlow" panose="020B0604020202020204" charset="0"/>
              </a:rPr>
              <a:t>Le versement de la taxe d’apprentissage</a:t>
            </a:r>
          </a:p>
          <a:p>
            <a:pPr marL="342900" indent="-342900">
              <a:buAutoNum type="arabicPeriod"/>
            </a:pPr>
            <a:endParaRPr lang="fr-FR" sz="2000" dirty="0">
              <a:solidFill>
                <a:srgbClr val="434343"/>
              </a:solidFill>
              <a:latin typeface="Barlow" panose="020B0604020202020204" charset="0"/>
            </a:endParaRPr>
          </a:p>
          <a:p>
            <a:pPr marL="342900" indent="-342900">
              <a:buAutoNum type="arabicPeriod"/>
            </a:pPr>
            <a:r>
              <a:rPr lang="fr-FR" sz="2000" dirty="0">
                <a:solidFill>
                  <a:srgbClr val="434343"/>
                </a:solidFill>
                <a:latin typeface="Barlow" panose="020B0604020202020204" charset="0"/>
              </a:rPr>
              <a:t>La communication auprès des entreprises</a:t>
            </a:r>
          </a:p>
          <a:p>
            <a:pPr marL="342900" indent="-342900">
              <a:buAutoNum type="arabicPeriod"/>
            </a:pPr>
            <a:endParaRPr lang="fr-FR" sz="2000" dirty="0">
              <a:solidFill>
                <a:srgbClr val="434343"/>
              </a:solidFill>
              <a:latin typeface="Barlow" panose="020B0604020202020204" charset="0"/>
            </a:endParaRPr>
          </a:p>
          <a:p>
            <a:pPr marL="342900" indent="-342900">
              <a:buAutoNum type="arabicPeriod"/>
            </a:pPr>
            <a:r>
              <a:rPr lang="fr-FR" sz="2000" dirty="0">
                <a:solidFill>
                  <a:srgbClr val="434343"/>
                </a:solidFill>
                <a:latin typeface="Barlow" panose="020B0604020202020204" charset="0"/>
              </a:rPr>
              <a:t>Utilisation du solde de 13%</a:t>
            </a:r>
          </a:p>
          <a:p>
            <a:pPr marL="342900" indent="-342900">
              <a:buAutoNum type="arabicPeriod"/>
            </a:pPr>
            <a:endParaRPr lang="fr-FR" sz="2000" dirty="0">
              <a:solidFill>
                <a:srgbClr val="434343"/>
              </a:solidFill>
              <a:latin typeface="Barlow" panose="020B0604020202020204" charset="0"/>
            </a:endParaRPr>
          </a:p>
          <a:p>
            <a:pPr marL="342900" indent="-342900">
              <a:buAutoNum type="arabicPeriod"/>
            </a:pPr>
            <a:r>
              <a:rPr lang="fr-FR" sz="2000" dirty="0">
                <a:solidFill>
                  <a:srgbClr val="434343"/>
                </a:solidFill>
                <a:latin typeface="Barlow" panose="020B0604020202020204" charset="0"/>
              </a:rPr>
              <a:t>Comptabilisation du solde de 13%</a:t>
            </a:r>
          </a:p>
        </p:txBody>
      </p:sp>
      <p:sp>
        <p:nvSpPr>
          <p:cNvPr id="4" name="Espace réservé du numéro de diapositive 3">
            <a:extLst>
              <a:ext uri="{FF2B5EF4-FFF2-40B4-BE49-F238E27FC236}">
                <a16:creationId xmlns:a16="http://schemas.microsoft.com/office/drawing/2014/main" id="{DB904B17-B784-4B8D-9C0B-0CA7BC342559}"/>
              </a:ext>
            </a:extLst>
          </p:cNvPr>
          <p:cNvSpPr>
            <a:spLocks noGrp="1"/>
          </p:cNvSpPr>
          <p:nvPr>
            <p:ph type="sldNum" sz="quarter" idx="12"/>
          </p:nvPr>
        </p:nvSpPr>
        <p:spPr>
          <a:xfrm>
            <a:off x="3352800" y="6393341"/>
            <a:ext cx="2743200" cy="365125"/>
          </a:xfrm>
        </p:spPr>
        <p:txBody>
          <a:bodyPr/>
          <a:lstStyle/>
          <a:p>
            <a:fld id="{D5645730-E610-4B46-8690-6CAAB0DBBD09}" type="slidenum">
              <a:rPr lang="fr-FR" smtClean="0"/>
              <a:pPr/>
              <a:t>3</a:t>
            </a:fld>
            <a:endParaRPr lang="fr-FR" dirty="0"/>
          </a:p>
        </p:txBody>
      </p:sp>
      <p:pic>
        <p:nvPicPr>
          <p:cNvPr id="9" name="Image 8">
            <a:extLst>
              <a:ext uri="{FF2B5EF4-FFF2-40B4-BE49-F238E27FC236}">
                <a16:creationId xmlns:a16="http://schemas.microsoft.com/office/drawing/2014/main" id="{EDEAD20B-3F4F-40EE-9FB5-3FA0EF68DCD2}"/>
              </a:ext>
            </a:extLst>
          </p:cNvPr>
          <p:cNvPicPr>
            <a:picLocks noChangeAspect="1"/>
          </p:cNvPicPr>
          <p:nvPr/>
        </p:nvPicPr>
        <p:blipFill rotWithShape="1">
          <a:blip r:embed="rId4"/>
          <a:srcRect t="12406" r="10489"/>
          <a:stretch/>
        </p:blipFill>
        <p:spPr>
          <a:xfrm>
            <a:off x="2583288" y="5747907"/>
            <a:ext cx="957090" cy="839399"/>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B3F103D6-5321-401A-942F-EB8DBC3664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0564" y="5840129"/>
            <a:ext cx="864148" cy="607501"/>
          </a:xfrm>
          <a:prstGeom prst="rect">
            <a:avLst/>
          </a:prstGeom>
        </p:spPr>
      </p:pic>
      <p:pic>
        <p:nvPicPr>
          <p:cNvPr id="11" name="Image 10" descr="Une image contenant signe&#10;&#10;Description générée automatiquement">
            <a:extLst>
              <a:ext uri="{FF2B5EF4-FFF2-40B4-BE49-F238E27FC236}">
                <a16:creationId xmlns:a16="http://schemas.microsoft.com/office/drawing/2014/main" id="{459B9AB3-F7C0-4443-9052-95BDFBB0CB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011" y="5715000"/>
            <a:ext cx="957091" cy="857760"/>
          </a:xfrm>
          <a:prstGeom prst="rect">
            <a:avLst/>
          </a:prstGeom>
        </p:spPr>
      </p:pic>
    </p:spTree>
    <p:custDataLst>
      <p:tags r:id="rId1"/>
    </p:custDataLst>
    <p:extLst>
      <p:ext uri="{BB962C8B-B14F-4D97-AF65-F5344CB8AC3E}">
        <p14:creationId xmlns:p14="http://schemas.microsoft.com/office/powerpoint/2010/main" val="214931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FB420-1A01-4959-80E2-8F2854D09189}"/>
              </a:ext>
            </a:extLst>
          </p:cNvPr>
          <p:cNvSpPr>
            <a:spLocks noGrp="1"/>
          </p:cNvSpPr>
          <p:nvPr>
            <p:ph type="title"/>
          </p:nvPr>
        </p:nvSpPr>
        <p:spPr/>
        <p:txBody>
          <a:bodyPr>
            <a:normAutofit/>
          </a:bodyPr>
          <a:lstStyle/>
          <a:p>
            <a:r>
              <a:rPr lang="fr-FR" sz="2800" b="1" dirty="0">
                <a:solidFill>
                  <a:srgbClr val="6A88B2"/>
                </a:solidFill>
                <a:latin typeface="Barlow"/>
              </a:rPr>
              <a:t>1. Les impacts de la réforme </a:t>
            </a:r>
          </a:p>
        </p:txBody>
      </p:sp>
      <p:sp>
        <p:nvSpPr>
          <p:cNvPr id="3" name="Espace réservé du contenu 2">
            <a:extLst>
              <a:ext uri="{FF2B5EF4-FFF2-40B4-BE49-F238E27FC236}">
                <a16:creationId xmlns:a16="http://schemas.microsoft.com/office/drawing/2014/main" id="{3EFC202E-BACC-4302-88E3-651991F88D4A}"/>
              </a:ext>
            </a:extLst>
          </p:cNvPr>
          <p:cNvSpPr>
            <a:spLocks noGrp="1"/>
          </p:cNvSpPr>
          <p:nvPr>
            <p:ph idx="1"/>
          </p:nvPr>
        </p:nvSpPr>
        <p:spPr>
          <a:xfrm>
            <a:off x="1701800" y="1801571"/>
            <a:ext cx="5468419" cy="628808"/>
          </a:xfrm>
        </p:spPr>
        <p:txBody>
          <a:bodyPr>
            <a:normAutofit fontScale="77500" lnSpcReduction="20000"/>
          </a:bodyPr>
          <a:lstStyle/>
          <a:p>
            <a:pPr marL="0" indent="0" algn="ctr">
              <a:buNone/>
            </a:pPr>
            <a:r>
              <a:rPr lang="fr-FR" kern="0" dirty="0">
                <a:solidFill>
                  <a:srgbClr val="C40056"/>
                </a:solidFill>
                <a:latin typeface="Fira Sans Medium" panose="020B0503050000020004" pitchFamily="34" charset="0"/>
                <a:cs typeface="Arial"/>
              </a:rPr>
              <a:t>Modification des modalités de collecte </a:t>
            </a:r>
            <a:br>
              <a:rPr lang="fr-FR" sz="1800" dirty="0">
                <a:solidFill>
                  <a:schemeClr val="tx1">
                    <a:tint val="75000"/>
                  </a:schemeClr>
                </a:solidFill>
                <a:latin typeface="Barlow" panose="020B0604020202020204" charset="0"/>
              </a:rPr>
            </a:br>
            <a:r>
              <a:rPr lang="fr-FR" sz="2100" dirty="0">
                <a:solidFill>
                  <a:schemeClr val="tx1">
                    <a:tint val="75000"/>
                  </a:schemeClr>
                </a:solidFill>
                <a:latin typeface="Barlow" panose="020B0604020202020204" charset="0"/>
              </a:rPr>
              <a:t>de la taxe d’apprentissage</a:t>
            </a:r>
          </a:p>
        </p:txBody>
      </p:sp>
      <p:sp>
        <p:nvSpPr>
          <p:cNvPr id="6" name="Espace réservé du contenu 2">
            <a:extLst>
              <a:ext uri="{FF2B5EF4-FFF2-40B4-BE49-F238E27FC236}">
                <a16:creationId xmlns:a16="http://schemas.microsoft.com/office/drawing/2014/main" id="{65F20135-AD39-4567-8C7B-936AF5F0BED1}"/>
              </a:ext>
            </a:extLst>
          </p:cNvPr>
          <p:cNvSpPr txBox="1">
            <a:spLocks/>
          </p:cNvSpPr>
          <p:nvPr/>
        </p:nvSpPr>
        <p:spPr>
          <a:xfrm>
            <a:off x="6940550" y="5263679"/>
            <a:ext cx="4864100" cy="871597"/>
          </a:xfrm>
          <a:prstGeom prst="rect">
            <a:avLst/>
          </a:prstGeom>
          <a:solidFill>
            <a:srgbClr val="C40056"/>
          </a:solidFill>
          <a:ln>
            <a:solidFill>
              <a:srgbClr val="285D7F"/>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T Norms Regular" panose="02000503030000020003"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T Norms Regular" panose="02000503030000020003"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T Norms Regular" panose="02000503030000020003"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T Norms Regular" panose="02000503030000020003"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T Norms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spcBef>
                <a:spcPts val="600"/>
              </a:spcBef>
              <a:buClr>
                <a:schemeClr val="bg1"/>
              </a:buClr>
              <a:buFont typeface="Wingdings" panose="05000000000000000000" pitchFamily="2" charset="2"/>
              <a:buChar char="è"/>
            </a:pPr>
            <a:r>
              <a:rPr lang="fr-FR" sz="1800" dirty="0">
                <a:solidFill>
                  <a:schemeClr val="bg1"/>
                </a:solidFill>
                <a:latin typeface="Barlow"/>
              </a:rPr>
              <a:t> Aucune taxe d'apprentissage n'est due </a:t>
            </a:r>
            <a:br>
              <a:rPr lang="fr-FR" sz="1800" dirty="0">
                <a:solidFill>
                  <a:schemeClr val="bg1"/>
                </a:solidFill>
                <a:latin typeface="Barlow"/>
              </a:rPr>
            </a:br>
            <a:r>
              <a:rPr lang="fr-FR" sz="1800" dirty="0">
                <a:solidFill>
                  <a:schemeClr val="bg1"/>
                </a:solidFill>
                <a:latin typeface="Barlow"/>
              </a:rPr>
              <a:t>sur les rémunérations 2019 (hormis la CSA)</a:t>
            </a:r>
          </a:p>
        </p:txBody>
      </p:sp>
      <p:pic>
        <p:nvPicPr>
          <p:cNvPr id="7" name="Picture 2" descr="Résultat de recherche d'images pour &quot;schéma financier formation professionnelle&quot;&quot;">
            <a:extLst>
              <a:ext uri="{FF2B5EF4-FFF2-40B4-BE49-F238E27FC236}">
                <a16:creationId xmlns:a16="http://schemas.microsoft.com/office/drawing/2014/main" id="{4138B6F7-1DF1-481E-9DF9-0184CAFFFF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274" r="1697" b="1081"/>
          <a:stretch/>
        </p:blipFill>
        <p:spPr bwMode="auto">
          <a:xfrm>
            <a:off x="4532123" y="2782750"/>
            <a:ext cx="3445366" cy="218672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5777D5E1-8277-4165-B7A3-45150665A9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133" y="2782750"/>
            <a:ext cx="3489460" cy="2186728"/>
          </a:xfrm>
          <a:prstGeom prst="rect">
            <a:avLst/>
          </a:prstGeom>
        </p:spPr>
      </p:pic>
      <p:sp>
        <p:nvSpPr>
          <p:cNvPr id="11" name="ZoneTexte 10">
            <a:extLst>
              <a:ext uri="{FF2B5EF4-FFF2-40B4-BE49-F238E27FC236}">
                <a16:creationId xmlns:a16="http://schemas.microsoft.com/office/drawing/2014/main" id="{B6823AF7-5A51-45B5-80E8-F79C6B48D39B}"/>
              </a:ext>
            </a:extLst>
          </p:cNvPr>
          <p:cNvSpPr txBox="1"/>
          <p:nvPr/>
        </p:nvSpPr>
        <p:spPr>
          <a:xfrm rot="20553250">
            <a:off x="548017" y="3025041"/>
            <a:ext cx="727114" cy="276999"/>
          </a:xfrm>
          <a:prstGeom prst="rect">
            <a:avLst/>
          </a:prstGeom>
          <a:noFill/>
          <a:ln>
            <a:solidFill>
              <a:srgbClr val="C00000"/>
            </a:solidFill>
          </a:ln>
        </p:spPr>
        <p:txBody>
          <a:bodyPr wrap="square" rtlCol="0">
            <a:spAutoFit/>
          </a:bodyPr>
          <a:lstStyle/>
          <a:p>
            <a:r>
              <a:rPr lang="fr-FR" sz="1200" b="1" dirty="0">
                <a:solidFill>
                  <a:srgbClr val="C00000"/>
                </a:solidFill>
                <a:latin typeface="TT Norms Regular" panose="02000503030000020003" pitchFamily="50" charset="0"/>
              </a:rPr>
              <a:t>AVANT</a:t>
            </a:r>
          </a:p>
        </p:txBody>
      </p:sp>
      <p:sp>
        <p:nvSpPr>
          <p:cNvPr id="12" name="ZoneTexte 11">
            <a:extLst>
              <a:ext uri="{FF2B5EF4-FFF2-40B4-BE49-F238E27FC236}">
                <a16:creationId xmlns:a16="http://schemas.microsoft.com/office/drawing/2014/main" id="{F8DCFBE9-AB29-4A8F-9A05-ABEFB399C928}"/>
              </a:ext>
            </a:extLst>
          </p:cNvPr>
          <p:cNvSpPr txBox="1"/>
          <p:nvPr/>
        </p:nvSpPr>
        <p:spPr>
          <a:xfrm rot="20430136">
            <a:off x="4607668" y="3035817"/>
            <a:ext cx="727114" cy="276999"/>
          </a:xfrm>
          <a:prstGeom prst="rect">
            <a:avLst/>
          </a:prstGeom>
          <a:noFill/>
          <a:ln>
            <a:solidFill>
              <a:srgbClr val="C00000"/>
            </a:solidFill>
          </a:ln>
        </p:spPr>
        <p:txBody>
          <a:bodyPr wrap="square" rtlCol="0">
            <a:spAutoFit/>
          </a:bodyPr>
          <a:lstStyle/>
          <a:p>
            <a:r>
              <a:rPr lang="fr-FR" sz="1200" b="1" dirty="0">
                <a:solidFill>
                  <a:srgbClr val="C00000"/>
                </a:solidFill>
                <a:latin typeface="TT Norms Regular" panose="02000503030000020003" pitchFamily="50" charset="0"/>
              </a:rPr>
              <a:t>APRÈS</a:t>
            </a:r>
          </a:p>
        </p:txBody>
      </p:sp>
      <p:pic>
        <p:nvPicPr>
          <p:cNvPr id="14" name="Image 13" descr="Une image contenant capture d’écran&#10;&#10;Description générée automatiquement">
            <a:extLst>
              <a:ext uri="{FF2B5EF4-FFF2-40B4-BE49-F238E27FC236}">
                <a16:creationId xmlns:a16="http://schemas.microsoft.com/office/drawing/2014/main" id="{D0E0B332-56C3-419A-B888-B3E41B67B113}"/>
              </a:ext>
            </a:extLst>
          </p:cNvPr>
          <p:cNvPicPr>
            <a:picLocks noChangeAspect="1"/>
          </p:cNvPicPr>
          <p:nvPr/>
        </p:nvPicPr>
        <p:blipFill rotWithShape="1">
          <a:blip r:embed="rId6">
            <a:extLst>
              <a:ext uri="{28A0092B-C50C-407E-A947-70E740481C1C}">
                <a14:useLocalDpi xmlns:a14="http://schemas.microsoft.com/office/drawing/2010/main" val="0"/>
              </a:ext>
            </a:extLst>
          </a:blip>
          <a:srcRect l="16960" t="36696" r="22570" b="26662"/>
          <a:stretch/>
        </p:blipFill>
        <p:spPr>
          <a:xfrm>
            <a:off x="8458268" y="2788041"/>
            <a:ext cx="3487816" cy="1778123"/>
          </a:xfrm>
          <a:prstGeom prst="rect">
            <a:avLst/>
          </a:prstGeom>
        </p:spPr>
      </p:pic>
      <p:sp>
        <p:nvSpPr>
          <p:cNvPr id="13" name="ZoneTexte 12">
            <a:extLst>
              <a:ext uri="{FF2B5EF4-FFF2-40B4-BE49-F238E27FC236}">
                <a16:creationId xmlns:a16="http://schemas.microsoft.com/office/drawing/2014/main" id="{7BF35BFE-C634-46FE-9EA9-62346BFC196A}"/>
              </a:ext>
            </a:extLst>
          </p:cNvPr>
          <p:cNvSpPr txBox="1"/>
          <p:nvPr/>
        </p:nvSpPr>
        <p:spPr>
          <a:xfrm rot="20430136">
            <a:off x="8053033" y="3014265"/>
            <a:ext cx="727114" cy="276999"/>
          </a:xfrm>
          <a:prstGeom prst="rect">
            <a:avLst/>
          </a:prstGeom>
          <a:noFill/>
          <a:ln>
            <a:solidFill>
              <a:srgbClr val="C00000"/>
            </a:solidFill>
          </a:ln>
        </p:spPr>
        <p:txBody>
          <a:bodyPr wrap="square" rtlCol="0">
            <a:spAutoFit/>
          </a:bodyPr>
          <a:lstStyle/>
          <a:p>
            <a:r>
              <a:rPr lang="fr-FR" sz="1200" b="1" dirty="0">
                <a:solidFill>
                  <a:srgbClr val="C00000"/>
                </a:solidFill>
                <a:latin typeface="TT Norms Regular" panose="02000503030000020003" pitchFamily="50" charset="0"/>
              </a:rPr>
              <a:t>APRÈS</a:t>
            </a:r>
          </a:p>
        </p:txBody>
      </p:sp>
      <p:sp>
        <p:nvSpPr>
          <p:cNvPr id="15" name="Rectangle 14">
            <a:extLst>
              <a:ext uri="{FF2B5EF4-FFF2-40B4-BE49-F238E27FC236}">
                <a16:creationId xmlns:a16="http://schemas.microsoft.com/office/drawing/2014/main" id="{816627E4-002D-4731-A2DA-443831BC753A}"/>
              </a:ext>
            </a:extLst>
          </p:cNvPr>
          <p:cNvSpPr/>
          <p:nvPr/>
        </p:nvSpPr>
        <p:spPr>
          <a:xfrm>
            <a:off x="8458268" y="1819809"/>
            <a:ext cx="3445366" cy="674031"/>
          </a:xfrm>
          <a:prstGeom prst="rect">
            <a:avLst/>
          </a:prstGeom>
        </p:spPr>
        <p:txBody>
          <a:bodyPr wrap="square">
            <a:spAutoFit/>
          </a:bodyPr>
          <a:lstStyle/>
          <a:p>
            <a:pPr algn="ctr">
              <a:lnSpc>
                <a:spcPct val="90000"/>
              </a:lnSpc>
              <a:spcBef>
                <a:spcPts val="1000"/>
              </a:spcBef>
            </a:pPr>
            <a:r>
              <a:rPr lang="fr-FR" sz="2400" kern="0" dirty="0">
                <a:solidFill>
                  <a:srgbClr val="C40056"/>
                </a:solidFill>
                <a:latin typeface="Fira Sans Medium" panose="020B0503050000020004" pitchFamily="34" charset="0"/>
                <a:cs typeface="Arial"/>
              </a:rPr>
              <a:t>Simplification</a:t>
            </a:r>
            <a:r>
              <a:rPr lang="fr-FR" dirty="0">
                <a:solidFill>
                  <a:schemeClr val="tx1">
                    <a:tint val="75000"/>
                  </a:schemeClr>
                </a:solidFill>
                <a:latin typeface="Barlow" panose="020B0604020202020204" charset="0"/>
              </a:rPr>
              <a:t> </a:t>
            </a:r>
            <a:br>
              <a:rPr lang="fr-FR" dirty="0">
                <a:solidFill>
                  <a:schemeClr val="tx1">
                    <a:tint val="75000"/>
                  </a:schemeClr>
                </a:solidFill>
                <a:latin typeface="Barlow" panose="020B0604020202020204" charset="0"/>
              </a:rPr>
            </a:br>
            <a:r>
              <a:rPr lang="fr-FR" dirty="0">
                <a:solidFill>
                  <a:schemeClr val="tx1">
                    <a:tint val="75000"/>
                  </a:schemeClr>
                </a:solidFill>
                <a:latin typeface="Barlow" panose="020B0604020202020204" charset="0"/>
              </a:rPr>
              <a:t>de la taxe d’apprentissage</a:t>
            </a:r>
          </a:p>
        </p:txBody>
      </p:sp>
      <p:sp>
        <p:nvSpPr>
          <p:cNvPr id="16" name="Espace réservé du numéro de diapositive 15">
            <a:extLst>
              <a:ext uri="{FF2B5EF4-FFF2-40B4-BE49-F238E27FC236}">
                <a16:creationId xmlns:a16="http://schemas.microsoft.com/office/drawing/2014/main" id="{DB3DD897-B909-475E-BA1E-6F3A1AAFBF82}"/>
              </a:ext>
            </a:extLst>
          </p:cNvPr>
          <p:cNvSpPr>
            <a:spLocks noGrp="1"/>
          </p:cNvSpPr>
          <p:nvPr>
            <p:ph type="sldNum" sz="quarter" idx="12"/>
          </p:nvPr>
        </p:nvSpPr>
        <p:spPr/>
        <p:txBody>
          <a:bodyPr/>
          <a:lstStyle/>
          <a:p>
            <a:fld id="{D5645730-E610-4B46-8690-6CAAB0DBBD09}" type="slidenum">
              <a:rPr lang="fr-FR" smtClean="0"/>
              <a:pPr/>
              <a:t>4</a:t>
            </a:fld>
            <a:endParaRPr lang="fr-FR"/>
          </a:p>
        </p:txBody>
      </p:sp>
      <p:pic>
        <p:nvPicPr>
          <p:cNvPr id="23" name="Image 22">
            <a:extLst>
              <a:ext uri="{FF2B5EF4-FFF2-40B4-BE49-F238E27FC236}">
                <a16:creationId xmlns:a16="http://schemas.microsoft.com/office/drawing/2014/main" id="{456E7BC6-A99D-40A4-BC39-BB343C60B315}"/>
              </a:ext>
            </a:extLst>
          </p:cNvPr>
          <p:cNvPicPr>
            <a:picLocks noChangeAspect="1"/>
          </p:cNvPicPr>
          <p:nvPr/>
        </p:nvPicPr>
        <p:blipFill rotWithShape="1">
          <a:blip r:embed="rId7"/>
          <a:srcRect t="12406" r="10489"/>
          <a:stretch/>
        </p:blipFill>
        <p:spPr>
          <a:xfrm>
            <a:off x="2583288" y="5747907"/>
            <a:ext cx="957090" cy="839399"/>
          </a:xfrm>
          <a:prstGeom prst="rect">
            <a:avLst/>
          </a:prstGeom>
        </p:spPr>
      </p:pic>
      <p:pic>
        <p:nvPicPr>
          <p:cNvPr id="24" name="Image 23" descr="Une image contenant dessin&#10;&#10;Description générée automatiquement">
            <a:extLst>
              <a:ext uri="{FF2B5EF4-FFF2-40B4-BE49-F238E27FC236}">
                <a16:creationId xmlns:a16="http://schemas.microsoft.com/office/drawing/2014/main" id="{2C0286BF-1486-43E4-956C-FBB919C8CE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0564" y="5840129"/>
            <a:ext cx="864148" cy="607501"/>
          </a:xfrm>
          <a:prstGeom prst="rect">
            <a:avLst/>
          </a:prstGeom>
        </p:spPr>
      </p:pic>
      <p:pic>
        <p:nvPicPr>
          <p:cNvPr id="25" name="Image 24" descr="Une image contenant signe&#10;&#10;Description générée automatiquement">
            <a:extLst>
              <a:ext uri="{FF2B5EF4-FFF2-40B4-BE49-F238E27FC236}">
                <a16:creationId xmlns:a16="http://schemas.microsoft.com/office/drawing/2014/main" id="{BCA629F2-0D06-4C95-9DE4-CFEB878B82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6011" y="5715000"/>
            <a:ext cx="957091" cy="857760"/>
          </a:xfrm>
          <a:prstGeom prst="rect">
            <a:avLst/>
          </a:prstGeom>
        </p:spPr>
      </p:pic>
    </p:spTree>
    <p:custDataLst>
      <p:tags r:id="rId1"/>
    </p:custDataLst>
    <p:extLst>
      <p:ext uri="{BB962C8B-B14F-4D97-AF65-F5344CB8AC3E}">
        <p14:creationId xmlns:p14="http://schemas.microsoft.com/office/powerpoint/2010/main" val="367171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E3807-461C-4B9F-AA82-C37043EDE2DF}"/>
              </a:ext>
            </a:extLst>
          </p:cNvPr>
          <p:cNvSpPr>
            <a:spLocks noGrp="1"/>
          </p:cNvSpPr>
          <p:nvPr>
            <p:ph type="title"/>
          </p:nvPr>
        </p:nvSpPr>
        <p:spPr/>
        <p:txBody>
          <a:bodyPr>
            <a:normAutofit/>
          </a:bodyPr>
          <a:lstStyle/>
          <a:p>
            <a:r>
              <a:rPr lang="fr-FR" sz="2800" b="1" dirty="0">
                <a:solidFill>
                  <a:srgbClr val="6A88B2"/>
                </a:solidFill>
                <a:latin typeface="Barlow"/>
              </a:rPr>
              <a:t>2. La taxe d’apprentissage en 2020</a:t>
            </a:r>
          </a:p>
        </p:txBody>
      </p:sp>
      <p:sp>
        <p:nvSpPr>
          <p:cNvPr id="8" name="Espace réservé du numéro de diapositive 7">
            <a:extLst>
              <a:ext uri="{FF2B5EF4-FFF2-40B4-BE49-F238E27FC236}">
                <a16:creationId xmlns:a16="http://schemas.microsoft.com/office/drawing/2014/main" id="{06F33ABA-8F3B-4986-B412-21CC6101AC3F}"/>
              </a:ext>
            </a:extLst>
          </p:cNvPr>
          <p:cNvSpPr>
            <a:spLocks noGrp="1"/>
          </p:cNvSpPr>
          <p:nvPr>
            <p:ph type="sldNum" sz="quarter" idx="12"/>
          </p:nvPr>
        </p:nvSpPr>
        <p:spPr/>
        <p:txBody>
          <a:bodyPr/>
          <a:lstStyle/>
          <a:p>
            <a:fld id="{D5645730-E610-4B46-8690-6CAAB0DBBD09}" type="slidenum">
              <a:rPr lang="fr-FR" smtClean="0"/>
              <a:pPr/>
              <a:t>5</a:t>
            </a:fld>
            <a:endParaRPr lang="fr-FR"/>
          </a:p>
        </p:txBody>
      </p:sp>
      <p:pic>
        <p:nvPicPr>
          <p:cNvPr id="9" name="Image 8" descr="Une image contenant capture d’écran&#10;&#10;Description générée automatiquement">
            <a:extLst>
              <a:ext uri="{FF2B5EF4-FFF2-40B4-BE49-F238E27FC236}">
                <a16:creationId xmlns:a16="http://schemas.microsoft.com/office/drawing/2014/main" id="{CA14E738-459C-4DAB-96F0-8ED1B9C92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937" y="1466900"/>
            <a:ext cx="8221839" cy="5025975"/>
          </a:xfrm>
          <a:prstGeom prst="rect">
            <a:avLst/>
          </a:prstGeom>
        </p:spPr>
      </p:pic>
      <p:sp>
        <p:nvSpPr>
          <p:cNvPr id="6" name="Ellipse 5">
            <a:extLst>
              <a:ext uri="{FF2B5EF4-FFF2-40B4-BE49-F238E27FC236}">
                <a16:creationId xmlns:a16="http://schemas.microsoft.com/office/drawing/2014/main" id="{BC70469E-51AF-4370-9885-CD5F5594C615}"/>
              </a:ext>
            </a:extLst>
          </p:cNvPr>
          <p:cNvSpPr>
            <a:spLocks noChangeAspect="1"/>
          </p:cNvSpPr>
          <p:nvPr/>
        </p:nvSpPr>
        <p:spPr>
          <a:xfrm>
            <a:off x="10571476" y="4253139"/>
            <a:ext cx="1476000" cy="1476000"/>
          </a:xfrm>
          <a:prstGeom prst="ellipse">
            <a:avLst/>
          </a:prstGeom>
          <a:solidFill>
            <a:srgbClr val="C4005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dirty="0">
                <a:solidFill>
                  <a:srgbClr val="FFFFFF"/>
                </a:solidFill>
                <a:latin typeface="Fira Sans" panose="020B0503050000020004" pitchFamily="34" charset="0"/>
              </a:rPr>
              <a:t>Art. L6241-2</a:t>
            </a:r>
          </a:p>
        </p:txBody>
      </p:sp>
      <p:pic>
        <p:nvPicPr>
          <p:cNvPr id="11" name="Image 10" descr="Une image contenant dessin, signe&#10;&#10;Description générée automatiquement">
            <a:extLst>
              <a:ext uri="{FF2B5EF4-FFF2-40B4-BE49-F238E27FC236}">
                <a16:creationId xmlns:a16="http://schemas.microsoft.com/office/drawing/2014/main" id="{392693CA-B436-4264-A075-E0805436E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7937" y="5646982"/>
            <a:ext cx="1219306" cy="845893"/>
          </a:xfrm>
          <a:prstGeom prst="rect">
            <a:avLst/>
          </a:prstGeom>
        </p:spPr>
      </p:pic>
      <p:pic>
        <p:nvPicPr>
          <p:cNvPr id="12" name="Image 11">
            <a:extLst>
              <a:ext uri="{FF2B5EF4-FFF2-40B4-BE49-F238E27FC236}">
                <a16:creationId xmlns:a16="http://schemas.microsoft.com/office/drawing/2014/main" id="{2FB63A24-20CF-41BD-8E8A-25AE20C37925}"/>
              </a:ext>
            </a:extLst>
          </p:cNvPr>
          <p:cNvPicPr>
            <a:picLocks noChangeAspect="1"/>
          </p:cNvPicPr>
          <p:nvPr/>
        </p:nvPicPr>
        <p:blipFill rotWithShape="1">
          <a:blip r:embed="rId6"/>
          <a:srcRect t="12406" r="10489"/>
          <a:stretch/>
        </p:blipFill>
        <p:spPr>
          <a:xfrm>
            <a:off x="1022223" y="4140203"/>
            <a:ext cx="970243" cy="850935"/>
          </a:xfrm>
          <a:prstGeom prst="rect">
            <a:avLst/>
          </a:prstGeom>
        </p:spPr>
      </p:pic>
      <p:pic>
        <p:nvPicPr>
          <p:cNvPr id="13" name="Image 12" descr="Une image contenant dessin&#10;&#10;Description générée automatiquement">
            <a:extLst>
              <a:ext uri="{FF2B5EF4-FFF2-40B4-BE49-F238E27FC236}">
                <a16:creationId xmlns:a16="http://schemas.microsoft.com/office/drawing/2014/main" id="{C1F71519-653A-4BE4-82B2-259EE86896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013" y="5258150"/>
            <a:ext cx="876024" cy="615850"/>
          </a:xfrm>
          <a:prstGeom prst="rect">
            <a:avLst/>
          </a:prstGeom>
        </p:spPr>
      </p:pic>
      <p:pic>
        <p:nvPicPr>
          <p:cNvPr id="14" name="Image 13" descr="Une image contenant signe&#10;&#10;Description générée automatiquement">
            <a:extLst>
              <a:ext uri="{FF2B5EF4-FFF2-40B4-BE49-F238E27FC236}">
                <a16:creationId xmlns:a16="http://schemas.microsoft.com/office/drawing/2014/main" id="{9C5EA332-0DB5-4900-BE83-F9E15AC869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224" y="2948226"/>
            <a:ext cx="970244" cy="869548"/>
          </a:xfrm>
          <a:prstGeom prst="rect">
            <a:avLst/>
          </a:prstGeom>
        </p:spPr>
      </p:pic>
    </p:spTree>
    <p:custDataLst>
      <p:tags r:id="rId1"/>
    </p:custDataLst>
    <p:extLst>
      <p:ext uri="{BB962C8B-B14F-4D97-AF65-F5344CB8AC3E}">
        <p14:creationId xmlns:p14="http://schemas.microsoft.com/office/powerpoint/2010/main" val="104083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Une image contenant capture d’écran&#10;&#10;Description générée automatiquement">
            <a:extLst>
              <a:ext uri="{FF2B5EF4-FFF2-40B4-BE49-F238E27FC236}">
                <a16:creationId xmlns:a16="http://schemas.microsoft.com/office/drawing/2014/main" id="{EA9FF43C-BA0C-4D9C-8887-170CF1449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891" y="-752"/>
            <a:ext cx="4797562" cy="6935604"/>
          </a:xfrm>
          <a:prstGeom prst="rect">
            <a:avLst/>
          </a:prstGeom>
        </p:spPr>
      </p:pic>
      <p:sp>
        <p:nvSpPr>
          <p:cNvPr id="2" name="Titre 1">
            <a:extLst>
              <a:ext uri="{FF2B5EF4-FFF2-40B4-BE49-F238E27FC236}">
                <a16:creationId xmlns:a16="http://schemas.microsoft.com/office/drawing/2014/main" id="{45DE3807-461C-4B9F-AA82-C37043EDE2DF}"/>
              </a:ext>
            </a:extLst>
          </p:cNvPr>
          <p:cNvSpPr>
            <a:spLocks noGrp="1"/>
          </p:cNvSpPr>
          <p:nvPr>
            <p:ph type="title"/>
          </p:nvPr>
        </p:nvSpPr>
        <p:spPr>
          <a:xfrm>
            <a:off x="680263" y="255970"/>
            <a:ext cx="6078463" cy="1325563"/>
          </a:xfrm>
        </p:spPr>
        <p:txBody>
          <a:bodyPr>
            <a:normAutofit/>
          </a:bodyPr>
          <a:lstStyle/>
          <a:p>
            <a:r>
              <a:rPr lang="fr-FR" sz="2800" b="1" dirty="0">
                <a:solidFill>
                  <a:srgbClr val="6A88B2"/>
                </a:solidFill>
                <a:latin typeface="Barlow"/>
              </a:rPr>
              <a:t>3. Le versement </a:t>
            </a:r>
            <a:br>
              <a:rPr lang="fr-FR" sz="2800" b="1" dirty="0">
                <a:solidFill>
                  <a:srgbClr val="6A88B2"/>
                </a:solidFill>
                <a:latin typeface="Barlow"/>
              </a:rPr>
            </a:br>
            <a:r>
              <a:rPr lang="fr-FR" sz="2800" b="1" dirty="0">
                <a:solidFill>
                  <a:srgbClr val="6A88B2"/>
                </a:solidFill>
                <a:latin typeface="Barlow"/>
              </a:rPr>
              <a:t>de la taxe d’apprentissage</a:t>
            </a:r>
          </a:p>
        </p:txBody>
      </p:sp>
      <p:sp>
        <p:nvSpPr>
          <p:cNvPr id="3" name="Espace réservé du contenu 2">
            <a:extLst>
              <a:ext uri="{FF2B5EF4-FFF2-40B4-BE49-F238E27FC236}">
                <a16:creationId xmlns:a16="http://schemas.microsoft.com/office/drawing/2014/main" id="{CBE9AE60-7CB1-439D-BDBA-057D2BC3D54C}"/>
              </a:ext>
            </a:extLst>
          </p:cNvPr>
          <p:cNvSpPr>
            <a:spLocks noGrp="1"/>
          </p:cNvSpPr>
          <p:nvPr>
            <p:ph idx="1"/>
          </p:nvPr>
        </p:nvSpPr>
        <p:spPr>
          <a:xfrm>
            <a:off x="718507" y="2147745"/>
            <a:ext cx="6078462" cy="3636892"/>
          </a:xfrm>
          <a:noFill/>
          <a:ln>
            <a:noFill/>
          </a:ln>
        </p:spPr>
        <p:txBody>
          <a:bodyPr anchor="t">
            <a:normAutofit/>
          </a:bodyPr>
          <a:lstStyle/>
          <a:p>
            <a:pPr>
              <a:lnSpc>
                <a:spcPct val="110000"/>
              </a:lnSpc>
              <a:spcBef>
                <a:spcPts val="0"/>
              </a:spcBef>
              <a:buClr>
                <a:schemeClr val="tx1"/>
              </a:buClr>
              <a:buFont typeface="Wingdings" panose="05000000000000000000" pitchFamily="2" charset="2"/>
              <a:buChar char="§"/>
            </a:pPr>
            <a:r>
              <a:rPr lang="fr-FR" sz="1600" dirty="0">
                <a:solidFill>
                  <a:srgbClr val="434343"/>
                </a:solidFill>
                <a:latin typeface="Barlow" panose="020B0604020202020204" charset="0"/>
              </a:rPr>
              <a:t>Pas besoin de souscrire une déclaration spécifique en 2020</a:t>
            </a:r>
          </a:p>
          <a:p>
            <a:pPr>
              <a:lnSpc>
                <a:spcPct val="110000"/>
              </a:lnSpc>
              <a:spcBef>
                <a:spcPts val="0"/>
              </a:spcBef>
              <a:buClr>
                <a:schemeClr val="tx1"/>
              </a:buClr>
              <a:buFont typeface="Wingdings" panose="05000000000000000000" pitchFamily="2" charset="2"/>
              <a:buChar char="§"/>
            </a:pPr>
            <a:endParaRPr lang="fr-FR" sz="1600" dirty="0">
              <a:solidFill>
                <a:srgbClr val="434343"/>
              </a:solidFill>
              <a:latin typeface="Barlow" panose="020B0604020202020204" charset="0"/>
            </a:endParaRPr>
          </a:p>
          <a:p>
            <a:pPr>
              <a:lnSpc>
                <a:spcPct val="110000"/>
              </a:lnSpc>
              <a:spcBef>
                <a:spcPts val="0"/>
              </a:spcBef>
              <a:buClr>
                <a:schemeClr val="tx1"/>
              </a:buClr>
              <a:buFont typeface="Wingdings" panose="05000000000000000000" pitchFamily="2" charset="2"/>
              <a:buChar char="§"/>
            </a:pPr>
            <a:r>
              <a:rPr lang="fr-FR" sz="1600" dirty="0">
                <a:solidFill>
                  <a:srgbClr val="434343"/>
                </a:solidFill>
                <a:latin typeface="Barlow" panose="020B0604020202020204" charset="0"/>
              </a:rPr>
              <a:t>Versement de la CUFPA (contribution unique formation professionnelle et alternance) à l’URSSAF à partir de 2022. L’URSSAF a demandé que le transfert du versement de cette contribution soit reporté d’un an. </a:t>
            </a:r>
          </a:p>
          <a:p>
            <a:pPr>
              <a:lnSpc>
                <a:spcPct val="110000"/>
              </a:lnSpc>
              <a:spcBef>
                <a:spcPts val="0"/>
              </a:spcBef>
              <a:buClr>
                <a:schemeClr val="tx1"/>
              </a:buClr>
              <a:buFont typeface="Wingdings" panose="05000000000000000000" pitchFamily="2" charset="2"/>
              <a:buChar char="§"/>
            </a:pPr>
            <a:endParaRPr lang="fr-FR" sz="1600" dirty="0">
              <a:solidFill>
                <a:srgbClr val="434343"/>
              </a:solidFill>
              <a:latin typeface="Barlow" panose="020B0604020202020204" charset="0"/>
            </a:endParaRPr>
          </a:p>
          <a:p>
            <a:pPr>
              <a:lnSpc>
                <a:spcPct val="110000"/>
              </a:lnSpc>
              <a:spcBef>
                <a:spcPts val="0"/>
              </a:spcBef>
              <a:buClr>
                <a:schemeClr val="tx1"/>
              </a:buClr>
              <a:buFont typeface="Wingdings" panose="05000000000000000000" pitchFamily="2" charset="2"/>
              <a:buChar char="§"/>
            </a:pPr>
            <a:r>
              <a:rPr lang="fr-FR" sz="1600" dirty="0">
                <a:solidFill>
                  <a:srgbClr val="434343"/>
                </a:solidFill>
                <a:latin typeface="Barlow" panose="020B0604020202020204" charset="0"/>
              </a:rPr>
              <a:t> En 2020 et 2021, la fraction de 87% de la taxe d’apprentissage sera versée auprès de l’OPCO.</a:t>
            </a:r>
          </a:p>
          <a:p>
            <a:pPr>
              <a:lnSpc>
                <a:spcPct val="110000"/>
              </a:lnSpc>
              <a:spcBef>
                <a:spcPts val="0"/>
              </a:spcBef>
              <a:buClr>
                <a:schemeClr val="tx1"/>
              </a:buClr>
              <a:buFont typeface="Wingdings" panose="05000000000000000000" pitchFamily="2" charset="2"/>
              <a:buChar char="§"/>
            </a:pPr>
            <a:endParaRPr lang="fr-FR" sz="2400" dirty="0">
              <a:latin typeface="Barlow" panose="020B0604020202020204" charset="0"/>
            </a:endParaRPr>
          </a:p>
        </p:txBody>
      </p:sp>
      <p:sp>
        <p:nvSpPr>
          <p:cNvPr id="6" name="Espace réservé du numéro de diapositive 5">
            <a:extLst>
              <a:ext uri="{FF2B5EF4-FFF2-40B4-BE49-F238E27FC236}">
                <a16:creationId xmlns:a16="http://schemas.microsoft.com/office/drawing/2014/main" id="{DFF91E13-4711-4894-BC3D-E183BF9628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45730-E610-4B46-8690-6CAAB0DBBD09}" type="slidenum">
              <a:rPr kumimoji="0" lang="fr-FR" sz="1200" b="0" i="0" u="none" strike="noStrike" kern="1200" cap="none" spc="0" normalizeH="0" baseline="0" noProof="0" smtClean="0">
                <a:ln>
                  <a:noFill/>
                </a:ln>
                <a:solidFill>
                  <a:prstClr val="white">
                    <a:lumMod val="50000"/>
                  </a:prstClr>
                </a:solidFill>
                <a:effectLst/>
                <a:uLnTx/>
                <a:uFillTx/>
                <a:latin typeface="TT Norms Light" panose="02000503020000020003"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white">
                  <a:lumMod val="50000"/>
                </a:prstClr>
              </a:solidFill>
              <a:effectLst/>
              <a:uLnTx/>
              <a:uFillTx/>
              <a:latin typeface="TT Norms Light" panose="02000503020000020003" pitchFamily="50" charset="0"/>
              <a:ea typeface="+mn-ea"/>
              <a:cs typeface="+mn-cs"/>
            </a:endParaRPr>
          </a:p>
        </p:txBody>
      </p:sp>
      <p:sp>
        <p:nvSpPr>
          <p:cNvPr id="5" name="ZoneTexte 4">
            <a:extLst>
              <a:ext uri="{FF2B5EF4-FFF2-40B4-BE49-F238E27FC236}">
                <a16:creationId xmlns:a16="http://schemas.microsoft.com/office/drawing/2014/main" id="{24B22B46-AE01-439E-B7F9-166E4AFFF8AE}"/>
              </a:ext>
            </a:extLst>
          </p:cNvPr>
          <p:cNvSpPr txBox="1"/>
          <p:nvPr/>
        </p:nvSpPr>
        <p:spPr>
          <a:xfrm>
            <a:off x="784678" y="1438643"/>
            <a:ext cx="56923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C40056"/>
                </a:solidFill>
                <a:effectLst/>
                <a:uLnTx/>
                <a:uFillTx/>
                <a:latin typeface="Fira Sans Medium" panose="020B0503050000020004" pitchFamily="34" charset="0"/>
                <a:ea typeface="+mn-ea"/>
                <a:cs typeface="Arial"/>
              </a:rPr>
              <a:t>3.1. Le versement de la fraction de 87%</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Image 15">
            <a:extLst>
              <a:ext uri="{FF2B5EF4-FFF2-40B4-BE49-F238E27FC236}">
                <a16:creationId xmlns:a16="http://schemas.microsoft.com/office/drawing/2014/main" id="{AF052BA5-DE51-4CB9-BE01-A6F59F246A4B}"/>
              </a:ext>
            </a:extLst>
          </p:cNvPr>
          <p:cNvPicPr>
            <a:picLocks noChangeAspect="1"/>
          </p:cNvPicPr>
          <p:nvPr/>
        </p:nvPicPr>
        <p:blipFill rotWithShape="1">
          <a:blip r:embed="rId6"/>
          <a:srcRect t="12406" r="10489"/>
          <a:stretch/>
        </p:blipFill>
        <p:spPr>
          <a:xfrm>
            <a:off x="2583288" y="5747907"/>
            <a:ext cx="957090" cy="839399"/>
          </a:xfrm>
          <a:prstGeom prst="rect">
            <a:avLst/>
          </a:prstGeom>
        </p:spPr>
      </p:pic>
      <p:pic>
        <p:nvPicPr>
          <p:cNvPr id="17" name="Image 16" descr="Une image contenant dessin&#10;&#10;Description générée automatiquement">
            <a:extLst>
              <a:ext uri="{FF2B5EF4-FFF2-40B4-BE49-F238E27FC236}">
                <a16:creationId xmlns:a16="http://schemas.microsoft.com/office/drawing/2014/main" id="{44C66323-7A87-432A-919E-3598BE1A4C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0564" y="5840129"/>
            <a:ext cx="864148" cy="607501"/>
          </a:xfrm>
          <a:prstGeom prst="rect">
            <a:avLst/>
          </a:prstGeom>
        </p:spPr>
      </p:pic>
      <p:pic>
        <p:nvPicPr>
          <p:cNvPr id="18" name="Image 17" descr="Une image contenant signe&#10;&#10;Description générée automatiquement">
            <a:extLst>
              <a:ext uri="{FF2B5EF4-FFF2-40B4-BE49-F238E27FC236}">
                <a16:creationId xmlns:a16="http://schemas.microsoft.com/office/drawing/2014/main" id="{0C9BA379-C253-4AE4-A2A6-E10EAEDFB2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011" y="5715000"/>
            <a:ext cx="957091" cy="857760"/>
          </a:xfrm>
          <a:prstGeom prst="rect">
            <a:avLst/>
          </a:prstGeom>
        </p:spPr>
      </p:pic>
      <p:sp>
        <p:nvSpPr>
          <p:cNvPr id="7" name="ZoneTexte 6">
            <a:extLst>
              <a:ext uri="{FF2B5EF4-FFF2-40B4-BE49-F238E27FC236}">
                <a16:creationId xmlns:a16="http://schemas.microsoft.com/office/drawing/2014/main" id="{92BEEA05-560D-4101-A818-E610F865D9E5}"/>
              </a:ext>
            </a:extLst>
          </p:cNvPr>
          <p:cNvSpPr txBox="1"/>
          <p:nvPr/>
        </p:nvSpPr>
        <p:spPr>
          <a:xfrm>
            <a:off x="10941900" y="2496716"/>
            <a:ext cx="684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-&gt; 60%</a:t>
            </a:r>
          </a:p>
        </p:txBody>
      </p:sp>
      <p:sp>
        <p:nvSpPr>
          <p:cNvPr id="13" name="ZoneTexte 12">
            <a:extLst>
              <a:ext uri="{FF2B5EF4-FFF2-40B4-BE49-F238E27FC236}">
                <a16:creationId xmlns:a16="http://schemas.microsoft.com/office/drawing/2014/main" id="{F0CA960A-D6A5-4ACE-987B-124DEA76B606}"/>
              </a:ext>
            </a:extLst>
          </p:cNvPr>
          <p:cNvSpPr txBox="1"/>
          <p:nvPr/>
        </p:nvSpPr>
        <p:spPr>
          <a:xfrm>
            <a:off x="10932569" y="3275111"/>
            <a:ext cx="684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-&gt; 60%</a:t>
            </a:r>
          </a:p>
        </p:txBody>
      </p:sp>
      <p:sp>
        <p:nvSpPr>
          <p:cNvPr id="14" name="ZoneTexte 13">
            <a:extLst>
              <a:ext uri="{FF2B5EF4-FFF2-40B4-BE49-F238E27FC236}">
                <a16:creationId xmlns:a16="http://schemas.microsoft.com/office/drawing/2014/main" id="{A74F8483-0B7A-4885-BEF1-8C642F772B1E}"/>
              </a:ext>
            </a:extLst>
          </p:cNvPr>
          <p:cNvSpPr txBox="1"/>
          <p:nvPr/>
        </p:nvSpPr>
        <p:spPr>
          <a:xfrm>
            <a:off x="7243530" y="5695571"/>
            <a:ext cx="8335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-&gt;2022</a:t>
            </a:r>
          </a:p>
        </p:txBody>
      </p:sp>
    </p:spTree>
    <p:custDataLst>
      <p:tags r:id="rId2"/>
    </p:custDataLst>
    <p:extLst>
      <p:ext uri="{BB962C8B-B14F-4D97-AF65-F5344CB8AC3E}">
        <p14:creationId xmlns:p14="http://schemas.microsoft.com/office/powerpoint/2010/main" val="359370862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bâtiment, regardant, debout, assis&#10;&#10;Description générée automatiquement">
            <a:extLst>
              <a:ext uri="{FF2B5EF4-FFF2-40B4-BE49-F238E27FC236}">
                <a16:creationId xmlns:a16="http://schemas.microsoft.com/office/drawing/2014/main" id="{2C2329F4-6FE2-4A8E-B9A7-22AF92865B69}"/>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r="14318"/>
          <a:stretch/>
        </p:blipFill>
        <p:spPr>
          <a:xfrm>
            <a:off x="9968378" y="2732557"/>
            <a:ext cx="2223622" cy="4125443"/>
          </a:xfrm>
          <a:prstGeom prst="rect">
            <a:avLst/>
          </a:prstGeom>
        </p:spPr>
      </p:pic>
      <p:sp>
        <p:nvSpPr>
          <p:cNvPr id="2" name="Titre 1">
            <a:extLst>
              <a:ext uri="{FF2B5EF4-FFF2-40B4-BE49-F238E27FC236}">
                <a16:creationId xmlns:a16="http://schemas.microsoft.com/office/drawing/2014/main" id="{45DE3807-461C-4B9F-AA82-C37043EDE2DF}"/>
              </a:ext>
            </a:extLst>
          </p:cNvPr>
          <p:cNvSpPr>
            <a:spLocks noGrp="1"/>
          </p:cNvSpPr>
          <p:nvPr>
            <p:ph type="title"/>
          </p:nvPr>
        </p:nvSpPr>
        <p:spPr>
          <a:xfrm>
            <a:off x="509366" y="276162"/>
            <a:ext cx="10449988" cy="858796"/>
          </a:xfrm>
        </p:spPr>
        <p:txBody>
          <a:bodyPr>
            <a:normAutofit/>
          </a:bodyPr>
          <a:lstStyle/>
          <a:p>
            <a:r>
              <a:rPr lang="fr-FR" sz="2800" b="1" dirty="0">
                <a:solidFill>
                  <a:srgbClr val="6A88B2"/>
                </a:solidFill>
                <a:latin typeface="Barlow"/>
              </a:rPr>
              <a:t>3. Le versement de la taxe d’apprentissage</a:t>
            </a:r>
            <a:br>
              <a:rPr lang="fr-FR" sz="2400" kern="0" dirty="0">
                <a:solidFill>
                  <a:srgbClr val="C40056"/>
                </a:solidFill>
                <a:latin typeface="Fira Sans Medium" panose="020B0503050000020004" pitchFamily="34" charset="0"/>
                <a:ea typeface="+mn-ea"/>
                <a:cs typeface="Arial"/>
              </a:rPr>
            </a:br>
            <a:endParaRPr lang="fr-FR" sz="2400" kern="0" dirty="0">
              <a:solidFill>
                <a:srgbClr val="C40056"/>
              </a:solidFill>
              <a:latin typeface="Fira Sans Medium" panose="020B0503050000020004" pitchFamily="34" charset="0"/>
              <a:ea typeface="+mn-ea"/>
              <a:cs typeface="Arial"/>
            </a:endParaRPr>
          </a:p>
        </p:txBody>
      </p:sp>
      <p:sp>
        <p:nvSpPr>
          <p:cNvPr id="3" name="Espace réservé du contenu 2">
            <a:extLst>
              <a:ext uri="{FF2B5EF4-FFF2-40B4-BE49-F238E27FC236}">
                <a16:creationId xmlns:a16="http://schemas.microsoft.com/office/drawing/2014/main" id="{CBE9AE60-7CB1-439D-BDBA-057D2BC3D54C}"/>
              </a:ext>
            </a:extLst>
          </p:cNvPr>
          <p:cNvSpPr>
            <a:spLocks noGrp="1"/>
          </p:cNvSpPr>
          <p:nvPr>
            <p:ph idx="1"/>
          </p:nvPr>
        </p:nvSpPr>
        <p:spPr>
          <a:xfrm>
            <a:off x="4495800" y="927869"/>
            <a:ext cx="7186834" cy="1546684"/>
          </a:xfrm>
          <a:noFill/>
          <a:ln>
            <a:noFill/>
          </a:ln>
        </p:spPr>
        <p:txBody>
          <a:bodyPr vert="horz" lIns="91440" tIns="45720" rIns="91440" bIns="45720" rtlCol="0" anchor="t">
            <a:noAutofit/>
          </a:bodyPr>
          <a:lstStyle/>
          <a:p>
            <a:pPr marL="0" indent="0">
              <a:lnSpc>
                <a:spcPct val="110000"/>
              </a:lnSpc>
              <a:spcBef>
                <a:spcPts val="0"/>
              </a:spcBef>
              <a:buClr>
                <a:schemeClr val="tx1"/>
              </a:buClr>
              <a:buNone/>
            </a:pPr>
            <a:r>
              <a:rPr lang="fr-FR" sz="1600" dirty="0">
                <a:solidFill>
                  <a:srgbClr val="434343"/>
                </a:solidFill>
                <a:latin typeface="Barlow" panose="020B0604020202020204" charset="0"/>
              </a:rPr>
              <a:t>Déduction possible, dans certaines limites et conditions, du montant des </a:t>
            </a:r>
            <a:r>
              <a:rPr lang="fr-FR" sz="1600" b="1" dirty="0">
                <a:solidFill>
                  <a:srgbClr val="434343"/>
                </a:solidFill>
                <a:latin typeface="Barlow" panose="020B0604020202020204" charset="0"/>
              </a:rPr>
              <a:t>dépenses relatives aux formations délivrées par les entreprises </a:t>
            </a:r>
            <a:r>
              <a:rPr lang="fr-FR" sz="1600" dirty="0">
                <a:solidFill>
                  <a:srgbClr val="434343"/>
                </a:solidFill>
                <a:latin typeface="Barlow" panose="020B0604020202020204" charset="0"/>
              </a:rPr>
              <a:t>:</a:t>
            </a:r>
          </a:p>
          <a:p>
            <a:pPr>
              <a:lnSpc>
                <a:spcPct val="110000"/>
              </a:lnSpc>
              <a:spcBef>
                <a:spcPts val="0"/>
              </a:spcBef>
              <a:buClr>
                <a:schemeClr val="tx1"/>
              </a:buClr>
              <a:buFont typeface="Wingdings" panose="05000000000000000000" pitchFamily="2" charset="2"/>
              <a:buChar char="§"/>
            </a:pPr>
            <a:r>
              <a:rPr lang="fr-FR" sz="1600" dirty="0">
                <a:solidFill>
                  <a:srgbClr val="434343"/>
                </a:solidFill>
                <a:latin typeface="Barlow" panose="020B0604020202020204" charset="0"/>
              </a:rPr>
              <a:t>Qui disposent d’un </a:t>
            </a:r>
            <a:r>
              <a:rPr lang="fr-FR" sz="1600" b="1" dirty="0">
                <a:solidFill>
                  <a:srgbClr val="434343"/>
                </a:solidFill>
                <a:latin typeface="Barlow" panose="020B0604020202020204" charset="0"/>
              </a:rPr>
              <a:t>CFA pour l’accueil de leurs apprentis</a:t>
            </a:r>
          </a:p>
          <a:p>
            <a:pPr>
              <a:lnSpc>
                <a:spcPct val="110000"/>
              </a:lnSpc>
              <a:spcBef>
                <a:spcPts val="0"/>
              </a:spcBef>
              <a:buClr>
                <a:schemeClr val="tx1"/>
              </a:buClr>
              <a:buFont typeface="Wingdings" panose="05000000000000000000" pitchFamily="2" charset="2"/>
              <a:buChar char="§"/>
            </a:pPr>
            <a:r>
              <a:rPr lang="fr-FR" sz="1600" dirty="0">
                <a:solidFill>
                  <a:srgbClr val="434343"/>
                </a:solidFill>
                <a:latin typeface="Barlow" panose="020B0604020202020204" charset="0"/>
              </a:rPr>
              <a:t>Qui souhaitent </a:t>
            </a:r>
            <a:r>
              <a:rPr lang="fr-FR" sz="1600" b="1" dirty="0">
                <a:solidFill>
                  <a:srgbClr val="434343"/>
                </a:solidFill>
                <a:latin typeface="Barlow" panose="020B0604020202020204" charset="0"/>
              </a:rPr>
              <a:t>soutenir le développement d’offres nouvelles de formations par apprentissage </a:t>
            </a:r>
            <a:r>
              <a:rPr lang="fr-FR" sz="1600" dirty="0">
                <a:solidFill>
                  <a:srgbClr val="434343"/>
                </a:solidFill>
                <a:latin typeface="Barlow" panose="020B0604020202020204" charset="0"/>
              </a:rPr>
              <a:t>(pour un ou plusieurs de leurs apprentis)</a:t>
            </a:r>
          </a:p>
        </p:txBody>
      </p:sp>
      <p:sp>
        <p:nvSpPr>
          <p:cNvPr id="6" name="Espace réservé du numéro de diapositive 5">
            <a:extLst>
              <a:ext uri="{FF2B5EF4-FFF2-40B4-BE49-F238E27FC236}">
                <a16:creationId xmlns:a16="http://schemas.microsoft.com/office/drawing/2014/main" id="{DFF91E13-4711-4894-BC3D-E183BF9628E9}"/>
              </a:ext>
            </a:extLst>
          </p:cNvPr>
          <p:cNvSpPr>
            <a:spLocks noGrp="1"/>
          </p:cNvSpPr>
          <p:nvPr>
            <p:ph type="sldNum" sz="quarter" idx="12"/>
          </p:nvPr>
        </p:nvSpPr>
        <p:spPr>
          <a:xfrm>
            <a:off x="7166692" y="6361948"/>
            <a:ext cx="2743200" cy="365125"/>
          </a:xfrm>
        </p:spPr>
        <p:txBody>
          <a:bodyPr/>
          <a:lstStyle/>
          <a:p>
            <a:fld id="{D5645730-E610-4B46-8690-6CAAB0DBBD09}" type="slidenum">
              <a:rPr lang="fr-FR" smtClean="0"/>
              <a:pPr/>
              <a:t>7</a:t>
            </a:fld>
            <a:endParaRPr lang="fr-FR" dirty="0"/>
          </a:p>
        </p:txBody>
      </p:sp>
      <p:sp>
        <p:nvSpPr>
          <p:cNvPr id="7" name="Espace réservé du contenu 2">
            <a:extLst>
              <a:ext uri="{FF2B5EF4-FFF2-40B4-BE49-F238E27FC236}">
                <a16:creationId xmlns:a16="http://schemas.microsoft.com/office/drawing/2014/main" id="{D65407FE-F100-43A0-AF33-D888B2D2BE76}"/>
              </a:ext>
            </a:extLst>
          </p:cNvPr>
          <p:cNvSpPr txBox="1">
            <a:spLocks/>
          </p:cNvSpPr>
          <p:nvPr/>
        </p:nvSpPr>
        <p:spPr>
          <a:xfrm>
            <a:off x="1295404" y="2956862"/>
            <a:ext cx="8115300" cy="2400958"/>
          </a:xfrm>
          <a:prstGeom prst="rect">
            <a:avLst/>
          </a:prstGeom>
          <a:noFill/>
          <a:ln>
            <a:noFill/>
          </a:ln>
        </p:spPr>
        <p:txBody>
          <a:bodyPr vert="horz" lIns="91440" tIns="45720" rIns="91440" bIns="45720" rtlCol="0" anchor="t">
            <a:noAutofit/>
          </a:bodyPr>
          <a:lstStyle>
            <a:lvl1pPr marL="228600" indent="-228600">
              <a:lnSpc>
                <a:spcPct val="110000"/>
              </a:lnSpc>
              <a:spcBef>
                <a:spcPts val="0"/>
              </a:spcBef>
              <a:buClr>
                <a:schemeClr val="tx1"/>
              </a:buClr>
              <a:buFont typeface="Wingdings" panose="05000000000000000000" pitchFamily="2" charset="2"/>
              <a:buChar char="§"/>
              <a:defRPr>
                <a:latin typeface="Barlow" panose="020B0604020202020204" charset="0"/>
              </a:defRPr>
            </a:lvl1pPr>
            <a:lvl2pPr marL="685800" indent="-228600">
              <a:lnSpc>
                <a:spcPct val="90000"/>
              </a:lnSpc>
              <a:spcBef>
                <a:spcPts val="500"/>
              </a:spcBef>
              <a:buFont typeface="Arial" panose="020B0604020202020204" pitchFamily="34" charset="0"/>
              <a:buChar char="•"/>
              <a:defRPr sz="2400">
                <a:latin typeface="TT Norms Regular" panose="02000503030000020003" pitchFamily="50" charset="0"/>
              </a:defRPr>
            </a:lvl2pPr>
            <a:lvl3pPr marL="1143000" indent="-228600">
              <a:lnSpc>
                <a:spcPct val="90000"/>
              </a:lnSpc>
              <a:spcBef>
                <a:spcPts val="500"/>
              </a:spcBef>
              <a:buFont typeface="Arial" panose="020B0604020202020204" pitchFamily="34" charset="0"/>
              <a:buChar char="•"/>
              <a:defRPr sz="2000">
                <a:latin typeface="TT Norms Regular" panose="02000503030000020003" pitchFamily="50" charset="0"/>
              </a:defRPr>
            </a:lvl3pPr>
            <a:lvl4pPr marL="1600200" indent="-228600">
              <a:lnSpc>
                <a:spcPct val="90000"/>
              </a:lnSpc>
              <a:spcBef>
                <a:spcPts val="500"/>
              </a:spcBef>
              <a:buFont typeface="Arial" panose="020B0604020202020204" pitchFamily="34" charset="0"/>
              <a:buChar char="•"/>
              <a:defRPr>
                <a:latin typeface="TT Norms Regular" panose="02000503030000020003" pitchFamily="50" charset="0"/>
              </a:defRPr>
            </a:lvl4pPr>
            <a:lvl5pPr marL="2057400" indent="-228600">
              <a:lnSpc>
                <a:spcPct val="90000"/>
              </a:lnSpc>
              <a:spcBef>
                <a:spcPts val="500"/>
              </a:spcBef>
              <a:buFont typeface="Arial" panose="020B0604020202020204" pitchFamily="34" charset="0"/>
              <a:buChar char="•"/>
              <a:defRPr>
                <a:latin typeface="TT Norms Regular" panose="02000503030000020003"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fr-FR" sz="1600" dirty="0">
                <a:solidFill>
                  <a:srgbClr val="434343"/>
                </a:solidFill>
              </a:rPr>
              <a:t>Les dépenses déductibles concernent les investissements permettant de financer :</a:t>
            </a:r>
          </a:p>
          <a:p>
            <a:r>
              <a:rPr lang="fr-FR" sz="1600" dirty="0">
                <a:solidFill>
                  <a:srgbClr val="434343"/>
                </a:solidFill>
              </a:rPr>
              <a:t>Les </a:t>
            </a:r>
            <a:r>
              <a:rPr lang="fr-FR" sz="1600" b="1" dirty="0">
                <a:solidFill>
                  <a:srgbClr val="434343"/>
                </a:solidFill>
              </a:rPr>
              <a:t>équipements</a:t>
            </a:r>
            <a:r>
              <a:rPr lang="fr-FR" sz="1600" dirty="0">
                <a:solidFill>
                  <a:srgbClr val="434343"/>
                </a:solidFill>
              </a:rPr>
              <a:t> nécessaires à la réalisation de la formation ;</a:t>
            </a:r>
          </a:p>
          <a:p>
            <a:r>
              <a:rPr lang="fr-FR" sz="1600" dirty="0">
                <a:solidFill>
                  <a:srgbClr val="434343"/>
                </a:solidFill>
              </a:rPr>
              <a:t>Une offre nouvelle de formation en apprentissage </a:t>
            </a:r>
            <a:r>
              <a:rPr lang="fr-FR" sz="1600" b="1" dirty="0">
                <a:solidFill>
                  <a:srgbClr val="434343"/>
                </a:solidFill>
              </a:rPr>
              <a:t>jamais dispensée sur l’ensemble du territoire national par la voie de l’apprentissage</a:t>
            </a:r>
            <a:r>
              <a:rPr lang="fr-FR" sz="1600" dirty="0">
                <a:solidFill>
                  <a:srgbClr val="434343"/>
                </a:solidFill>
              </a:rPr>
              <a:t> avant l’ouverture de la session de formation au titre de laquelle les dépenses sont réalisées.</a:t>
            </a:r>
          </a:p>
          <a:p>
            <a:r>
              <a:rPr lang="fr-FR" sz="1600" dirty="0">
                <a:solidFill>
                  <a:srgbClr val="434343"/>
                </a:solidFill>
              </a:rPr>
              <a:t>Le </a:t>
            </a:r>
            <a:r>
              <a:rPr lang="fr-FR" sz="1600" b="1" dirty="0">
                <a:solidFill>
                  <a:srgbClr val="434343"/>
                </a:solidFill>
              </a:rPr>
              <a:t>cumul</a:t>
            </a:r>
            <a:r>
              <a:rPr lang="fr-FR" sz="1600" dirty="0">
                <a:solidFill>
                  <a:srgbClr val="434343"/>
                </a:solidFill>
              </a:rPr>
              <a:t> des déductions ne peut pas excéder le montant des dépenses réellement réalisées par l’entreprise </a:t>
            </a:r>
            <a:r>
              <a:rPr lang="fr-FR" sz="1600" b="1" dirty="0">
                <a:solidFill>
                  <a:srgbClr val="434343"/>
                </a:solidFill>
              </a:rPr>
              <a:t>plafonné à 10% du montant de la part de 87%.</a:t>
            </a:r>
          </a:p>
          <a:p>
            <a:r>
              <a:rPr lang="fr-FR" sz="1600" dirty="0">
                <a:solidFill>
                  <a:srgbClr val="434343"/>
                </a:solidFill>
              </a:rPr>
              <a:t>Les dépenses déductibles sont les dépenses réalisées au titre de l’année précédant l’assujettissement à la taxe d’apprentissage.</a:t>
            </a:r>
          </a:p>
        </p:txBody>
      </p:sp>
      <p:sp>
        <p:nvSpPr>
          <p:cNvPr id="4" name="ZoneTexte 3">
            <a:extLst>
              <a:ext uri="{FF2B5EF4-FFF2-40B4-BE49-F238E27FC236}">
                <a16:creationId xmlns:a16="http://schemas.microsoft.com/office/drawing/2014/main" id="{BF239E48-2A35-4570-92AE-44D756129C22}"/>
              </a:ext>
            </a:extLst>
          </p:cNvPr>
          <p:cNvSpPr txBox="1"/>
          <p:nvPr/>
        </p:nvSpPr>
        <p:spPr>
          <a:xfrm>
            <a:off x="509365" y="814515"/>
            <a:ext cx="3840977" cy="1200329"/>
          </a:xfrm>
          <a:prstGeom prst="rect">
            <a:avLst/>
          </a:prstGeom>
          <a:noFill/>
        </p:spPr>
        <p:txBody>
          <a:bodyPr wrap="square" rtlCol="0" anchor="ctr" anchorCtr="0">
            <a:spAutoFit/>
          </a:bodyPr>
          <a:lstStyle/>
          <a:p>
            <a:pPr algn="ctr"/>
            <a:r>
              <a:rPr lang="fr-FR" sz="2400" kern="0" dirty="0">
                <a:solidFill>
                  <a:srgbClr val="C40056"/>
                </a:solidFill>
                <a:latin typeface="Fira Sans Medium"/>
                <a:cs typeface="Arial"/>
              </a:rPr>
              <a:t>3.1. Les possibilités de déduction sur la fraction de 87 %</a:t>
            </a:r>
            <a:endParaRPr lang="fr-FR" sz="2400" dirty="0">
              <a:latin typeface="Fira Sans Medium"/>
            </a:endParaRPr>
          </a:p>
        </p:txBody>
      </p:sp>
      <p:pic>
        <p:nvPicPr>
          <p:cNvPr id="16" name="Image 15">
            <a:extLst>
              <a:ext uri="{FF2B5EF4-FFF2-40B4-BE49-F238E27FC236}">
                <a16:creationId xmlns:a16="http://schemas.microsoft.com/office/drawing/2014/main" id="{2BABC3C3-1EF2-4D31-94E7-A31BDC1EBE35}"/>
              </a:ext>
            </a:extLst>
          </p:cNvPr>
          <p:cNvPicPr>
            <a:picLocks noChangeAspect="1"/>
          </p:cNvPicPr>
          <p:nvPr/>
        </p:nvPicPr>
        <p:blipFill rotWithShape="1">
          <a:blip r:embed="rId5"/>
          <a:srcRect t="12406" r="10489"/>
          <a:stretch/>
        </p:blipFill>
        <p:spPr>
          <a:xfrm>
            <a:off x="2583288" y="5747907"/>
            <a:ext cx="957090" cy="839399"/>
          </a:xfrm>
          <a:prstGeom prst="rect">
            <a:avLst/>
          </a:prstGeom>
        </p:spPr>
      </p:pic>
      <p:pic>
        <p:nvPicPr>
          <p:cNvPr id="17" name="Image 16" descr="Une image contenant dessin&#10;&#10;Description générée automatiquement">
            <a:extLst>
              <a:ext uri="{FF2B5EF4-FFF2-40B4-BE49-F238E27FC236}">
                <a16:creationId xmlns:a16="http://schemas.microsoft.com/office/drawing/2014/main" id="{C38C6E9A-D759-44EE-A891-6D50BC82F2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0564" y="5840129"/>
            <a:ext cx="864148" cy="607501"/>
          </a:xfrm>
          <a:prstGeom prst="rect">
            <a:avLst/>
          </a:prstGeom>
        </p:spPr>
      </p:pic>
      <p:pic>
        <p:nvPicPr>
          <p:cNvPr id="18" name="Image 17" descr="Une image contenant signe&#10;&#10;Description générée automatiquement">
            <a:extLst>
              <a:ext uri="{FF2B5EF4-FFF2-40B4-BE49-F238E27FC236}">
                <a16:creationId xmlns:a16="http://schemas.microsoft.com/office/drawing/2014/main" id="{5AC1BAB6-D6A8-4237-A8AC-84A840B203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011" y="5715000"/>
            <a:ext cx="957091" cy="857760"/>
          </a:xfrm>
          <a:prstGeom prst="rect">
            <a:avLst/>
          </a:prstGeom>
        </p:spPr>
      </p:pic>
      <p:sp>
        <p:nvSpPr>
          <p:cNvPr id="12" name="Rectangle 11">
            <a:extLst>
              <a:ext uri="{FF2B5EF4-FFF2-40B4-BE49-F238E27FC236}">
                <a16:creationId xmlns:a16="http://schemas.microsoft.com/office/drawing/2014/main" id="{3B1DC457-6504-4854-BED3-C248ECBFD647}"/>
              </a:ext>
            </a:extLst>
          </p:cNvPr>
          <p:cNvSpPr/>
          <p:nvPr/>
        </p:nvSpPr>
        <p:spPr>
          <a:xfrm rot="21067171">
            <a:off x="302156" y="2368850"/>
            <a:ext cx="2721513" cy="461665"/>
          </a:xfrm>
          <a:prstGeom prst="rect">
            <a:avLst/>
          </a:prstGeom>
          <a:ln w="28575">
            <a:solidFill>
              <a:srgbClr val="C40056"/>
            </a:solidFill>
          </a:ln>
        </p:spPr>
        <p:txBody>
          <a:bodyPr wrap="square">
            <a:spAutoFit/>
          </a:bodyPr>
          <a:lstStyle/>
          <a:p>
            <a:pPr algn="ctr"/>
            <a:r>
              <a:rPr lang="fr-FR" sz="2400" dirty="0">
                <a:solidFill>
                  <a:srgbClr val="C40056"/>
                </a:solidFill>
                <a:latin typeface="TT Norms Regular" panose="02000503030000020003" pitchFamily="50" charset="0"/>
                <a:ea typeface="Calibri" panose="020F0502020204030204" pitchFamily="34" charset="0"/>
              </a:rPr>
              <a:t>Un projet de décret</a:t>
            </a:r>
            <a:endParaRPr lang="fr-FR" sz="2400" dirty="0">
              <a:solidFill>
                <a:srgbClr val="C40056"/>
              </a:solidFill>
              <a:latin typeface="TT Norms Regular" panose="02000503030000020003" pitchFamily="50" charset="0"/>
            </a:endParaRPr>
          </a:p>
        </p:txBody>
      </p:sp>
    </p:spTree>
    <p:custDataLst>
      <p:tags r:id="rId1"/>
    </p:custDataLst>
    <p:extLst>
      <p:ext uri="{BB962C8B-B14F-4D97-AF65-F5344CB8AC3E}">
        <p14:creationId xmlns:p14="http://schemas.microsoft.com/office/powerpoint/2010/main" val="134821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F864E-9E4C-4B14-9AAE-19501286A59A}"/>
              </a:ext>
            </a:extLst>
          </p:cNvPr>
          <p:cNvSpPr>
            <a:spLocks noGrp="1"/>
          </p:cNvSpPr>
          <p:nvPr>
            <p:ph type="title"/>
          </p:nvPr>
        </p:nvSpPr>
        <p:spPr>
          <a:xfrm>
            <a:off x="712372" y="330381"/>
            <a:ext cx="7771228" cy="1325563"/>
          </a:xfrm>
        </p:spPr>
        <p:txBody>
          <a:bodyPr>
            <a:normAutofit/>
          </a:bodyPr>
          <a:lstStyle/>
          <a:p>
            <a:r>
              <a:rPr lang="fr-FR" sz="2800" b="1" dirty="0">
                <a:solidFill>
                  <a:srgbClr val="6A88B2"/>
                </a:solidFill>
                <a:latin typeface="Barlow"/>
              </a:rPr>
              <a:t>3. Le versement de la taxe d’apprentissage</a:t>
            </a:r>
          </a:p>
        </p:txBody>
      </p:sp>
      <p:sp>
        <p:nvSpPr>
          <p:cNvPr id="3" name="Espace réservé du contenu 2">
            <a:extLst>
              <a:ext uri="{FF2B5EF4-FFF2-40B4-BE49-F238E27FC236}">
                <a16:creationId xmlns:a16="http://schemas.microsoft.com/office/drawing/2014/main" id="{E66C917D-4DF7-4831-902E-66FBFD7FA502}"/>
              </a:ext>
            </a:extLst>
          </p:cNvPr>
          <p:cNvSpPr>
            <a:spLocks noGrp="1"/>
          </p:cNvSpPr>
          <p:nvPr>
            <p:ph idx="1"/>
          </p:nvPr>
        </p:nvSpPr>
        <p:spPr>
          <a:xfrm>
            <a:off x="1313644" y="3388165"/>
            <a:ext cx="8594600" cy="1903240"/>
          </a:xfrm>
        </p:spPr>
        <p:txBody>
          <a:bodyPr>
            <a:noAutofit/>
          </a:bodyPr>
          <a:lstStyle/>
          <a:p>
            <a:pPr>
              <a:spcAft>
                <a:spcPts val="0"/>
              </a:spcAft>
            </a:pPr>
            <a:r>
              <a:rPr lang="fr-FR" sz="2000" dirty="0">
                <a:solidFill>
                  <a:srgbClr val="434343"/>
                </a:solidFill>
                <a:latin typeface="Barlow"/>
              </a:rPr>
              <a:t>Echéance au </a:t>
            </a:r>
            <a:r>
              <a:rPr lang="fr-FR" sz="2000" b="1" dirty="0">
                <a:solidFill>
                  <a:srgbClr val="434343"/>
                </a:solidFill>
                <a:latin typeface="Barlow"/>
              </a:rPr>
              <a:t>31 mai </a:t>
            </a:r>
            <a:r>
              <a:rPr lang="fr-FR" sz="2000" dirty="0">
                <a:solidFill>
                  <a:srgbClr val="434343"/>
                </a:solidFill>
                <a:latin typeface="Barlow"/>
              </a:rPr>
              <a:t>pour verser cette fraction </a:t>
            </a:r>
          </a:p>
          <a:p>
            <a:pPr>
              <a:spcAft>
                <a:spcPts val="0"/>
              </a:spcAft>
            </a:pPr>
            <a:r>
              <a:rPr lang="fr-FR" sz="2000" dirty="0">
                <a:solidFill>
                  <a:srgbClr val="434343"/>
                </a:solidFill>
                <a:latin typeface="Barlow"/>
              </a:rPr>
              <a:t>L’établissement doit remettre un </a:t>
            </a:r>
            <a:r>
              <a:rPr lang="fr-FR" sz="2000" b="1" dirty="0">
                <a:solidFill>
                  <a:srgbClr val="434343"/>
                </a:solidFill>
                <a:latin typeface="Barlow"/>
              </a:rPr>
              <a:t>reçu libératoire </a:t>
            </a:r>
            <a:r>
              <a:rPr lang="fr-FR" sz="2000" dirty="0">
                <a:solidFill>
                  <a:srgbClr val="434343"/>
                </a:solidFill>
                <a:latin typeface="Barlow"/>
              </a:rPr>
              <a:t>indiquant le </a:t>
            </a:r>
            <a:r>
              <a:rPr lang="fr-FR" sz="2000" b="1" dirty="0">
                <a:solidFill>
                  <a:srgbClr val="434343"/>
                </a:solidFill>
                <a:latin typeface="Barlow"/>
              </a:rPr>
              <a:t>montant</a:t>
            </a:r>
            <a:r>
              <a:rPr lang="fr-FR" sz="2000" dirty="0">
                <a:solidFill>
                  <a:srgbClr val="434343"/>
                </a:solidFill>
                <a:latin typeface="Barlow"/>
              </a:rPr>
              <a:t> versé ainsi que la </a:t>
            </a:r>
            <a:r>
              <a:rPr lang="fr-FR" sz="2000" b="1" dirty="0">
                <a:solidFill>
                  <a:srgbClr val="434343"/>
                </a:solidFill>
                <a:latin typeface="Barlow"/>
              </a:rPr>
              <a:t>date</a:t>
            </a:r>
            <a:r>
              <a:rPr lang="fr-FR" sz="2000" dirty="0">
                <a:solidFill>
                  <a:srgbClr val="434343"/>
                </a:solidFill>
                <a:latin typeface="Barlow"/>
              </a:rPr>
              <a:t> de versement.</a:t>
            </a:r>
          </a:p>
          <a:p>
            <a:r>
              <a:rPr lang="fr-FR" sz="2000" dirty="0">
                <a:solidFill>
                  <a:srgbClr val="434343"/>
                </a:solidFill>
                <a:latin typeface="Barlow"/>
              </a:rPr>
              <a:t>La fraction de 13% de taxe d’apprentissage est calculée sur la masse salariale de l’entreprise de l’année précédant le versement</a:t>
            </a:r>
          </a:p>
        </p:txBody>
      </p:sp>
      <p:sp>
        <p:nvSpPr>
          <p:cNvPr id="8" name="Espace réservé du numéro de diapositive 7">
            <a:extLst>
              <a:ext uri="{FF2B5EF4-FFF2-40B4-BE49-F238E27FC236}">
                <a16:creationId xmlns:a16="http://schemas.microsoft.com/office/drawing/2014/main" id="{6A307DF7-CA29-44EF-AFC4-C6E19985952C}"/>
              </a:ext>
            </a:extLst>
          </p:cNvPr>
          <p:cNvSpPr>
            <a:spLocks noGrp="1"/>
          </p:cNvSpPr>
          <p:nvPr>
            <p:ph type="sldNum" sz="quarter" idx="12"/>
          </p:nvPr>
        </p:nvSpPr>
        <p:spPr>
          <a:xfrm>
            <a:off x="7166692" y="6361948"/>
            <a:ext cx="2743200" cy="365125"/>
          </a:xfrm>
        </p:spPr>
        <p:txBody>
          <a:bodyPr/>
          <a:lstStyle/>
          <a:p>
            <a:fld id="{D5645730-E610-4B46-8690-6CAAB0DBBD09}" type="slidenum">
              <a:rPr lang="fr-FR" smtClean="0"/>
              <a:pPr/>
              <a:t>8</a:t>
            </a:fld>
            <a:endParaRPr lang="fr-FR" dirty="0"/>
          </a:p>
        </p:txBody>
      </p:sp>
      <p:sp>
        <p:nvSpPr>
          <p:cNvPr id="5" name="Rectangle 4">
            <a:extLst>
              <a:ext uri="{FF2B5EF4-FFF2-40B4-BE49-F238E27FC236}">
                <a16:creationId xmlns:a16="http://schemas.microsoft.com/office/drawing/2014/main" id="{9835A173-56D7-4887-80A3-7A542984E5B9}"/>
              </a:ext>
            </a:extLst>
          </p:cNvPr>
          <p:cNvSpPr/>
          <p:nvPr/>
        </p:nvSpPr>
        <p:spPr>
          <a:xfrm>
            <a:off x="623126" y="1929549"/>
            <a:ext cx="9625774" cy="383182"/>
          </a:xfrm>
          <a:prstGeom prst="rect">
            <a:avLst/>
          </a:prstGeom>
        </p:spPr>
        <p:txBody>
          <a:bodyPr wrap="square">
            <a:spAutoFit/>
          </a:bodyPr>
          <a:lstStyle/>
          <a:p>
            <a:pPr>
              <a:lnSpc>
                <a:spcPct val="90000"/>
              </a:lnSpc>
              <a:spcBef>
                <a:spcPts val="1000"/>
              </a:spcBef>
              <a:spcAft>
                <a:spcPts val="0"/>
              </a:spcAft>
            </a:pPr>
            <a:r>
              <a:rPr lang="fr-FR" sz="2100" b="1" dirty="0">
                <a:solidFill>
                  <a:srgbClr val="434343"/>
                </a:solidFill>
                <a:latin typeface="Barlow"/>
              </a:rPr>
              <a:t>Versement sans intermédiaire de l’entreprise aux établissements éligibles </a:t>
            </a:r>
            <a:r>
              <a:rPr lang="fr-FR" dirty="0">
                <a:solidFill>
                  <a:srgbClr val="434343"/>
                </a:solidFill>
                <a:latin typeface="Barlow"/>
              </a:rPr>
              <a:t>(cf. diapo 11)</a:t>
            </a:r>
            <a:endParaRPr lang="fr-FR" sz="2100" dirty="0">
              <a:solidFill>
                <a:srgbClr val="434343"/>
              </a:solidFill>
              <a:latin typeface="Barlow"/>
            </a:endParaRPr>
          </a:p>
        </p:txBody>
      </p:sp>
      <p:pic>
        <p:nvPicPr>
          <p:cNvPr id="7" name="Image 6" descr="Une image contenant bâtiment, regardant, debout, assis&#10;&#10;Description générée automatiquement">
            <a:extLst>
              <a:ext uri="{FF2B5EF4-FFF2-40B4-BE49-F238E27FC236}">
                <a16:creationId xmlns:a16="http://schemas.microsoft.com/office/drawing/2014/main" id="{1E0043F2-A57D-4B09-A5CE-FB2CCE0725E8}"/>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r="14318"/>
          <a:stretch/>
        </p:blipFill>
        <p:spPr>
          <a:xfrm>
            <a:off x="9968378" y="2732557"/>
            <a:ext cx="2223622" cy="4125443"/>
          </a:xfrm>
          <a:prstGeom prst="rect">
            <a:avLst/>
          </a:prstGeom>
        </p:spPr>
      </p:pic>
      <p:sp>
        <p:nvSpPr>
          <p:cNvPr id="9" name="Rectangle 8">
            <a:extLst>
              <a:ext uri="{FF2B5EF4-FFF2-40B4-BE49-F238E27FC236}">
                <a16:creationId xmlns:a16="http://schemas.microsoft.com/office/drawing/2014/main" id="{4F496C38-ECAE-4B08-BE41-903368EC22D4}"/>
              </a:ext>
            </a:extLst>
          </p:cNvPr>
          <p:cNvSpPr/>
          <p:nvPr/>
        </p:nvSpPr>
        <p:spPr>
          <a:xfrm>
            <a:off x="1108930" y="1275121"/>
            <a:ext cx="5872120" cy="461665"/>
          </a:xfrm>
          <a:prstGeom prst="rect">
            <a:avLst/>
          </a:prstGeom>
        </p:spPr>
        <p:txBody>
          <a:bodyPr wrap="none">
            <a:spAutoFit/>
          </a:bodyPr>
          <a:lstStyle/>
          <a:p>
            <a:r>
              <a:rPr lang="fr-FR" sz="2400" kern="0" dirty="0">
                <a:solidFill>
                  <a:srgbClr val="C40056"/>
                </a:solidFill>
                <a:latin typeface="Fira Sans Medium" panose="020B0503050000020004" pitchFamily="34" charset="0"/>
                <a:cs typeface="Arial"/>
              </a:rPr>
              <a:t>3.2. Le versement du solde de 13% aux lycées</a:t>
            </a:r>
          </a:p>
        </p:txBody>
      </p:sp>
      <p:pic>
        <p:nvPicPr>
          <p:cNvPr id="11" name="Image 10">
            <a:extLst>
              <a:ext uri="{FF2B5EF4-FFF2-40B4-BE49-F238E27FC236}">
                <a16:creationId xmlns:a16="http://schemas.microsoft.com/office/drawing/2014/main" id="{EB9FE6B3-A2C8-4E8E-AAD0-BF802CFE1A27}"/>
              </a:ext>
            </a:extLst>
          </p:cNvPr>
          <p:cNvPicPr>
            <a:picLocks noChangeAspect="1"/>
          </p:cNvPicPr>
          <p:nvPr/>
        </p:nvPicPr>
        <p:blipFill rotWithShape="1">
          <a:blip r:embed="rId6"/>
          <a:srcRect t="12406" r="10489"/>
          <a:stretch/>
        </p:blipFill>
        <p:spPr>
          <a:xfrm>
            <a:off x="2583288" y="5747907"/>
            <a:ext cx="957090" cy="839399"/>
          </a:xfrm>
          <a:prstGeom prst="rect">
            <a:avLst/>
          </a:prstGeom>
        </p:spPr>
      </p:pic>
      <p:pic>
        <p:nvPicPr>
          <p:cNvPr id="12" name="Image 11" descr="Une image contenant dessin&#10;&#10;Description générée automatiquement">
            <a:extLst>
              <a:ext uri="{FF2B5EF4-FFF2-40B4-BE49-F238E27FC236}">
                <a16:creationId xmlns:a16="http://schemas.microsoft.com/office/drawing/2014/main" id="{6A1F461E-1F1E-4F8F-8CE5-5967A1FE81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0564" y="5840129"/>
            <a:ext cx="864148" cy="607501"/>
          </a:xfrm>
          <a:prstGeom prst="rect">
            <a:avLst/>
          </a:prstGeom>
        </p:spPr>
      </p:pic>
      <p:pic>
        <p:nvPicPr>
          <p:cNvPr id="13" name="Image 12" descr="Une image contenant signe&#10;&#10;Description générée automatiquement">
            <a:extLst>
              <a:ext uri="{FF2B5EF4-FFF2-40B4-BE49-F238E27FC236}">
                <a16:creationId xmlns:a16="http://schemas.microsoft.com/office/drawing/2014/main" id="{4123F244-5A27-4742-9538-8D18553B41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011" y="5715000"/>
            <a:ext cx="957091" cy="857760"/>
          </a:xfrm>
          <a:prstGeom prst="rect">
            <a:avLst/>
          </a:prstGeom>
        </p:spPr>
      </p:pic>
      <p:sp>
        <p:nvSpPr>
          <p:cNvPr id="14" name="Rectangle 13">
            <a:extLst>
              <a:ext uri="{FF2B5EF4-FFF2-40B4-BE49-F238E27FC236}">
                <a16:creationId xmlns:a16="http://schemas.microsoft.com/office/drawing/2014/main" id="{29E437D6-B8DF-4A8D-AF3D-B224B44FEE97}"/>
              </a:ext>
            </a:extLst>
          </p:cNvPr>
          <p:cNvSpPr/>
          <p:nvPr/>
        </p:nvSpPr>
        <p:spPr>
          <a:xfrm rot="21067171">
            <a:off x="320996" y="2688116"/>
            <a:ext cx="2721513" cy="461665"/>
          </a:xfrm>
          <a:prstGeom prst="rect">
            <a:avLst/>
          </a:prstGeom>
          <a:ln w="28575">
            <a:solidFill>
              <a:srgbClr val="C40056"/>
            </a:solidFill>
          </a:ln>
        </p:spPr>
        <p:txBody>
          <a:bodyPr wrap="square">
            <a:spAutoFit/>
          </a:bodyPr>
          <a:lstStyle/>
          <a:p>
            <a:pPr algn="ctr"/>
            <a:r>
              <a:rPr lang="fr-FR" sz="2400" dirty="0">
                <a:solidFill>
                  <a:srgbClr val="C40056"/>
                </a:solidFill>
                <a:latin typeface="TT Norms Regular" panose="02000503030000020003" pitchFamily="50" charset="0"/>
                <a:ea typeface="Calibri" panose="020F0502020204030204" pitchFamily="34" charset="0"/>
              </a:rPr>
              <a:t>Un projet de décret</a:t>
            </a:r>
            <a:endParaRPr lang="fr-FR" sz="2400" dirty="0">
              <a:solidFill>
                <a:srgbClr val="C40056"/>
              </a:solidFill>
              <a:latin typeface="TT Norms Regular" panose="02000503030000020003" pitchFamily="50" charset="0"/>
            </a:endParaRPr>
          </a:p>
        </p:txBody>
      </p:sp>
    </p:spTree>
    <p:custDataLst>
      <p:tags r:id="rId2"/>
    </p:custDataLst>
    <p:extLst>
      <p:ext uri="{BB962C8B-B14F-4D97-AF65-F5344CB8AC3E}">
        <p14:creationId xmlns:p14="http://schemas.microsoft.com/office/powerpoint/2010/main" val="160458200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55728B-9BF9-4212-9320-4DE0A53A86F8}"/>
              </a:ext>
            </a:extLst>
          </p:cNvPr>
          <p:cNvSpPr>
            <a:spLocks noGrp="1"/>
          </p:cNvSpPr>
          <p:nvPr>
            <p:ph idx="1"/>
          </p:nvPr>
        </p:nvSpPr>
        <p:spPr>
          <a:xfrm>
            <a:off x="663866" y="3027685"/>
            <a:ext cx="8850729" cy="2284760"/>
          </a:xfrm>
        </p:spPr>
        <p:txBody>
          <a:bodyPr>
            <a:noAutofit/>
          </a:bodyPr>
          <a:lstStyle/>
          <a:p>
            <a:r>
              <a:rPr lang="fr-FR" sz="1600" dirty="0">
                <a:solidFill>
                  <a:srgbClr val="434343"/>
                </a:solidFill>
                <a:latin typeface="Barlow"/>
              </a:rPr>
              <a:t>Le projet de décret prévoit que "les centres de formation d’apprentis établissent un </a:t>
            </a:r>
            <a:r>
              <a:rPr lang="fr-FR" sz="1600" b="1" dirty="0">
                <a:solidFill>
                  <a:srgbClr val="434343"/>
                </a:solidFill>
                <a:latin typeface="Barlow"/>
              </a:rPr>
              <a:t>reçu</a:t>
            </a:r>
            <a:r>
              <a:rPr lang="fr-FR" sz="1600" dirty="0">
                <a:solidFill>
                  <a:srgbClr val="434343"/>
                </a:solidFill>
                <a:latin typeface="Barlow"/>
              </a:rPr>
              <a:t> destiné à l’entreprise daté du </a:t>
            </a:r>
            <a:r>
              <a:rPr lang="fr-FR" sz="1600" b="1" dirty="0">
                <a:solidFill>
                  <a:srgbClr val="434343"/>
                </a:solidFill>
                <a:latin typeface="Barlow"/>
              </a:rPr>
              <a:t>jour de livraison des matériels et équipements </a:t>
            </a:r>
            <a:r>
              <a:rPr lang="fr-FR" sz="1600" dirty="0">
                <a:solidFill>
                  <a:srgbClr val="434343"/>
                </a:solidFill>
                <a:latin typeface="Barlow"/>
              </a:rPr>
              <a:t>et indiquant la </a:t>
            </a:r>
            <a:r>
              <a:rPr lang="fr-FR" sz="1600" b="1" dirty="0">
                <a:solidFill>
                  <a:srgbClr val="434343"/>
                </a:solidFill>
                <a:latin typeface="Barlow"/>
              </a:rPr>
              <a:t>valeur comptable justifiée par l’entreprise </a:t>
            </a:r>
            <a:r>
              <a:rPr lang="fr-FR" sz="1600" dirty="0">
                <a:solidFill>
                  <a:srgbClr val="434343"/>
                </a:solidFill>
                <a:latin typeface="Barlow"/>
              </a:rPr>
              <a:t>ainsi que </a:t>
            </a:r>
            <a:r>
              <a:rPr lang="fr-FR" sz="1600" b="1" dirty="0">
                <a:solidFill>
                  <a:srgbClr val="434343"/>
                </a:solidFill>
                <a:latin typeface="Barlow"/>
              </a:rPr>
              <a:t>l’intérêt pédagogique </a:t>
            </a:r>
            <a:r>
              <a:rPr lang="fr-FR" sz="1600" dirty="0">
                <a:solidFill>
                  <a:srgbClr val="434343"/>
                </a:solidFill>
                <a:latin typeface="Barlow"/>
              </a:rPr>
              <a:t>de ces biens". </a:t>
            </a:r>
            <a:br>
              <a:rPr lang="fr-FR" sz="1600" dirty="0">
                <a:solidFill>
                  <a:srgbClr val="434343"/>
                </a:solidFill>
                <a:latin typeface="Barlow"/>
              </a:rPr>
            </a:br>
            <a:endParaRPr lang="fr-FR" sz="1600" dirty="0">
              <a:solidFill>
                <a:srgbClr val="434343"/>
              </a:solidFill>
              <a:latin typeface="Barlow"/>
            </a:endParaRPr>
          </a:p>
          <a:p>
            <a:r>
              <a:rPr lang="fr-FR" sz="1600" dirty="0">
                <a:solidFill>
                  <a:srgbClr val="434343"/>
                </a:solidFill>
                <a:latin typeface="Barlow"/>
              </a:rPr>
              <a:t>Le texte ajoute que "pour l’entreprise, cette valorisation s’effectue pour le matériel neuf sur la base du </a:t>
            </a:r>
            <a:r>
              <a:rPr lang="fr-FR" sz="1600" b="1" dirty="0">
                <a:solidFill>
                  <a:srgbClr val="434343"/>
                </a:solidFill>
                <a:latin typeface="Barlow"/>
              </a:rPr>
              <a:t>prix de revient</a:t>
            </a:r>
            <a:r>
              <a:rPr lang="fr-FR" sz="1600" dirty="0">
                <a:solidFill>
                  <a:srgbClr val="434343"/>
                </a:solidFill>
                <a:latin typeface="Barlow"/>
              </a:rPr>
              <a:t>, pour les produits en stock sur la </a:t>
            </a:r>
            <a:r>
              <a:rPr lang="fr-FR" sz="1600" b="1" dirty="0">
                <a:solidFill>
                  <a:srgbClr val="434343"/>
                </a:solidFill>
                <a:latin typeface="Barlow"/>
              </a:rPr>
              <a:t>valeur d’inventaire</a:t>
            </a:r>
            <a:r>
              <a:rPr lang="fr-FR" sz="1600" dirty="0">
                <a:solidFill>
                  <a:srgbClr val="434343"/>
                </a:solidFill>
                <a:latin typeface="Barlow"/>
              </a:rPr>
              <a:t>, et pour le matériel d’occasion sur sa </a:t>
            </a:r>
            <a:r>
              <a:rPr lang="fr-FR" sz="1600" b="1" dirty="0">
                <a:solidFill>
                  <a:srgbClr val="434343"/>
                </a:solidFill>
                <a:latin typeface="Barlow"/>
              </a:rPr>
              <a:t>valeur résiduelle comptable</a:t>
            </a:r>
            <a:r>
              <a:rPr lang="fr-FR" sz="1600" dirty="0">
                <a:solidFill>
                  <a:srgbClr val="434343"/>
                </a:solidFill>
                <a:latin typeface="Barlow"/>
              </a:rPr>
              <a:t>" et que "dans tous les cas, en fonction de l’assujettissement ou non de l’entreprise à la taxe sur la valeur ajoutée, elle détermine cette valeur sur une base hors taxe ou toute taxe comprise".</a:t>
            </a:r>
          </a:p>
          <a:p>
            <a:pPr marL="0" indent="0">
              <a:buNone/>
            </a:pPr>
            <a:endParaRPr lang="fr-FR" sz="1600" dirty="0"/>
          </a:p>
        </p:txBody>
      </p:sp>
      <p:sp>
        <p:nvSpPr>
          <p:cNvPr id="4" name="Espace réservé du numéro de diapositive 3">
            <a:extLst>
              <a:ext uri="{FF2B5EF4-FFF2-40B4-BE49-F238E27FC236}">
                <a16:creationId xmlns:a16="http://schemas.microsoft.com/office/drawing/2014/main" id="{65128096-9F8A-4647-A1BE-B82CB45B97BF}"/>
              </a:ext>
            </a:extLst>
          </p:cNvPr>
          <p:cNvSpPr>
            <a:spLocks noGrp="1"/>
          </p:cNvSpPr>
          <p:nvPr>
            <p:ph type="sldNum" sz="quarter" idx="12"/>
          </p:nvPr>
        </p:nvSpPr>
        <p:spPr/>
        <p:txBody>
          <a:bodyPr/>
          <a:lstStyle/>
          <a:p>
            <a:fld id="{D5645730-E610-4B46-8690-6CAAB0DBBD09}" type="slidenum">
              <a:rPr lang="fr-FR" smtClean="0"/>
              <a:pPr/>
              <a:t>9</a:t>
            </a:fld>
            <a:endParaRPr lang="fr-FR"/>
          </a:p>
        </p:txBody>
      </p:sp>
      <p:pic>
        <p:nvPicPr>
          <p:cNvPr id="5" name="Image 4" descr="Une image contenant bâtiment, regardant, debout, assis&#10;&#10;Description générée automatiquement">
            <a:extLst>
              <a:ext uri="{FF2B5EF4-FFF2-40B4-BE49-F238E27FC236}">
                <a16:creationId xmlns:a16="http://schemas.microsoft.com/office/drawing/2014/main" id="{0977E4A9-4D67-457A-BCFE-3E4A3D946ED8}"/>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r="14318"/>
          <a:stretch/>
        </p:blipFill>
        <p:spPr>
          <a:xfrm>
            <a:off x="9968378" y="2732556"/>
            <a:ext cx="2223622" cy="4125443"/>
          </a:xfrm>
          <a:prstGeom prst="rect">
            <a:avLst/>
          </a:prstGeom>
        </p:spPr>
      </p:pic>
      <p:sp>
        <p:nvSpPr>
          <p:cNvPr id="6" name="Rectangle 5">
            <a:extLst>
              <a:ext uri="{FF2B5EF4-FFF2-40B4-BE49-F238E27FC236}">
                <a16:creationId xmlns:a16="http://schemas.microsoft.com/office/drawing/2014/main" id="{61561FAE-5041-47CC-B8B9-269C2EBAAB64}"/>
              </a:ext>
            </a:extLst>
          </p:cNvPr>
          <p:cNvSpPr/>
          <p:nvPr/>
        </p:nvSpPr>
        <p:spPr>
          <a:xfrm rot="21067171">
            <a:off x="280026" y="2259324"/>
            <a:ext cx="2721513" cy="461665"/>
          </a:xfrm>
          <a:prstGeom prst="rect">
            <a:avLst/>
          </a:prstGeom>
          <a:ln w="28575">
            <a:solidFill>
              <a:srgbClr val="C40056"/>
            </a:solidFill>
          </a:ln>
        </p:spPr>
        <p:txBody>
          <a:bodyPr wrap="square">
            <a:spAutoFit/>
          </a:bodyPr>
          <a:lstStyle/>
          <a:p>
            <a:pPr algn="ctr"/>
            <a:r>
              <a:rPr lang="fr-FR" sz="2400" dirty="0">
                <a:solidFill>
                  <a:srgbClr val="C40056"/>
                </a:solidFill>
                <a:latin typeface="TT Norms Regular" panose="02000503030000020003" pitchFamily="50" charset="0"/>
                <a:ea typeface="Calibri" panose="020F0502020204030204" pitchFamily="34" charset="0"/>
              </a:rPr>
              <a:t>Un projet de décret</a:t>
            </a:r>
            <a:endParaRPr lang="fr-FR" sz="2400" dirty="0">
              <a:solidFill>
                <a:srgbClr val="C40056"/>
              </a:solidFill>
              <a:latin typeface="TT Norms Regular" panose="02000503030000020003" pitchFamily="50" charset="0"/>
            </a:endParaRPr>
          </a:p>
        </p:txBody>
      </p:sp>
      <p:sp>
        <p:nvSpPr>
          <p:cNvPr id="7" name="Espace réservé du numéro de diapositive 7">
            <a:extLst>
              <a:ext uri="{FF2B5EF4-FFF2-40B4-BE49-F238E27FC236}">
                <a16:creationId xmlns:a16="http://schemas.microsoft.com/office/drawing/2014/main" id="{23E7B93D-39CA-4F59-A9EC-4982C8AC4E06}"/>
              </a:ext>
            </a:extLst>
          </p:cNvPr>
          <p:cNvSpPr txBox="1">
            <a:spLocks/>
          </p:cNvSpPr>
          <p:nvPr/>
        </p:nvSpPr>
        <p:spPr>
          <a:xfrm>
            <a:off x="7166692" y="6361948"/>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lumMod val="50000"/>
                  </a:schemeClr>
                </a:solidFill>
                <a:latin typeface="TT Norms Light" panose="02000503020000020003"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45730-E610-4B46-8690-6CAAB0DBBD09}" type="slidenum">
              <a:rPr lang="fr-FR" smtClean="0"/>
              <a:pPr/>
              <a:t>9</a:t>
            </a:fld>
            <a:endParaRPr lang="fr-FR" dirty="0"/>
          </a:p>
        </p:txBody>
      </p:sp>
      <p:sp>
        <p:nvSpPr>
          <p:cNvPr id="8" name="Rectangle 7">
            <a:extLst>
              <a:ext uri="{FF2B5EF4-FFF2-40B4-BE49-F238E27FC236}">
                <a16:creationId xmlns:a16="http://schemas.microsoft.com/office/drawing/2014/main" id="{90892655-A641-4A0C-AB1B-CD8E1B1410C5}"/>
              </a:ext>
            </a:extLst>
          </p:cNvPr>
          <p:cNvSpPr/>
          <p:nvPr/>
        </p:nvSpPr>
        <p:spPr>
          <a:xfrm>
            <a:off x="965789" y="1490964"/>
            <a:ext cx="5586786" cy="461665"/>
          </a:xfrm>
          <a:prstGeom prst="rect">
            <a:avLst/>
          </a:prstGeom>
        </p:spPr>
        <p:txBody>
          <a:bodyPr wrap="none">
            <a:spAutoFit/>
          </a:bodyPr>
          <a:lstStyle/>
          <a:p>
            <a:r>
              <a:rPr lang="fr-FR" sz="2400" kern="0" dirty="0">
                <a:solidFill>
                  <a:srgbClr val="C40056"/>
                </a:solidFill>
                <a:latin typeface="Fira Sans Medium" panose="020B0503050000020004" pitchFamily="34" charset="0"/>
                <a:cs typeface="Arial"/>
              </a:rPr>
              <a:t>3.3. Le versement du solde de 13% aux CFA</a:t>
            </a:r>
          </a:p>
        </p:txBody>
      </p:sp>
      <p:sp>
        <p:nvSpPr>
          <p:cNvPr id="11" name="Titre 1">
            <a:extLst>
              <a:ext uri="{FF2B5EF4-FFF2-40B4-BE49-F238E27FC236}">
                <a16:creationId xmlns:a16="http://schemas.microsoft.com/office/drawing/2014/main" id="{58BC5377-AA99-4A22-975B-784CE62C0ACB}"/>
              </a:ext>
            </a:extLst>
          </p:cNvPr>
          <p:cNvSpPr txBox="1">
            <a:spLocks/>
          </p:cNvSpPr>
          <p:nvPr/>
        </p:nvSpPr>
        <p:spPr>
          <a:xfrm>
            <a:off x="712372" y="330381"/>
            <a:ext cx="73648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85D7F"/>
                </a:solidFill>
                <a:latin typeface="TT Norms Regular" panose="02000503030000020003" pitchFamily="50" charset="0"/>
                <a:ea typeface="+mj-ea"/>
                <a:cs typeface="+mj-cs"/>
              </a:defRPr>
            </a:lvl1pPr>
          </a:lstStyle>
          <a:p>
            <a:r>
              <a:rPr lang="fr-FR" sz="2800" b="1" dirty="0">
                <a:solidFill>
                  <a:srgbClr val="6A88B2"/>
                </a:solidFill>
                <a:latin typeface="Barlow"/>
              </a:rPr>
              <a:t>3. Le versement de la taxe d’apprentissage</a:t>
            </a:r>
          </a:p>
        </p:txBody>
      </p:sp>
      <p:pic>
        <p:nvPicPr>
          <p:cNvPr id="12" name="Image 11">
            <a:extLst>
              <a:ext uri="{FF2B5EF4-FFF2-40B4-BE49-F238E27FC236}">
                <a16:creationId xmlns:a16="http://schemas.microsoft.com/office/drawing/2014/main" id="{9946CE89-FC71-4DB5-A4F2-E7BDC4B97E37}"/>
              </a:ext>
            </a:extLst>
          </p:cNvPr>
          <p:cNvPicPr>
            <a:picLocks noChangeAspect="1"/>
          </p:cNvPicPr>
          <p:nvPr/>
        </p:nvPicPr>
        <p:blipFill rotWithShape="1">
          <a:blip r:embed="rId5"/>
          <a:srcRect t="12406" r="10489"/>
          <a:stretch/>
        </p:blipFill>
        <p:spPr>
          <a:xfrm>
            <a:off x="2583288" y="5747907"/>
            <a:ext cx="957090" cy="839399"/>
          </a:xfrm>
          <a:prstGeom prst="rect">
            <a:avLst/>
          </a:prstGeom>
        </p:spPr>
      </p:pic>
      <p:pic>
        <p:nvPicPr>
          <p:cNvPr id="13" name="Image 12" descr="Une image contenant dessin&#10;&#10;Description générée automatiquement">
            <a:extLst>
              <a:ext uri="{FF2B5EF4-FFF2-40B4-BE49-F238E27FC236}">
                <a16:creationId xmlns:a16="http://schemas.microsoft.com/office/drawing/2014/main" id="{C8002503-2F0A-4EA9-8DA4-961290D4B2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0564" y="5840129"/>
            <a:ext cx="864148" cy="607501"/>
          </a:xfrm>
          <a:prstGeom prst="rect">
            <a:avLst/>
          </a:prstGeom>
        </p:spPr>
      </p:pic>
      <p:pic>
        <p:nvPicPr>
          <p:cNvPr id="14" name="Image 13" descr="Une image contenant signe&#10;&#10;Description générée automatiquement">
            <a:extLst>
              <a:ext uri="{FF2B5EF4-FFF2-40B4-BE49-F238E27FC236}">
                <a16:creationId xmlns:a16="http://schemas.microsoft.com/office/drawing/2014/main" id="{C6E23F26-01B1-4B49-A46E-0C8A80ED9A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011" y="5715000"/>
            <a:ext cx="957091" cy="857760"/>
          </a:xfrm>
          <a:prstGeom prst="rect">
            <a:avLst/>
          </a:prstGeom>
        </p:spPr>
      </p:pic>
      <p:sp>
        <p:nvSpPr>
          <p:cNvPr id="15" name="Ellipse 14">
            <a:extLst>
              <a:ext uri="{FF2B5EF4-FFF2-40B4-BE49-F238E27FC236}">
                <a16:creationId xmlns:a16="http://schemas.microsoft.com/office/drawing/2014/main" id="{9C4F67C4-09EE-4074-8044-024BF1DDD4A9}"/>
              </a:ext>
            </a:extLst>
          </p:cNvPr>
          <p:cNvSpPr>
            <a:spLocks noChangeAspect="1"/>
          </p:cNvSpPr>
          <p:nvPr/>
        </p:nvSpPr>
        <p:spPr>
          <a:xfrm>
            <a:off x="8550154" y="130927"/>
            <a:ext cx="2448000" cy="2448000"/>
          </a:xfrm>
          <a:prstGeom prst="ellipse">
            <a:avLst/>
          </a:prstGeom>
          <a:solidFill>
            <a:srgbClr val="6A88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600" b="1" dirty="0">
                <a:solidFill>
                  <a:srgbClr val="FFFFFF"/>
                </a:solidFill>
                <a:latin typeface="Fira Sans" panose="020B0503050000020004" pitchFamily="34" charset="0"/>
              </a:rPr>
              <a:t>Uniquement pour des « subventions » en nature (matériels et équipements)</a:t>
            </a:r>
            <a:endParaRPr kumimoji="0" lang="fr-FR" sz="1400" b="1" i="0" u="none" strike="noStrike" kern="0" cap="none" spc="0" normalizeH="0" baseline="0" noProof="0" dirty="0">
              <a:ln>
                <a:noFill/>
              </a:ln>
              <a:solidFill>
                <a:srgbClr val="FFFFFF"/>
              </a:solidFill>
              <a:effectLst/>
              <a:uLnTx/>
              <a:uFillTx/>
              <a:latin typeface="Fira Sans" panose="020B0503050000020004" pitchFamily="34" charset="0"/>
              <a:ea typeface="+mn-ea"/>
              <a:cs typeface="+mn-cs"/>
              <a:sym typeface="Arial"/>
            </a:endParaRPr>
          </a:p>
        </p:txBody>
      </p:sp>
    </p:spTree>
    <p:custDataLst>
      <p:tags r:id="rId1"/>
    </p:custDataLst>
    <p:extLst>
      <p:ext uri="{BB962C8B-B14F-4D97-AF65-F5344CB8AC3E}">
        <p14:creationId xmlns:p14="http://schemas.microsoft.com/office/powerpoint/2010/main" val="2474633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HÈME OFFICE" val="s9tLgVkI"/>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Excellence Pro">
      <a:dk1>
        <a:sysClr val="windowText" lastClr="000000"/>
      </a:dk1>
      <a:lt1>
        <a:sysClr val="window" lastClr="FFFFFF"/>
      </a:lt1>
      <a:dk2>
        <a:srgbClr val="D8D8D8"/>
      </a:dk2>
      <a:lt2>
        <a:srgbClr val="F2F2F2"/>
      </a:lt2>
      <a:accent1>
        <a:srgbClr val="34A7DA"/>
      </a:accent1>
      <a:accent2>
        <a:srgbClr val="6CB52D"/>
      </a:accent2>
      <a:accent3>
        <a:srgbClr val="BFBFBF"/>
      </a:accent3>
      <a:accent4>
        <a:srgbClr val="FFC000"/>
      </a:accent4>
      <a:accent5>
        <a:srgbClr val="ED7D31"/>
      </a:accent5>
      <a:accent6>
        <a:srgbClr val="FF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Personnalisée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A8C1"/>
      </a:hlink>
      <a:folHlink>
        <a:srgbClr val="F69F53"/>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xcellence Pro">
    <a:dk1>
      <a:sysClr val="windowText" lastClr="000000"/>
    </a:dk1>
    <a:lt1>
      <a:sysClr val="window" lastClr="FFFFFF"/>
    </a:lt1>
    <a:dk2>
      <a:srgbClr val="D8D8D8"/>
    </a:dk2>
    <a:lt2>
      <a:srgbClr val="F2F2F2"/>
    </a:lt2>
    <a:accent1>
      <a:srgbClr val="34A7DA"/>
    </a:accent1>
    <a:accent2>
      <a:srgbClr val="6CB52D"/>
    </a:accent2>
    <a:accent3>
      <a:srgbClr val="BFBFBF"/>
    </a:accent3>
    <a:accent4>
      <a:srgbClr val="FFC000"/>
    </a:accent4>
    <a:accent5>
      <a:srgbClr val="ED7D31"/>
    </a:accent5>
    <a:accent6>
      <a:srgbClr val="FF0000"/>
    </a:accent6>
    <a:hlink>
      <a:srgbClr val="0563C1"/>
    </a:hlink>
    <a:folHlink>
      <a:srgbClr val="954F72"/>
    </a:folHlink>
  </a:clrScheme>
</a:themeOverride>
</file>

<file path=ppt/theme/themeOverride2.xml><?xml version="1.0" encoding="utf-8"?>
<a:themeOverride xmlns:a="http://schemas.openxmlformats.org/drawingml/2006/main">
  <a:clrScheme name="Excellence Pro">
    <a:dk1>
      <a:sysClr val="windowText" lastClr="000000"/>
    </a:dk1>
    <a:lt1>
      <a:sysClr val="window" lastClr="FFFFFF"/>
    </a:lt1>
    <a:dk2>
      <a:srgbClr val="D8D8D8"/>
    </a:dk2>
    <a:lt2>
      <a:srgbClr val="F2F2F2"/>
    </a:lt2>
    <a:accent1>
      <a:srgbClr val="34A7DA"/>
    </a:accent1>
    <a:accent2>
      <a:srgbClr val="6CB52D"/>
    </a:accent2>
    <a:accent3>
      <a:srgbClr val="BFBFBF"/>
    </a:accent3>
    <a:accent4>
      <a:srgbClr val="FFC000"/>
    </a:accent4>
    <a:accent5>
      <a:srgbClr val="ED7D31"/>
    </a:accent5>
    <a:accent6>
      <a:srgbClr val="FF0000"/>
    </a:accent6>
    <a:hlink>
      <a:srgbClr val="0563C1"/>
    </a:hlink>
    <a:folHlink>
      <a:srgbClr val="954F72"/>
    </a:folHlink>
  </a:clrScheme>
</a:themeOverride>
</file>

<file path=ppt/theme/themeOverride3.xml><?xml version="1.0" encoding="utf-8"?>
<a:themeOverride xmlns:a="http://schemas.openxmlformats.org/drawingml/2006/main">
  <a:clrScheme name="Excellence Pro">
    <a:dk1>
      <a:sysClr val="windowText" lastClr="000000"/>
    </a:dk1>
    <a:lt1>
      <a:sysClr val="window" lastClr="FFFFFF"/>
    </a:lt1>
    <a:dk2>
      <a:srgbClr val="D8D8D8"/>
    </a:dk2>
    <a:lt2>
      <a:srgbClr val="F2F2F2"/>
    </a:lt2>
    <a:accent1>
      <a:srgbClr val="34A7DA"/>
    </a:accent1>
    <a:accent2>
      <a:srgbClr val="6CB52D"/>
    </a:accent2>
    <a:accent3>
      <a:srgbClr val="BFBFBF"/>
    </a:accent3>
    <a:accent4>
      <a:srgbClr val="FFC000"/>
    </a:accent4>
    <a:accent5>
      <a:srgbClr val="ED7D31"/>
    </a:accent5>
    <a:accent6>
      <a:srgbClr val="FF0000"/>
    </a:accent6>
    <a:hlink>
      <a:srgbClr val="0563C1"/>
    </a:hlink>
    <a:folHlink>
      <a:srgbClr val="954F72"/>
    </a:folHlink>
  </a:clrScheme>
</a:themeOverride>
</file>

<file path=ppt/theme/themeOverride4.xml><?xml version="1.0" encoding="utf-8"?>
<a:themeOverride xmlns:a="http://schemas.openxmlformats.org/drawingml/2006/main">
  <a:clrScheme name="Excellence Pro">
    <a:dk1>
      <a:sysClr val="windowText" lastClr="000000"/>
    </a:dk1>
    <a:lt1>
      <a:sysClr val="window" lastClr="FFFFFF"/>
    </a:lt1>
    <a:dk2>
      <a:srgbClr val="D8D8D8"/>
    </a:dk2>
    <a:lt2>
      <a:srgbClr val="F2F2F2"/>
    </a:lt2>
    <a:accent1>
      <a:srgbClr val="34A7DA"/>
    </a:accent1>
    <a:accent2>
      <a:srgbClr val="6CB52D"/>
    </a:accent2>
    <a:accent3>
      <a:srgbClr val="BFBFBF"/>
    </a:accent3>
    <a:accent4>
      <a:srgbClr val="FFC000"/>
    </a:accent4>
    <a:accent5>
      <a:srgbClr val="ED7D31"/>
    </a:accent5>
    <a:accent6>
      <a:srgbClr val="FF00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465</TotalTime>
  <Words>3989</Words>
  <Application>Microsoft Office PowerPoint</Application>
  <PresentationFormat>Grand écran</PresentationFormat>
  <Paragraphs>283</Paragraphs>
  <Slides>19</Slides>
  <Notes>13</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19</vt:i4>
      </vt:variant>
    </vt:vector>
  </HeadingPairs>
  <TitlesOfParts>
    <vt:vector size="30" baseType="lpstr">
      <vt:lpstr>Arial</vt:lpstr>
      <vt:lpstr>Barlow</vt:lpstr>
      <vt:lpstr>Calibri</vt:lpstr>
      <vt:lpstr>Calibri Light</vt:lpstr>
      <vt:lpstr>Fira Sans</vt:lpstr>
      <vt:lpstr>Fira Sans Medium</vt:lpstr>
      <vt:lpstr>TT Norms Light</vt:lpstr>
      <vt:lpstr>TT Norms Regular</vt:lpstr>
      <vt:lpstr>Wingdings</vt:lpstr>
      <vt:lpstr>Thème Office</vt:lpstr>
      <vt:lpstr>2_Thème Office</vt:lpstr>
      <vt:lpstr>Chapitre #01 :  13%, comment se mobiliser dès à présent ?</vt:lpstr>
      <vt:lpstr>Présentation PowerPoint</vt:lpstr>
      <vt:lpstr>Sommaire</vt:lpstr>
      <vt:lpstr>1. Les impacts de la réforme </vt:lpstr>
      <vt:lpstr>2. La taxe d’apprentissage en 2020</vt:lpstr>
      <vt:lpstr>3. Le versement  de la taxe d’apprentissage</vt:lpstr>
      <vt:lpstr>3. Le versement de la taxe d’apprentissage </vt:lpstr>
      <vt:lpstr>3. Le versement de la taxe d’apprentissage</vt:lpstr>
      <vt:lpstr>Présentation PowerPoint</vt:lpstr>
      <vt:lpstr>Imputation de la créance « alternants » sur le solde de 13%</vt:lpstr>
      <vt:lpstr>Présentation PowerPoint</vt:lpstr>
      <vt:lpstr>4. La communication auprès des entreprises</vt:lpstr>
      <vt:lpstr>4. La communication auprès des entreprises</vt:lpstr>
      <vt:lpstr>En 2020…</vt:lpstr>
      <vt:lpstr>5. Utilisation du solde de 13% de la taxe d’apprentissage</vt:lpstr>
      <vt:lpstr>6. Comptabilisation du solde de 13% de la taxe d’apprentissage</vt:lpstr>
      <vt:lpstr>Présentation PowerPoint</vt:lpstr>
      <vt:lpstr>Questions</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Caroline VANLERBERGHE</dc:creator>
  <cp:lastModifiedBy>Caroline VANLERBERGHE</cp:lastModifiedBy>
  <cp:revision>35</cp:revision>
  <dcterms:created xsi:type="dcterms:W3CDTF">2019-12-14T16:09:53Z</dcterms:created>
  <dcterms:modified xsi:type="dcterms:W3CDTF">2019-12-16T12:02:35Z</dcterms:modified>
</cp:coreProperties>
</file>